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1" r:id="rId3"/>
    <p:sldId id="258" r:id="rId4"/>
    <p:sldId id="264" r:id="rId5"/>
    <p:sldId id="265" r:id="rId6"/>
    <p:sldId id="266" r:id="rId7"/>
    <p:sldId id="267" r:id="rId8"/>
    <p:sldId id="263" r:id="rId9"/>
    <p:sldId id="260" r:id="rId1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rtlCol="0"/>
        <a:lstStyle/>
        <a:p>
          <a:pPr rtl="0"/>
          <a:r>
            <a:rPr lang="fr-FR" noProof="0" dirty="0" err="1"/>
            <a:t>Context</a:t>
          </a:r>
          <a:endParaRPr lang="fr-FR" noProof="0" dirty="0"/>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rtl="0"/>
          <a:r>
            <a:rPr lang="fr-FR" noProof="0" dirty="0"/>
            <a:t>Proposition</a:t>
          </a: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rtl="0"/>
          <a:r>
            <a:rPr lang="fr-FR" noProof="0" dirty="0" err="1"/>
            <a:t>Sitography</a:t>
          </a:r>
          <a:endParaRPr lang="fr-FR" noProof="0" dirty="0"/>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err="1"/>
            <a:t>Context</a:t>
          </a:r>
          <a:endParaRPr lang="fr-FR" sz="3600" kern="1200" noProof="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a:t>Proposition</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kern="1200" noProof="0" dirty="0" err="1"/>
            <a:t>Sitography</a:t>
          </a:r>
          <a:endParaRPr lang="fr-FR" sz="3600" kern="1200" noProof="0" dirty="0"/>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23/03/2023</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23/03/2023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3</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4</a:t>
            </a:fld>
            <a:endParaRPr lang="fr-FR"/>
          </a:p>
        </p:txBody>
      </p:sp>
    </p:spTree>
    <p:extLst>
      <p:ext uri="{BB962C8B-B14F-4D97-AF65-F5344CB8AC3E}">
        <p14:creationId xmlns:p14="http://schemas.microsoft.com/office/powerpoint/2010/main" val="4892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5</a:t>
            </a:fld>
            <a:endParaRPr lang="fr-FR"/>
          </a:p>
        </p:txBody>
      </p:sp>
    </p:spTree>
    <p:extLst>
      <p:ext uri="{BB962C8B-B14F-4D97-AF65-F5344CB8AC3E}">
        <p14:creationId xmlns:p14="http://schemas.microsoft.com/office/powerpoint/2010/main" val="132247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6</a:t>
            </a:fld>
            <a:endParaRPr lang="fr-FR"/>
          </a:p>
        </p:txBody>
      </p:sp>
    </p:spTree>
    <p:extLst>
      <p:ext uri="{BB962C8B-B14F-4D97-AF65-F5344CB8AC3E}">
        <p14:creationId xmlns:p14="http://schemas.microsoft.com/office/powerpoint/2010/main" val="332245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7</a:t>
            </a:fld>
            <a:endParaRPr lang="fr-FR"/>
          </a:p>
        </p:txBody>
      </p:sp>
    </p:spTree>
    <p:extLst>
      <p:ext uri="{BB962C8B-B14F-4D97-AF65-F5344CB8AC3E}">
        <p14:creationId xmlns:p14="http://schemas.microsoft.com/office/powerpoint/2010/main" val="162964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9</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23/03/2023</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23/03/2023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23/03/2023</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23/03/2023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23/03/2023</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23/03/2023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23/03/2023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23/03/2023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23/03/2023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23/03/2023</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23/03/2023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23/03/2023</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astrafy/" TargetMode="External"/><Relationship Id="rId2" Type="http://schemas.openxmlformats.org/officeDocument/2006/relationships/hyperlink" Target="https://airbyte.com/etl-tools-comparison" TargetMode="External"/><Relationship Id="rId1" Type="http://schemas.openxmlformats.org/officeDocument/2006/relationships/slideLayout" Target="../slideLayouts/slideLayout2.xml"/><Relationship Id="rId5" Type="http://schemas.openxmlformats.org/officeDocument/2006/relationships/hyperlink" Target="https://lucid.app/" TargetMode="External"/><Relationship Id="rId4" Type="http://schemas.openxmlformats.org/officeDocument/2006/relationships/hyperlink" Target="https://www.analytics8.com/blog/best-in-breed-data-stack-platform-bigquery-dbt-and-look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6000" dirty="0">
                <a:solidFill>
                  <a:schemeClr val="bg1"/>
                </a:solidFill>
              </a:rPr>
              <a:t>Data pipeline</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fr-FR" dirty="0" err="1">
                <a:solidFill>
                  <a:srgbClr val="7CEBFF"/>
                </a:solidFill>
              </a:rPr>
              <a:t>Astrafy</a:t>
            </a:r>
            <a:endParaRPr lang="fr-FR"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algn="ctr" rtl="0"/>
            <a:r>
              <a:rPr lang="fr-FR" dirty="0">
                <a:solidFill>
                  <a:srgbClr val="FFFEFF"/>
                </a:solidFill>
              </a:rPr>
              <a:t>Exigences technologiques</a:t>
            </a:r>
          </a:p>
        </p:txBody>
      </p:sp>
      <p:graphicFrame>
        <p:nvGraphicFramePr>
          <p:cNvPr id="4" name="Espace réservé du contenu 3" descr="Graphique icône SmartArt">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0101795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algn="ctr" rtl="0"/>
            <a:r>
              <a:rPr lang="fr-FR" dirty="0" err="1"/>
              <a:t>Context</a:t>
            </a:r>
            <a:endParaRPr lang="fr-FR" dirty="0"/>
          </a:p>
        </p:txBody>
      </p:sp>
      <p:sp>
        <p:nvSpPr>
          <p:cNvPr id="4" name="Espace réservé du contenu 3">
            <a:extLst>
              <a:ext uri="{FF2B5EF4-FFF2-40B4-BE49-F238E27FC236}">
                <a16:creationId xmlns:a16="http://schemas.microsoft.com/office/drawing/2014/main" id="{F0294C98-5FDC-B9AC-473E-2A23985013B6}"/>
              </a:ext>
            </a:extLst>
          </p:cNvPr>
          <p:cNvSpPr>
            <a:spLocks noGrp="1"/>
          </p:cNvSpPr>
          <p:nvPr>
            <p:ph sz="half" idx="1"/>
          </p:nvPr>
        </p:nvSpPr>
        <p:spPr>
          <a:xfrm>
            <a:off x="581193" y="2228003"/>
            <a:ext cx="5422390" cy="3633047"/>
          </a:xfrm>
        </p:spPr>
        <p:txBody>
          <a:bodyPr anchor="ctr">
            <a:normAutofit/>
          </a:bodyPr>
          <a:lstStyle/>
          <a:p>
            <a:r>
              <a:rPr lang="en-US" b="0" i="0" u="none" strike="noStrike" baseline="0"/>
              <a:t>Google Cloud as hosting platform</a:t>
            </a:r>
          </a:p>
          <a:p>
            <a:r>
              <a:rPr lang="en-US" b="0" i="0" u="none" strike="noStrike" baseline="0"/>
              <a:t>Open-source technologies as much as possible</a:t>
            </a:r>
          </a:p>
          <a:p>
            <a:r>
              <a:rPr lang="en-US" b="0" i="0" u="none" strike="noStrike" baseline="0"/>
              <a:t>High focus on </a:t>
            </a:r>
            <a:r>
              <a:rPr lang="en-US" b="0" i="0" u="none" strike="noStrike" baseline="0" err="1"/>
              <a:t>GitOps</a:t>
            </a:r>
            <a:r>
              <a:rPr lang="en-US" b="0" i="0" u="none" strike="noStrike" baseline="0"/>
              <a:t> and </a:t>
            </a:r>
            <a:r>
              <a:rPr lang="en-US" b="0" i="0" u="none" strike="noStrike" baseline="0" err="1"/>
              <a:t>DataOps</a:t>
            </a:r>
            <a:endParaRPr lang="fr-FR"/>
          </a:p>
        </p:txBody>
      </p:sp>
      <p:pic>
        <p:nvPicPr>
          <p:cNvPr id="1026" name="Picture 2" descr="Services de cloud computing | Google Cloud | Google Cloud">
            <a:extLst>
              <a:ext uri="{FF2B5EF4-FFF2-40B4-BE49-F238E27FC236}">
                <a16:creationId xmlns:a16="http://schemas.microsoft.com/office/drawing/2014/main" id="{15F412DA-E0C1-CC37-294E-0BA1EE1D00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9131" y="1922960"/>
            <a:ext cx="4673512" cy="245359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028" name="Picture 4" descr="Open source — Wikipédia">
            <a:extLst>
              <a:ext uri="{FF2B5EF4-FFF2-40B4-BE49-F238E27FC236}">
                <a16:creationId xmlns:a16="http://schemas.microsoft.com/office/drawing/2014/main" id="{4356F5FF-19A4-3878-981C-F5055B7345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325" y="45815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algn="ctr" rtl="0"/>
            <a:r>
              <a:rPr lang="fr-FR" dirty="0"/>
              <a:t>proposition</a:t>
            </a:r>
          </a:p>
        </p:txBody>
      </p:sp>
      <p:sp>
        <p:nvSpPr>
          <p:cNvPr id="14" name="Content Placeholder 2">
            <a:extLst>
              <a:ext uri="{FF2B5EF4-FFF2-40B4-BE49-F238E27FC236}">
                <a16:creationId xmlns:a16="http://schemas.microsoft.com/office/drawing/2014/main" id="{B484875E-7A9D-B2AD-DBAA-37A0A455F249}"/>
              </a:ext>
            </a:extLst>
          </p:cNvPr>
          <p:cNvSpPr>
            <a:spLocks noGrp="1"/>
          </p:cNvSpPr>
          <p:nvPr>
            <p:ph sz="half" idx="1"/>
          </p:nvPr>
        </p:nvSpPr>
        <p:spPr>
          <a:xfrm>
            <a:off x="581193" y="2228003"/>
            <a:ext cx="5422390" cy="3633047"/>
          </a:xfrm>
        </p:spPr>
        <p:txBody>
          <a:bodyPr/>
          <a:lstStyle/>
          <a:p>
            <a:pPr marL="0" indent="0">
              <a:buNone/>
            </a:pPr>
            <a:r>
              <a:rPr lang="en-US" b="1" u="sng" dirty="0"/>
              <a:t>Data Sources :</a:t>
            </a:r>
          </a:p>
          <a:p>
            <a:r>
              <a:rPr lang="en-US" dirty="0" err="1"/>
              <a:t>PostGreSQL</a:t>
            </a:r>
            <a:endParaRPr lang="en-US" dirty="0"/>
          </a:p>
          <a:p>
            <a:r>
              <a:rPr lang="en-US" dirty="0"/>
              <a:t>MySQL</a:t>
            </a:r>
          </a:p>
          <a:p>
            <a:r>
              <a:rPr lang="en-US" dirty="0"/>
              <a:t>MongoDB</a:t>
            </a:r>
          </a:p>
          <a:p>
            <a:pPr marL="0" indent="0">
              <a:buNone/>
            </a:pPr>
            <a:r>
              <a:rPr lang="en-US" dirty="0"/>
              <a:t>Start of the pipeline</a:t>
            </a:r>
          </a:p>
          <a:p>
            <a:pPr marL="0" indent="0">
              <a:buNone/>
            </a:pPr>
            <a:r>
              <a:rPr lang="fr-FR" b="0" i="0" dirty="0">
                <a:solidFill>
                  <a:srgbClr val="292929"/>
                </a:solidFill>
                <a:effectLst/>
                <a:latin typeface="source-serif-pro"/>
              </a:rPr>
              <a:t>“</a:t>
            </a:r>
            <a:r>
              <a:rPr lang="fr-FR" b="0" i="0" dirty="0" err="1">
                <a:solidFill>
                  <a:srgbClr val="292929"/>
                </a:solidFill>
                <a:effectLst/>
                <a:latin typeface="source-serif-pro"/>
              </a:rPr>
              <a:t>garbage</a:t>
            </a:r>
            <a:r>
              <a:rPr lang="fr-FR" b="0" i="0" dirty="0">
                <a:solidFill>
                  <a:srgbClr val="292929"/>
                </a:solidFill>
                <a:effectLst/>
                <a:latin typeface="source-serif-pro"/>
              </a:rPr>
              <a:t> in, </a:t>
            </a:r>
            <a:r>
              <a:rPr lang="fr-FR" b="0" i="0" dirty="0" err="1">
                <a:solidFill>
                  <a:srgbClr val="292929"/>
                </a:solidFill>
                <a:effectLst/>
                <a:latin typeface="source-serif-pro"/>
              </a:rPr>
              <a:t>garbage</a:t>
            </a:r>
            <a:r>
              <a:rPr lang="fr-FR" b="0" i="0" dirty="0">
                <a:solidFill>
                  <a:srgbClr val="292929"/>
                </a:solidFill>
                <a:effectLst/>
                <a:latin typeface="source-serif-pro"/>
              </a:rPr>
              <a:t> out”</a:t>
            </a:r>
            <a:endParaRPr lang="en-US" dirty="0"/>
          </a:p>
        </p:txBody>
      </p:sp>
      <p:pic>
        <p:nvPicPr>
          <p:cNvPr id="9" name="Espace réservé du contenu 8">
            <a:extLst>
              <a:ext uri="{FF2B5EF4-FFF2-40B4-BE49-F238E27FC236}">
                <a16:creationId xmlns:a16="http://schemas.microsoft.com/office/drawing/2014/main" id="{6818BCE4-86ED-E414-066B-E3AAD45BE726}"/>
              </a:ext>
            </a:extLst>
          </p:cNvPr>
          <p:cNvPicPr>
            <a:picLocks noGrp="1" noChangeAspect="1"/>
          </p:cNvPicPr>
          <p:nvPr>
            <p:ph sz="half" idx="2"/>
          </p:nvPr>
        </p:nvPicPr>
        <p:blipFill>
          <a:blip r:embed="rId3"/>
          <a:stretch>
            <a:fillRect/>
          </a:stretch>
        </p:blipFill>
        <p:spPr>
          <a:xfrm>
            <a:off x="6762526" y="2228003"/>
            <a:ext cx="4274173" cy="3633047"/>
          </a:xfrm>
          <a:noFill/>
        </p:spPr>
      </p:pic>
      <p:sp>
        <p:nvSpPr>
          <p:cNvPr id="11" name="Rectangle 10">
            <a:extLst>
              <a:ext uri="{FF2B5EF4-FFF2-40B4-BE49-F238E27FC236}">
                <a16:creationId xmlns:a16="http://schemas.microsoft.com/office/drawing/2014/main" id="{0A66E024-0DFA-C139-AD3A-E128E0A71ACC}"/>
              </a:ext>
            </a:extLst>
          </p:cNvPr>
          <p:cNvSpPr/>
          <p:nvPr/>
        </p:nvSpPr>
        <p:spPr>
          <a:xfrm>
            <a:off x="6762526" y="3070090"/>
            <a:ext cx="811292" cy="19488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3017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algn="ctr" rtl="0"/>
            <a:r>
              <a:rPr lang="fr-FR" dirty="0"/>
              <a:t>proposition</a:t>
            </a:r>
          </a:p>
        </p:txBody>
      </p:sp>
      <p:sp>
        <p:nvSpPr>
          <p:cNvPr id="14" name="Content Placeholder 2">
            <a:extLst>
              <a:ext uri="{FF2B5EF4-FFF2-40B4-BE49-F238E27FC236}">
                <a16:creationId xmlns:a16="http://schemas.microsoft.com/office/drawing/2014/main" id="{B484875E-7A9D-B2AD-DBAA-37A0A455F249}"/>
              </a:ext>
            </a:extLst>
          </p:cNvPr>
          <p:cNvSpPr>
            <a:spLocks noGrp="1"/>
          </p:cNvSpPr>
          <p:nvPr>
            <p:ph sz="half" idx="1"/>
          </p:nvPr>
        </p:nvSpPr>
        <p:spPr>
          <a:xfrm>
            <a:off x="581193" y="2228003"/>
            <a:ext cx="5422390" cy="3633047"/>
          </a:xfrm>
        </p:spPr>
        <p:txBody>
          <a:bodyPr/>
          <a:lstStyle/>
          <a:p>
            <a:pPr marL="0" indent="0">
              <a:buNone/>
            </a:pPr>
            <a:r>
              <a:rPr lang="en-US" b="1" u="sng" dirty="0"/>
              <a:t>Data Integration :</a:t>
            </a:r>
          </a:p>
          <a:p>
            <a:r>
              <a:rPr lang="en-US" dirty="0" err="1"/>
              <a:t>AirByte</a:t>
            </a:r>
            <a:endParaRPr lang="en-US" dirty="0"/>
          </a:p>
          <a:p>
            <a:r>
              <a:rPr lang="en-US" dirty="0" err="1"/>
              <a:t>Meltano</a:t>
            </a:r>
            <a:endParaRPr lang="en-US" dirty="0"/>
          </a:p>
          <a:p>
            <a:r>
              <a:rPr lang="en-US" dirty="0"/>
              <a:t>Singer</a:t>
            </a:r>
          </a:p>
          <a:p>
            <a:pPr marL="0" indent="0">
              <a:buNone/>
            </a:pPr>
            <a:r>
              <a:rPr lang="fr-FR" b="0" i="0" dirty="0">
                <a:solidFill>
                  <a:srgbClr val="292929"/>
                </a:solidFill>
                <a:effectLst/>
                <a:latin typeface="source-serif-pro"/>
              </a:rPr>
              <a:t>Ingestion </a:t>
            </a:r>
            <a:r>
              <a:rPr lang="fr-FR" dirty="0" err="1">
                <a:solidFill>
                  <a:srgbClr val="292929"/>
                </a:solidFill>
                <a:latin typeface="source-serif-pro"/>
              </a:rPr>
              <a:t>tools</a:t>
            </a:r>
            <a:r>
              <a:rPr lang="fr-FR" dirty="0">
                <a:solidFill>
                  <a:srgbClr val="292929"/>
                </a:solidFill>
                <a:latin typeface="source-serif-pro"/>
              </a:rPr>
              <a:t> open-sources</a:t>
            </a:r>
          </a:p>
          <a:p>
            <a:pPr marL="0" indent="0">
              <a:buNone/>
            </a:pPr>
            <a:r>
              <a:rPr lang="fr-FR" dirty="0">
                <a:solidFill>
                  <a:srgbClr val="292929"/>
                </a:solidFill>
                <a:latin typeface="source-serif-pro"/>
              </a:rPr>
              <a:t>Exact copy of data sources</a:t>
            </a:r>
          </a:p>
        </p:txBody>
      </p:sp>
      <p:pic>
        <p:nvPicPr>
          <p:cNvPr id="9" name="Espace réservé du contenu 8">
            <a:extLst>
              <a:ext uri="{FF2B5EF4-FFF2-40B4-BE49-F238E27FC236}">
                <a16:creationId xmlns:a16="http://schemas.microsoft.com/office/drawing/2014/main" id="{6818BCE4-86ED-E414-066B-E3AAD45BE726}"/>
              </a:ext>
            </a:extLst>
          </p:cNvPr>
          <p:cNvPicPr>
            <a:picLocks noGrp="1" noChangeAspect="1"/>
          </p:cNvPicPr>
          <p:nvPr>
            <p:ph sz="half" idx="2"/>
          </p:nvPr>
        </p:nvPicPr>
        <p:blipFill>
          <a:blip r:embed="rId3"/>
          <a:stretch>
            <a:fillRect/>
          </a:stretch>
        </p:blipFill>
        <p:spPr>
          <a:xfrm>
            <a:off x="6762526" y="2228003"/>
            <a:ext cx="4274173" cy="3633047"/>
          </a:xfrm>
          <a:noFill/>
        </p:spPr>
      </p:pic>
      <p:sp>
        <p:nvSpPr>
          <p:cNvPr id="3" name="Rectangle 2">
            <a:extLst>
              <a:ext uri="{FF2B5EF4-FFF2-40B4-BE49-F238E27FC236}">
                <a16:creationId xmlns:a16="http://schemas.microsoft.com/office/drawing/2014/main" id="{6D468085-C318-6810-B858-4F5E0BFE9510}"/>
              </a:ext>
            </a:extLst>
          </p:cNvPr>
          <p:cNvSpPr/>
          <p:nvPr/>
        </p:nvSpPr>
        <p:spPr>
          <a:xfrm>
            <a:off x="7603035" y="3070090"/>
            <a:ext cx="811292" cy="19488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2193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algn="ctr" rtl="0"/>
            <a:r>
              <a:rPr lang="fr-FR" dirty="0"/>
              <a:t>Transformation</a:t>
            </a:r>
          </a:p>
        </p:txBody>
      </p:sp>
      <p:sp>
        <p:nvSpPr>
          <p:cNvPr id="14" name="Content Placeholder 2">
            <a:extLst>
              <a:ext uri="{FF2B5EF4-FFF2-40B4-BE49-F238E27FC236}">
                <a16:creationId xmlns:a16="http://schemas.microsoft.com/office/drawing/2014/main" id="{B484875E-7A9D-B2AD-DBAA-37A0A455F249}"/>
              </a:ext>
            </a:extLst>
          </p:cNvPr>
          <p:cNvSpPr>
            <a:spLocks noGrp="1"/>
          </p:cNvSpPr>
          <p:nvPr>
            <p:ph sz="half" idx="1"/>
          </p:nvPr>
        </p:nvSpPr>
        <p:spPr>
          <a:xfrm>
            <a:off x="581193" y="2228003"/>
            <a:ext cx="5422390" cy="3633047"/>
          </a:xfrm>
        </p:spPr>
        <p:txBody>
          <a:bodyPr/>
          <a:lstStyle/>
          <a:p>
            <a:pPr marL="0" indent="0">
              <a:buNone/>
            </a:pPr>
            <a:r>
              <a:rPr lang="en-US" b="1" u="sng" dirty="0"/>
              <a:t>Transformation :</a:t>
            </a:r>
          </a:p>
          <a:p>
            <a:r>
              <a:rPr lang="en-US" dirty="0" err="1"/>
              <a:t>BigQuery</a:t>
            </a:r>
            <a:endParaRPr lang="en-US" dirty="0"/>
          </a:p>
          <a:p>
            <a:r>
              <a:rPr lang="en-US" dirty="0"/>
              <a:t>DBT Cloud</a:t>
            </a:r>
          </a:p>
          <a:p>
            <a:r>
              <a:rPr lang="en-US" dirty="0" err="1"/>
              <a:t>Github</a:t>
            </a:r>
            <a:r>
              <a:rPr lang="en-US" dirty="0"/>
              <a:t> Actions</a:t>
            </a:r>
          </a:p>
          <a:p>
            <a:pPr marL="0" indent="0">
              <a:buNone/>
            </a:pPr>
            <a:r>
              <a:rPr lang="en-US" dirty="0"/>
              <a:t>Landing zone </a:t>
            </a:r>
            <a:r>
              <a:rPr lang="en-US" dirty="0">
                <a:sym typeface="Wingdings" panose="05000000000000000000" pitchFamily="2" charset="2"/>
              </a:rPr>
              <a:t> Staging Area</a:t>
            </a:r>
          </a:p>
          <a:p>
            <a:pPr>
              <a:buFont typeface="Wingdings" panose="05000000000000000000" pitchFamily="2" charset="2"/>
              <a:buChar char="à"/>
            </a:pPr>
            <a:r>
              <a:rPr lang="en-US" dirty="0">
                <a:sym typeface="Wingdings" panose="05000000000000000000" pitchFamily="2" charset="2"/>
              </a:rPr>
              <a:t>Data Warehouse Data Marts</a:t>
            </a:r>
          </a:p>
          <a:p>
            <a:pPr marL="0" indent="0">
              <a:buNone/>
            </a:pPr>
            <a:r>
              <a:rPr lang="en-US" dirty="0">
                <a:sym typeface="Wingdings" panose="05000000000000000000" pitchFamily="2" charset="2"/>
              </a:rPr>
              <a:t>Use of </a:t>
            </a:r>
            <a:r>
              <a:rPr lang="en-US" dirty="0" err="1">
                <a:sym typeface="Wingdings" panose="05000000000000000000" pitchFamily="2" charset="2"/>
              </a:rPr>
              <a:t>Github</a:t>
            </a:r>
            <a:r>
              <a:rPr lang="en-US" dirty="0">
                <a:sym typeface="Wingdings" panose="05000000000000000000" pitchFamily="2" charset="2"/>
              </a:rPr>
              <a:t> Actions for continuous integration </a:t>
            </a:r>
            <a:endParaRPr lang="en-US" dirty="0"/>
          </a:p>
        </p:txBody>
      </p:sp>
      <p:pic>
        <p:nvPicPr>
          <p:cNvPr id="9" name="Espace réservé du contenu 8">
            <a:extLst>
              <a:ext uri="{FF2B5EF4-FFF2-40B4-BE49-F238E27FC236}">
                <a16:creationId xmlns:a16="http://schemas.microsoft.com/office/drawing/2014/main" id="{6818BCE4-86ED-E414-066B-E3AAD45BE726}"/>
              </a:ext>
            </a:extLst>
          </p:cNvPr>
          <p:cNvPicPr>
            <a:picLocks noGrp="1" noChangeAspect="1"/>
          </p:cNvPicPr>
          <p:nvPr>
            <p:ph sz="half" idx="2"/>
          </p:nvPr>
        </p:nvPicPr>
        <p:blipFill>
          <a:blip r:embed="rId3"/>
          <a:stretch>
            <a:fillRect/>
          </a:stretch>
        </p:blipFill>
        <p:spPr>
          <a:xfrm>
            <a:off x="6762526" y="2228003"/>
            <a:ext cx="4274173" cy="3633047"/>
          </a:xfrm>
          <a:noFill/>
        </p:spPr>
      </p:pic>
      <p:sp>
        <p:nvSpPr>
          <p:cNvPr id="3" name="Rectangle 2">
            <a:extLst>
              <a:ext uri="{FF2B5EF4-FFF2-40B4-BE49-F238E27FC236}">
                <a16:creationId xmlns:a16="http://schemas.microsoft.com/office/drawing/2014/main" id="{E230A226-B6A0-E7A4-C246-773165309E60}"/>
              </a:ext>
            </a:extLst>
          </p:cNvPr>
          <p:cNvSpPr/>
          <p:nvPr/>
        </p:nvSpPr>
        <p:spPr>
          <a:xfrm>
            <a:off x="8493966" y="3070090"/>
            <a:ext cx="811292" cy="19488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5984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rtlCol="0" anchor="b">
            <a:normAutofit/>
          </a:bodyPr>
          <a:lstStyle/>
          <a:p>
            <a:pPr algn="ctr" rtl="0"/>
            <a:r>
              <a:rPr lang="fr-FR" dirty="0"/>
              <a:t>Transformation</a:t>
            </a:r>
          </a:p>
        </p:txBody>
      </p:sp>
      <p:sp>
        <p:nvSpPr>
          <p:cNvPr id="14" name="Content Placeholder 2">
            <a:extLst>
              <a:ext uri="{FF2B5EF4-FFF2-40B4-BE49-F238E27FC236}">
                <a16:creationId xmlns:a16="http://schemas.microsoft.com/office/drawing/2014/main" id="{B484875E-7A9D-B2AD-DBAA-37A0A455F249}"/>
              </a:ext>
            </a:extLst>
          </p:cNvPr>
          <p:cNvSpPr>
            <a:spLocks noGrp="1"/>
          </p:cNvSpPr>
          <p:nvPr>
            <p:ph sz="half" idx="1"/>
          </p:nvPr>
        </p:nvSpPr>
        <p:spPr>
          <a:xfrm>
            <a:off x="581193" y="2228003"/>
            <a:ext cx="5422390" cy="3633047"/>
          </a:xfrm>
        </p:spPr>
        <p:txBody>
          <a:bodyPr/>
          <a:lstStyle/>
          <a:p>
            <a:pPr marL="0" indent="0">
              <a:buNone/>
            </a:pPr>
            <a:r>
              <a:rPr lang="en-US" b="1" u="sng" dirty="0"/>
              <a:t>BI Dashboard / ML models :</a:t>
            </a:r>
          </a:p>
          <a:p>
            <a:r>
              <a:rPr lang="en-US" dirty="0"/>
              <a:t>Looker</a:t>
            </a:r>
          </a:p>
          <a:p>
            <a:r>
              <a:rPr lang="en-US" dirty="0"/>
              <a:t>Google AI</a:t>
            </a:r>
          </a:p>
          <a:p>
            <a:r>
              <a:rPr lang="en-US" dirty="0"/>
              <a:t>Python</a:t>
            </a:r>
          </a:p>
          <a:p>
            <a:pPr marL="0" indent="0">
              <a:buNone/>
            </a:pPr>
            <a:r>
              <a:rPr lang="en-US" dirty="0"/>
              <a:t>Visualization Analyze &amp; build AI models</a:t>
            </a:r>
          </a:p>
        </p:txBody>
      </p:sp>
      <p:pic>
        <p:nvPicPr>
          <p:cNvPr id="9" name="Espace réservé du contenu 8">
            <a:extLst>
              <a:ext uri="{FF2B5EF4-FFF2-40B4-BE49-F238E27FC236}">
                <a16:creationId xmlns:a16="http://schemas.microsoft.com/office/drawing/2014/main" id="{6818BCE4-86ED-E414-066B-E3AAD45BE726}"/>
              </a:ext>
            </a:extLst>
          </p:cNvPr>
          <p:cNvPicPr>
            <a:picLocks noGrp="1" noChangeAspect="1"/>
          </p:cNvPicPr>
          <p:nvPr>
            <p:ph sz="half" idx="2"/>
          </p:nvPr>
        </p:nvPicPr>
        <p:blipFill>
          <a:blip r:embed="rId3"/>
          <a:stretch>
            <a:fillRect/>
          </a:stretch>
        </p:blipFill>
        <p:spPr>
          <a:xfrm>
            <a:off x="6762526" y="2228003"/>
            <a:ext cx="4274173" cy="3633047"/>
          </a:xfrm>
          <a:noFill/>
        </p:spPr>
      </p:pic>
      <p:sp>
        <p:nvSpPr>
          <p:cNvPr id="3" name="Rectangle 2">
            <a:extLst>
              <a:ext uri="{FF2B5EF4-FFF2-40B4-BE49-F238E27FC236}">
                <a16:creationId xmlns:a16="http://schemas.microsoft.com/office/drawing/2014/main" id="{7451FD67-E514-FEF5-12D9-1003C6FC85C0}"/>
              </a:ext>
            </a:extLst>
          </p:cNvPr>
          <p:cNvSpPr/>
          <p:nvPr/>
        </p:nvSpPr>
        <p:spPr>
          <a:xfrm>
            <a:off x="9902889" y="2992582"/>
            <a:ext cx="1133809" cy="228138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172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707A2A-4428-4114-0822-AE562502C15E}"/>
              </a:ext>
            </a:extLst>
          </p:cNvPr>
          <p:cNvSpPr>
            <a:spLocks noGrp="1"/>
          </p:cNvSpPr>
          <p:nvPr>
            <p:ph type="title"/>
          </p:nvPr>
        </p:nvSpPr>
        <p:spPr/>
        <p:txBody>
          <a:bodyPr/>
          <a:lstStyle/>
          <a:p>
            <a:r>
              <a:rPr lang="fr-FR" dirty="0" err="1"/>
              <a:t>Sitography</a:t>
            </a:r>
            <a:endParaRPr lang="fr-FR" dirty="0"/>
          </a:p>
        </p:txBody>
      </p:sp>
      <p:sp>
        <p:nvSpPr>
          <p:cNvPr id="3" name="Espace réservé du contenu 2">
            <a:extLst>
              <a:ext uri="{FF2B5EF4-FFF2-40B4-BE49-F238E27FC236}">
                <a16:creationId xmlns:a16="http://schemas.microsoft.com/office/drawing/2014/main" id="{69A26E35-5E93-455B-3444-668713D6D3B2}"/>
              </a:ext>
            </a:extLst>
          </p:cNvPr>
          <p:cNvSpPr>
            <a:spLocks noGrp="1"/>
          </p:cNvSpPr>
          <p:nvPr>
            <p:ph idx="1"/>
          </p:nvPr>
        </p:nvSpPr>
        <p:spPr/>
        <p:txBody>
          <a:bodyPr/>
          <a:lstStyle/>
          <a:p>
            <a:r>
              <a:rPr lang="fr-FR" dirty="0">
                <a:hlinkClick r:id="rId2"/>
              </a:rPr>
              <a:t>https://airbyte.com/etl-tools-comparison</a:t>
            </a:r>
            <a:endParaRPr lang="fr-FR" dirty="0"/>
          </a:p>
          <a:p>
            <a:r>
              <a:rPr lang="fr-FR" dirty="0">
                <a:hlinkClick r:id="rId3"/>
              </a:rPr>
              <a:t>https://medium.com/astrafy/</a:t>
            </a:r>
            <a:endParaRPr lang="fr-FR" dirty="0"/>
          </a:p>
          <a:p>
            <a:r>
              <a:rPr lang="fr-FR" dirty="0">
                <a:hlinkClick r:id="rId4"/>
              </a:rPr>
              <a:t>https://www.analytics8.com/blog/best-in-breed-data-stack-platform-bigquery-dbt-and-looker/</a:t>
            </a:r>
            <a:endParaRPr lang="fr-FR" dirty="0"/>
          </a:p>
          <a:p>
            <a:r>
              <a:rPr lang="fr-FR" dirty="0">
                <a:hlinkClick r:id="rId5"/>
              </a:rPr>
              <a:t>https://lucid.app/</a:t>
            </a:r>
            <a:endParaRPr lang="fr-FR" dirty="0"/>
          </a:p>
          <a:p>
            <a:endParaRPr lang="fr-FR" dirty="0"/>
          </a:p>
          <a:p>
            <a:endParaRPr lang="fr-FR" dirty="0"/>
          </a:p>
        </p:txBody>
      </p:sp>
    </p:spTree>
    <p:extLst>
      <p:ext uri="{BB962C8B-B14F-4D97-AF65-F5344CB8AC3E}">
        <p14:creationId xmlns:p14="http://schemas.microsoft.com/office/powerpoint/2010/main" val="129554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dirty="0">
                <a:solidFill>
                  <a:schemeClr val="bg2"/>
                </a:solidFill>
              </a:rPr>
              <a:t>Alexis.guillotin1@hotmail.com</a:t>
            </a: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A2C48D3D-E1CA-4775-A35E-AEC151160406}" vid="{CD9B249E-2ADF-4545-A5EC-8CD837D747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Conception technique</Template>
  <TotalTime>0</TotalTime>
  <Words>151</Words>
  <Application>Microsoft Office PowerPoint</Application>
  <PresentationFormat>Grand écran</PresentationFormat>
  <Paragraphs>53</Paragraphs>
  <Slides>9</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Gill Sans MT</vt:lpstr>
      <vt:lpstr>source-serif-pro</vt:lpstr>
      <vt:lpstr>Wingdings</vt:lpstr>
      <vt:lpstr>Wingdings 2</vt:lpstr>
      <vt:lpstr>Dividende</vt:lpstr>
      <vt:lpstr>Data pipeline</vt:lpstr>
      <vt:lpstr>Exigences technologiques</vt:lpstr>
      <vt:lpstr>Context</vt:lpstr>
      <vt:lpstr>proposition</vt:lpstr>
      <vt:lpstr>proposition</vt:lpstr>
      <vt:lpstr>Transformation</vt:lpstr>
      <vt:lpstr>Transformation</vt:lpstr>
      <vt:lpstr>Sitography</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dc:title>
  <dc:creator>Alexis Guillotin</dc:creator>
  <cp:lastModifiedBy>Alexis Guillotin</cp:lastModifiedBy>
  <cp:revision>1</cp:revision>
  <dcterms:created xsi:type="dcterms:W3CDTF">2023-03-23T22:30:22Z</dcterms:created>
  <dcterms:modified xsi:type="dcterms:W3CDTF">2023-03-26T23:25:49Z</dcterms:modified>
</cp:coreProperties>
</file>