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5"/>
  </p:notesMasterIdLst>
  <p:handoutMasterIdLst>
    <p:handoutMasterId r:id="rId16"/>
  </p:handoutMasterIdLst>
  <p:sldIdLst>
    <p:sldId id="256" r:id="rId2"/>
    <p:sldId id="261" r:id="rId3"/>
    <p:sldId id="265" r:id="rId4"/>
    <p:sldId id="258" r:id="rId5"/>
    <p:sldId id="262" r:id="rId6"/>
    <p:sldId id="264" r:id="rId7"/>
    <p:sldId id="266" r:id="rId8"/>
    <p:sldId id="267" r:id="rId9"/>
    <p:sldId id="270" r:id="rId10"/>
    <p:sldId id="268" r:id="rId11"/>
    <p:sldId id="269" r:id="rId12"/>
    <p:sldId id="271" r:id="rId13"/>
    <p:sldId id="260" r:id="rId14"/>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03" d="100"/>
          <a:sy n="103" d="100"/>
        </p:scale>
        <p:origin x="126" y="3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rtlCol="0"/>
        <a:lstStyle/>
        <a:p>
          <a:pPr rtl="0"/>
          <a:r>
            <a:rPr lang="fr-FR" noProof="0" dirty="0"/>
            <a:t>Description projet</a:t>
          </a:r>
        </a:p>
      </dgm:t>
    </dgm:pt>
    <dgm:pt modelId="{9617668C-C38C-4017-8DDF-37855B15D110}" type="parTrans" cxnId="{C4BA385D-31ED-40EF-A5D6-98DFBA64E71A}">
      <dgm:prSet/>
      <dgm:spPr/>
      <dgm:t>
        <a:bodyPr rtlCol="0"/>
        <a:lstStyle/>
        <a:p>
          <a:pPr rtl="0"/>
          <a:endParaRPr lang="fr-FR" noProof="0" dirty="0"/>
        </a:p>
      </dgm:t>
    </dgm:pt>
    <dgm:pt modelId="{0C95B389-AC0C-4055-9AA3-38815EFC8B0A}" type="sibTrans" cxnId="{C4BA385D-31ED-40EF-A5D6-98DFBA64E71A}">
      <dgm:prSet/>
      <dgm:spPr/>
      <dgm:t>
        <a:bodyPr rtlCol="0"/>
        <a:lstStyle/>
        <a:p>
          <a:pPr rtl="0"/>
          <a:endParaRPr lang="fr-FR" noProof="0" dirty="0"/>
        </a:p>
      </dgm:t>
    </dgm:pt>
    <dgm:pt modelId="{91A66877-AC1C-46D9-BF2C-6024B638DEA9}">
      <dgm:prSet phldrT="[Text]"/>
      <dgm:spPr/>
      <dgm:t>
        <a:bodyPr rtlCol="0"/>
        <a:lstStyle/>
        <a:p>
          <a:pPr rtl="0"/>
          <a:r>
            <a:rPr lang="fr-FR" noProof="0" dirty="0"/>
            <a:t>Q Learning</a:t>
          </a:r>
        </a:p>
      </dgm:t>
    </dgm:pt>
    <dgm:pt modelId="{913FED05-DF41-48A7-B1F8-81937A468EF9}" type="parTrans" cxnId="{7F0DAB6F-9257-4F2D-B31A-3418F73F6952}">
      <dgm:prSet/>
      <dgm:spPr/>
      <dgm:t>
        <a:bodyPr rtlCol="0"/>
        <a:lstStyle/>
        <a:p>
          <a:pPr rtl="0"/>
          <a:endParaRPr lang="fr-FR" noProof="0" dirty="0"/>
        </a:p>
      </dgm:t>
    </dgm:pt>
    <dgm:pt modelId="{BFCE4A28-C381-46FF-935A-B11534EF7D87}" type="sibTrans" cxnId="{7F0DAB6F-9257-4F2D-B31A-3418F73F6952}">
      <dgm:prSet/>
      <dgm:spPr/>
      <dgm:t>
        <a:bodyPr rtlCol="0"/>
        <a:lstStyle/>
        <a:p>
          <a:pPr rtl="0"/>
          <a:endParaRPr lang="fr-FR" noProof="0" dirty="0"/>
        </a:p>
      </dgm:t>
    </dgm:pt>
    <dgm:pt modelId="{76CC3289-2662-43F0-A3C6-BA04A135F08C}">
      <dgm:prSet phldrT="[Text]"/>
      <dgm:spPr/>
      <dgm:t>
        <a:bodyPr rtlCol="0"/>
        <a:lstStyle/>
        <a:p>
          <a:pPr rtl="0"/>
          <a:r>
            <a:rPr lang="fr-FR" noProof="0" dirty="0"/>
            <a:t>Deep Q </a:t>
          </a:r>
          <a:r>
            <a:rPr lang="fr-FR" noProof="0" dirty="0" err="1"/>
            <a:t>learning</a:t>
          </a:r>
          <a:endParaRPr lang="fr-FR" noProof="0" dirty="0"/>
        </a:p>
      </dgm:t>
    </dgm:pt>
    <dgm:pt modelId="{D46DB4DA-1442-4ECE-89FE-BBB1E3489E3D}" type="parTrans" cxnId="{0400886E-8A1A-44C2-95A7-DB0EF4911494}">
      <dgm:prSet/>
      <dgm:spPr/>
      <dgm:t>
        <a:bodyPr rtlCol="0"/>
        <a:lstStyle/>
        <a:p>
          <a:pPr rtl="0"/>
          <a:endParaRPr lang="fr-FR" noProof="0" dirty="0"/>
        </a:p>
      </dgm:t>
    </dgm:pt>
    <dgm:pt modelId="{FA28C9D6-476E-43CD-BA23-D6D990FD78D0}" type="sibTrans" cxnId="{0400886E-8A1A-44C2-95A7-DB0EF4911494}">
      <dgm:prSet/>
      <dgm:spPr/>
      <dgm:t>
        <a:bodyPr rtlCol="0"/>
        <a:lstStyle/>
        <a:p>
          <a:pPr rtl="0"/>
          <a:endParaRPr lang="fr-FR"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466850" rtl="0">
            <a:lnSpc>
              <a:spcPct val="90000"/>
            </a:lnSpc>
            <a:spcBef>
              <a:spcPct val="0"/>
            </a:spcBef>
            <a:spcAft>
              <a:spcPct val="35000"/>
            </a:spcAft>
            <a:buNone/>
          </a:pPr>
          <a:r>
            <a:rPr lang="fr-FR" sz="3300" kern="1200" noProof="0" dirty="0"/>
            <a:t>Description projet</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466850" rtl="0">
            <a:lnSpc>
              <a:spcPct val="90000"/>
            </a:lnSpc>
            <a:spcBef>
              <a:spcPct val="0"/>
            </a:spcBef>
            <a:spcAft>
              <a:spcPct val="35000"/>
            </a:spcAft>
            <a:buNone/>
          </a:pPr>
          <a:r>
            <a:rPr lang="fr-FR" sz="3300" kern="1200" noProof="0" dirty="0"/>
            <a:t>Q Learning</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466850" rtl="0">
            <a:lnSpc>
              <a:spcPct val="90000"/>
            </a:lnSpc>
            <a:spcBef>
              <a:spcPct val="0"/>
            </a:spcBef>
            <a:spcAft>
              <a:spcPct val="35000"/>
            </a:spcAft>
            <a:buNone/>
          </a:pPr>
          <a:r>
            <a:rPr lang="fr-FR" sz="3300" kern="1200" noProof="0" dirty="0"/>
            <a:t>Deep Q </a:t>
          </a:r>
          <a:r>
            <a:rPr lang="fr-FR" sz="3300" kern="1200" noProof="0" dirty="0" err="1"/>
            <a:t>learning</a:t>
          </a:r>
          <a:endParaRPr lang="fr-FR" sz="3300" kern="1200" noProof="0" dirty="0"/>
        </a:p>
      </dsp:txBody>
      <dsp:txXfrm>
        <a:off x="7628474" y="274626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Liste d’étiquettes d’icôn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3367168-A7C3-4A51-ACFE-4D76B720982F}" type="datetime1">
              <a:rPr lang="fr-FR" smtClean="0"/>
              <a:t>19/03/2023</a:t>
            </a:fld>
            <a:endParaRPr lang="fr-FR"/>
          </a:p>
        </p:txBody>
      </p:sp>
      <p:sp>
        <p:nvSpPr>
          <p:cNvPr id="4" name="Espace réservé du pied de page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fr-FR" smtClean="0"/>
              <a:t>‹N°›</a:t>
            </a:fld>
            <a:endParaRPr lang="fr-F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B4F1169-1988-463B-A52C-EF5C9A50040C}" type="datetime1">
              <a:rPr lang="fr-FR" noProof="0" smtClean="0"/>
              <a:t>19/03/2023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fr-FR" noProof="0" smtClean="0"/>
              <a:t>‹N°›</a:t>
            </a:fld>
            <a:endParaRPr lang="fr-FR"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a:t>
            </a:fld>
            <a:endParaRPr lang="fr-FR"/>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13</a:t>
            </a:fld>
            <a:endParaRPr lang="fr-FR"/>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2</a:t>
            </a:fld>
            <a:endParaRPr lang="fr-FR"/>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4</a:t>
            </a:fld>
            <a:endParaRPr lang="fr-FR"/>
          </a:p>
        </p:txBody>
      </p:sp>
    </p:spTree>
    <p:extLst>
      <p:ext uri="{BB962C8B-B14F-4D97-AF65-F5344CB8AC3E}">
        <p14:creationId xmlns:p14="http://schemas.microsoft.com/office/powerpoint/2010/main" val="228963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5</a:t>
            </a:fld>
            <a:endParaRPr lang="fr-FR"/>
          </a:p>
        </p:txBody>
      </p:sp>
    </p:spTree>
    <p:extLst>
      <p:ext uri="{BB962C8B-B14F-4D97-AF65-F5344CB8AC3E}">
        <p14:creationId xmlns:p14="http://schemas.microsoft.com/office/powerpoint/2010/main" val="1596303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7</a:t>
            </a:fld>
            <a:endParaRPr lang="fr-FR"/>
          </a:p>
        </p:txBody>
      </p:sp>
    </p:spTree>
    <p:extLst>
      <p:ext uri="{BB962C8B-B14F-4D97-AF65-F5344CB8AC3E}">
        <p14:creationId xmlns:p14="http://schemas.microsoft.com/office/powerpoint/2010/main" val="370495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8</a:t>
            </a:fld>
            <a:endParaRPr lang="fr-FR"/>
          </a:p>
        </p:txBody>
      </p:sp>
    </p:spTree>
    <p:extLst>
      <p:ext uri="{BB962C8B-B14F-4D97-AF65-F5344CB8AC3E}">
        <p14:creationId xmlns:p14="http://schemas.microsoft.com/office/powerpoint/2010/main" val="403313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9</a:t>
            </a:fld>
            <a:endParaRPr lang="fr-FR"/>
          </a:p>
        </p:txBody>
      </p:sp>
    </p:spTree>
    <p:extLst>
      <p:ext uri="{BB962C8B-B14F-4D97-AF65-F5344CB8AC3E}">
        <p14:creationId xmlns:p14="http://schemas.microsoft.com/office/powerpoint/2010/main" val="119956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11</a:t>
            </a:fld>
            <a:endParaRPr lang="fr-FR"/>
          </a:p>
        </p:txBody>
      </p:sp>
    </p:spTree>
    <p:extLst>
      <p:ext uri="{BB962C8B-B14F-4D97-AF65-F5344CB8AC3E}">
        <p14:creationId xmlns:p14="http://schemas.microsoft.com/office/powerpoint/2010/main" val="3549117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12</a:t>
            </a:fld>
            <a:endParaRPr lang="fr-FR"/>
          </a:p>
        </p:txBody>
      </p:sp>
    </p:spTree>
    <p:extLst>
      <p:ext uri="{BB962C8B-B14F-4D97-AF65-F5344CB8AC3E}">
        <p14:creationId xmlns:p14="http://schemas.microsoft.com/office/powerpoint/2010/main" val="2014920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F3B20A7-A3FE-46B9-84EA-B4257BA7E60C}" type="datetime1">
              <a:rPr lang="fr-FR" noProof="0" smtClean="0"/>
              <a:t>19/03/2023</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E5E3FBB-57D2-4FB3-B51E-0FDE8CEE6791}" type="datetime1">
              <a:rPr lang="fr-FR" noProof="0" smtClean="0"/>
              <a:t>19/03/2023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BE9F9435-70D7-42BA-8564-5EC34B97B69E}" type="datetime1">
              <a:rPr lang="fr-FR" noProof="0" smtClean="0"/>
              <a:t>19/03/2023</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9B34D2F-0B02-482E-ABD2-95D8C2FF2A58}" type="datetime1">
              <a:rPr lang="fr-FR" noProof="0" smtClean="0"/>
              <a:t>19/03/2023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126ECFBB-4871-428F-B4AE-1EF357E63674}" type="datetime1">
              <a:rPr lang="fr-FR" noProof="0" smtClean="0"/>
              <a:t>19/03/2023</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75517F14-0D9C-452E-A596-36902551AE9C}" type="datetime1">
              <a:rPr lang="fr-FR" noProof="0" smtClean="0"/>
              <a:t>19/03/2023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FA9BF800-A62B-4735-B9A7-5450007C0A78}" type="datetime1">
              <a:rPr lang="fr-FR" noProof="0" smtClean="0"/>
              <a:t>19/03/2023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rtlCol="0"/>
          <a:lstStyle/>
          <a:p>
            <a:pPr rtl="0"/>
            <a:fld id="{F47267E0-A979-4430-94B4-54611641D8EE}" type="datetime1">
              <a:rPr lang="fr-FR" noProof="0" smtClean="0"/>
              <a:t>19/03/2023</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C58A73B6-B077-488D-82CF-3056D5BAC73E}" type="datetime1">
              <a:rPr lang="fr-FR" noProof="0" smtClean="0"/>
              <a:t>19/03/2023</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98F108A3-3495-404B-9869-1BA62DF0E465}" type="datetime1">
              <a:rPr lang="fr-FR" noProof="0" smtClean="0"/>
              <a:t>19/03/2023</a:t>
            </a:fld>
            <a:endParaRPr lang="fr-FR" noProof="0"/>
          </a:p>
        </p:txBody>
      </p:sp>
      <p:sp>
        <p:nvSpPr>
          <p:cNvPr id="6" name="Espace réservé d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4B550F6-4238-41AE-B6F4-4D375745C983}" type="datetime1">
              <a:rPr lang="fr-FR" noProof="0" smtClean="0"/>
              <a:t>19/03/2023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BBB97F02-5EDD-4BF6-BE41-AB41D1FEABF8}" type="datetime1">
              <a:rPr lang="fr-FR" noProof="0" smtClean="0"/>
              <a:t>19/03/2023</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d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fr-FR" sz="6000" dirty="0">
                <a:solidFill>
                  <a:schemeClr val="bg1"/>
                </a:solidFill>
              </a:rPr>
              <a:t>Deep </a:t>
            </a:r>
            <a:r>
              <a:rPr lang="fr-FR" sz="6000" dirty="0" err="1">
                <a:solidFill>
                  <a:schemeClr val="bg1"/>
                </a:solidFill>
              </a:rPr>
              <a:t>learning</a:t>
            </a:r>
            <a:endParaRPr lang="fr-FR" sz="6000" dirty="0">
              <a:solidFill>
                <a:schemeClr val="bg1"/>
              </a:solidFill>
            </a:endParaRP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fr-FR" dirty="0">
                <a:solidFill>
                  <a:srgbClr val="7CEBFF"/>
                </a:solidFill>
              </a:rPr>
              <a:t>Clément marie-</a:t>
            </a:r>
            <a:r>
              <a:rPr lang="fr-FR" dirty="0" err="1">
                <a:solidFill>
                  <a:srgbClr val="7CEBFF"/>
                </a:solidFill>
              </a:rPr>
              <a:t>brisson</a:t>
            </a:r>
            <a:r>
              <a:rPr lang="fr-FR" dirty="0">
                <a:solidFill>
                  <a:srgbClr val="7CEBFF"/>
                </a:solidFill>
              </a:rPr>
              <a:t> – Alexis Guillotin</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B0AB0-98A5-0E96-E596-37EFD5B8B163}"/>
              </a:ext>
            </a:extLst>
          </p:cNvPr>
          <p:cNvSpPr>
            <a:spLocks noGrp="1"/>
          </p:cNvSpPr>
          <p:nvPr>
            <p:ph type="title"/>
          </p:nvPr>
        </p:nvSpPr>
        <p:spPr/>
        <p:txBody>
          <a:bodyPr/>
          <a:lstStyle/>
          <a:p>
            <a:r>
              <a:rPr lang="fr-FR" dirty="0"/>
              <a:t>Deep Q </a:t>
            </a:r>
            <a:r>
              <a:rPr lang="fr-FR" dirty="0" err="1"/>
              <a:t>learning</a:t>
            </a:r>
            <a:endParaRPr lang="fr-FR" dirty="0"/>
          </a:p>
        </p:txBody>
      </p:sp>
      <p:sp>
        <p:nvSpPr>
          <p:cNvPr id="3" name="Espace réservé du texte 2">
            <a:extLst>
              <a:ext uri="{FF2B5EF4-FFF2-40B4-BE49-F238E27FC236}">
                <a16:creationId xmlns:a16="http://schemas.microsoft.com/office/drawing/2014/main" id="{FD742A19-7E96-03AB-C55D-F79023FF168F}"/>
              </a:ext>
            </a:extLst>
          </p:cNvPr>
          <p:cNvSpPr>
            <a:spLocks noGrp="1"/>
          </p:cNvSpPr>
          <p:nvPr>
            <p:ph type="body" idx="1"/>
          </p:nvPr>
        </p:nvSpPr>
        <p:spPr/>
        <p:txBody>
          <a:bodyPr/>
          <a:lstStyle/>
          <a:p>
            <a:r>
              <a:rPr lang="fr-FR" dirty="0"/>
              <a:t>Part 2</a:t>
            </a:r>
          </a:p>
        </p:txBody>
      </p:sp>
    </p:spTree>
    <p:extLst>
      <p:ext uri="{BB962C8B-B14F-4D97-AF65-F5344CB8AC3E}">
        <p14:creationId xmlns:p14="http://schemas.microsoft.com/office/powerpoint/2010/main" val="374812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fr-FR" dirty="0"/>
              <a:t>Deep Q </a:t>
            </a:r>
            <a:r>
              <a:rPr lang="fr-FR" dirty="0" err="1"/>
              <a:t>learning</a:t>
            </a:r>
            <a:endParaRPr lang="fr-FR" dirty="0"/>
          </a:p>
        </p:txBody>
      </p:sp>
      <p:pic>
        <p:nvPicPr>
          <p:cNvPr id="5" name="Image 4" descr="Une image contenant diagramme&#10;&#10;Description générée automatiquement">
            <a:extLst>
              <a:ext uri="{FF2B5EF4-FFF2-40B4-BE49-F238E27FC236}">
                <a16:creationId xmlns:a16="http://schemas.microsoft.com/office/drawing/2014/main" id="{A8338B6D-BDE7-2AA3-771D-228C5C41ECD6}"/>
              </a:ext>
            </a:extLst>
          </p:cNvPr>
          <p:cNvPicPr>
            <a:picLocks noChangeAspect="1"/>
          </p:cNvPicPr>
          <p:nvPr/>
        </p:nvPicPr>
        <p:blipFill>
          <a:blip r:embed="rId3"/>
          <a:stretch>
            <a:fillRect/>
          </a:stretch>
        </p:blipFill>
        <p:spPr>
          <a:xfrm>
            <a:off x="812493" y="2228003"/>
            <a:ext cx="4959790" cy="3633047"/>
          </a:xfrm>
          <a:prstGeom prst="rect">
            <a:avLst/>
          </a:prstGeom>
          <a:noFill/>
        </p:spPr>
      </p:pic>
      <p:sp>
        <p:nvSpPr>
          <p:cNvPr id="10" name="Content Placeholder 3">
            <a:extLst>
              <a:ext uri="{FF2B5EF4-FFF2-40B4-BE49-F238E27FC236}">
                <a16:creationId xmlns:a16="http://schemas.microsoft.com/office/drawing/2014/main" id="{1AC7FE8B-7717-5020-BDF1-9492A9C0ED2B}"/>
              </a:ext>
            </a:extLst>
          </p:cNvPr>
          <p:cNvSpPr>
            <a:spLocks noGrp="1"/>
          </p:cNvSpPr>
          <p:nvPr>
            <p:ph sz="half" idx="2"/>
          </p:nvPr>
        </p:nvSpPr>
        <p:spPr>
          <a:xfrm>
            <a:off x="6188417" y="2228003"/>
            <a:ext cx="5422392" cy="3633047"/>
          </a:xfrm>
        </p:spPr>
        <p:txBody>
          <a:bodyPr/>
          <a:lstStyle/>
          <a:p>
            <a:r>
              <a:rPr lang="en-US" dirty="0"/>
              <a:t>La </a:t>
            </a:r>
            <a:r>
              <a:rPr lang="en-US" dirty="0" err="1"/>
              <a:t>matrice</a:t>
            </a:r>
            <a:r>
              <a:rPr lang="en-US" dirty="0"/>
              <a:t> Q </a:t>
            </a:r>
            <a:r>
              <a:rPr lang="en-US" dirty="0" err="1"/>
              <a:t>est</a:t>
            </a:r>
            <a:r>
              <a:rPr lang="en-US" dirty="0"/>
              <a:t> </a:t>
            </a:r>
            <a:r>
              <a:rPr lang="en-US" dirty="0" err="1"/>
              <a:t>remplacé</a:t>
            </a:r>
            <a:r>
              <a:rPr lang="en-US" dirty="0"/>
              <a:t> par un reseau de </a:t>
            </a:r>
            <a:r>
              <a:rPr lang="en-US" dirty="0" err="1"/>
              <a:t>neurones</a:t>
            </a:r>
            <a:endParaRPr lang="en-US" dirty="0"/>
          </a:p>
        </p:txBody>
      </p:sp>
    </p:spTree>
    <p:extLst>
      <p:ext uri="{BB962C8B-B14F-4D97-AF65-F5344CB8AC3E}">
        <p14:creationId xmlns:p14="http://schemas.microsoft.com/office/powerpoint/2010/main" val="233594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fr-FR" dirty="0"/>
              <a:t>Deep Q </a:t>
            </a:r>
            <a:r>
              <a:rPr lang="fr-FR" dirty="0" err="1"/>
              <a:t>learning</a:t>
            </a:r>
            <a:endParaRPr lang="fr-FR" dirty="0"/>
          </a:p>
        </p:txBody>
      </p:sp>
      <p:pic>
        <p:nvPicPr>
          <p:cNvPr id="4" name="Image 3" descr="Une image contenant texte&#10;&#10;Description générée automatiquement">
            <a:extLst>
              <a:ext uri="{FF2B5EF4-FFF2-40B4-BE49-F238E27FC236}">
                <a16:creationId xmlns:a16="http://schemas.microsoft.com/office/drawing/2014/main" id="{2691E72F-BC7D-FBE1-DA8F-4E32D6A6F65D}"/>
              </a:ext>
            </a:extLst>
          </p:cNvPr>
          <p:cNvPicPr>
            <a:picLocks noChangeAspect="1"/>
          </p:cNvPicPr>
          <p:nvPr/>
        </p:nvPicPr>
        <p:blipFill>
          <a:blip r:embed="rId3"/>
          <a:stretch>
            <a:fillRect/>
          </a:stretch>
        </p:blipFill>
        <p:spPr>
          <a:xfrm>
            <a:off x="581193" y="3868566"/>
            <a:ext cx="5422392" cy="1080296"/>
          </a:xfrm>
          <a:prstGeom prst="rect">
            <a:avLst/>
          </a:prstGeom>
          <a:noFill/>
        </p:spPr>
      </p:pic>
      <p:pic>
        <p:nvPicPr>
          <p:cNvPr id="6" name="Image 5" descr="Une image contenant texte&#10;&#10;Description générée automatiquement">
            <a:extLst>
              <a:ext uri="{FF2B5EF4-FFF2-40B4-BE49-F238E27FC236}">
                <a16:creationId xmlns:a16="http://schemas.microsoft.com/office/drawing/2014/main" id="{04563E19-4DED-95F5-E61F-32E24100D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7553" y="2579914"/>
            <a:ext cx="3916680" cy="3657600"/>
          </a:xfrm>
          <a:prstGeom prst="rect">
            <a:avLst/>
          </a:prstGeom>
        </p:spPr>
      </p:pic>
      <p:sp>
        <p:nvSpPr>
          <p:cNvPr id="9" name="ZoneTexte 8">
            <a:extLst>
              <a:ext uri="{FF2B5EF4-FFF2-40B4-BE49-F238E27FC236}">
                <a16:creationId xmlns:a16="http://schemas.microsoft.com/office/drawing/2014/main" id="{C75C5D0D-99C8-B8AA-51D5-015F1B8DC4EA}"/>
              </a:ext>
            </a:extLst>
          </p:cNvPr>
          <p:cNvSpPr txBox="1"/>
          <p:nvPr/>
        </p:nvSpPr>
        <p:spPr>
          <a:xfrm>
            <a:off x="7968343" y="6466114"/>
            <a:ext cx="2638864" cy="369332"/>
          </a:xfrm>
          <a:prstGeom prst="rect">
            <a:avLst/>
          </a:prstGeom>
          <a:noFill/>
        </p:spPr>
        <p:txBody>
          <a:bodyPr wrap="none" rtlCol="0">
            <a:spAutoFit/>
          </a:bodyPr>
          <a:lstStyle/>
          <a:p>
            <a:r>
              <a:rPr lang="fr-FR" dirty="0"/>
              <a:t>Le modèle tourne à l’infini</a:t>
            </a:r>
          </a:p>
        </p:txBody>
      </p:sp>
    </p:spTree>
    <p:extLst>
      <p:ext uri="{BB962C8B-B14F-4D97-AF65-F5344CB8AC3E}">
        <p14:creationId xmlns:p14="http://schemas.microsoft.com/office/powerpoint/2010/main" val="186659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a:solidFill>
                  <a:srgbClr val="FFFFFF"/>
                </a:solidFill>
              </a:rPr>
              <a:t>Merci</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fr-FR" dirty="0">
                <a:solidFill>
                  <a:schemeClr val="bg2"/>
                </a:solidFill>
              </a:rPr>
              <a:t>Clément Marie-</a:t>
            </a:r>
            <a:r>
              <a:rPr lang="fr-FR" dirty="0" err="1">
                <a:solidFill>
                  <a:schemeClr val="bg2"/>
                </a:solidFill>
              </a:rPr>
              <a:t>brisson</a:t>
            </a:r>
            <a:endParaRPr lang="fr-FR" dirty="0">
              <a:solidFill>
                <a:schemeClr val="bg2"/>
              </a:solidFill>
            </a:endParaRPr>
          </a:p>
          <a:p>
            <a:pPr rtl="0"/>
            <a:r>
              <a:rPr lang="fr-FR" dirty="0">
                <a:solidFill>
                  <a:schemeClr val="bg2"/>
                </a:solidFill>
              </a:rPr>
              <a:t>Alexis Guillotin</a:t>
            </a:r>
          </a:p>
        </p:txBody>
      </p:sp>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fr-FR" dirty="0">
                <a:solidFill>
                  <a:srgbClr val="FFFEFF"/>
                </a:solidFill>
              </a:rPr>
              <a:t>Exigences technologiques</a:t>
            </a:r>
          </a:p>
        </p:txBody>
      </p:sp>
      <p:graphicFrame>
        <p:nvGraphicFramePr>
          <p:cNvPr id="4" name="Espace réservé du contenu 3" descr="Graphique icône SmartArt">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4014677070"/>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B0AB0-98A5-0E96-E596-37EFD5B8B163}"/>
              </a:ext>
            </a:extLst>
          </p:cNvPr>
          <p:cNvSpPr>
            <a:spLocks noGrp="1"/>
          </p:cNvSpPr>
          <p:nvPr>
            <p:ph type="title"/>
          </p:nvPr>
        </p:nvSpPr>
        <p:spPr/>
        <p:txBody>
          <a:bodyPr/>
          <a:lstStyle/>
          <a:p>
            <a:r>
              <a:rPr lang="fr-FR" dirty="0"/>
              <a:t>Description projet</a:t>
            </a:r>
          </a:p>
        </p:txBody>
      </p:sp>
      <p:sp>
        <p:nvSpPr>
          <p:cNvPr id="3" name="Espace réservé du texte 2">
            <a:extLst>
              <a:ext uri="{FF2B5EF4-FFF2-40B4-BE49-F238E27FC236}">
                <a16:creationId xmlns:a16="http://schemas.microsoft.com/office/drawing/2014/main" id="{FD742A19-7E96-03AB-C55D-F79023FF168F}"/>
              </a:ext>
            </a:extLst>
          </p:cNvPr>
          <p:cNvSpPr>
            <a:spLocks noGrp="1"/>
          </p:cNvSpPr>
          <p:nvPr>
            <p:ph type="body" idx="1"/>
          </p:nvPr>
        </p:nvSpPr>
        <p:spPr/>
        <p:txBody>
          <a:bodyPr/>
          <a:lstStyle/>
          <a:p>
            <a:r>
              <a:rPr lang="fr-FR" dirty="0"/>
              <a:t>Part 1</a:t>
            </a:r>
          </a:p>
        </p:txBody>
      </p:sp>
    </p:spTree>
    <p:extLst>
      <p:ext uri="{BB962C8B-B14F-4D97-AF65-F5344CB8AC3E}">
        <p14:creationId xmlns:p14="http://schemas.microsoft.com/office/powerpoint/2010/main" val="1709677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Description du projet</a:t>
            </a:r>
          </a:p>
        </p:txBody>
      </p:sp>
      <p:pic>
        <p:nvPicPr>
          <p:cNvPr id="3" name="Image 2" descr="Une image contenant table&#10;&#10;Description générée automatiquement">
            <a:extLst>
              <a:ext uri="{FF2B5EF4-FFF2-40B4-BE49-F238E27FC236}">
                <a16:creationId xmlns:a16="http://schemas.microsoft.com/office/drawing/2014/main" id="{AE0B689E-4E6A-C4D3-9E38-D2995E94C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99" y="3031886"/>
            <a:ext cx="5760720" cy="2354580"/>
          </a:xfrm>
          <a:prstGeom prst="rect">
            <a:avLst/>
          </a:prstGeom>
        </p:spPr>
      </p:pic>
      <p:sp>
        <p:nvSpPr>
          <p:cNvPr id="7" name="Espace réservé du contenu 6">
            <a:extLst>
              <a:ext uri="{FF2B5EF4-FFF2-40B4-BE49-F238E27FC236}">
                <a16:creationId xmlns:a16="http://schemas.microsoft.com/office/drawing/2014/main" id="{BE221694-163B-7686-111E-497474915A2F}"/>
              </a:ext>
            </a:extLst>
          </p:cNvPr>
          <p:cNvSpPr>
            <a:spLocks noGrp="1"/>
          </p:cNvSpPr>
          <p:nvPr>
            <p:ph sz="half" idx="2"/>
          </p:nvPr>
        </p:nvSpPr>
        <p:spPr/>
        <p:txBody>
          <a:bodyPr/>
          <a:lstStyle/>
          <a:p>
            <a:r>
              <a:rPr lang="fr-FR" dirty="0"/>
              <a:t>Labyrinthe de 4x4</a:t>
            </a:r>
          </a:p>
          <a:p>
            <a:r>
              <a:rPr lang="fr-FR" dirty="0"/>
              <a:t>Trouver l’arrivée</a:t>
            </a:r>
          </a:p>
          <a:p>
            <a:r>
              <a:rPr lang="fr-FR" dirty="0"/>
              <a:t>Éviter les cases « dragons»</a:t>
            </a:r>
          </a:p>
        </p:txBody>
      </p:sp>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fr-FR" dirty="0"/>
              <a:t>Mise en place</a:t>
            </a:r>
          </a:p>
        </p:txBody>
      </p:sp>
      <p:pic>
        <p:nvPicPr>
          <p:cNvPr id="5" name="Image 4" descr="Une image contenant texte, intérieur, écran, capture d’écran&#10;&#10;Description générée automatiquement">
            <a:extLst>
              <a:ext uri="{FF2B5EF4-FFF2-40B4-BE49-F238E27FC236}">
                <a16:creationId xmlns:a16="http://schemas.microsoft.com/office/drawing/2014/main" id="{65A2BA44-871A-C706-5DC0-964946BEFD7A}"/>
              </a:ext>
            </a:extLst>
          </p:cNvPr>
          <p:cNvPicPr>
            <a:picLocks noChangeAspect="1"/>
          </p:cNvPicPr>
          <p:nvPr/>
        </p:nvPicPr>
        <p:blipFill>
          <a:blip r:embed="rId3"/>
          <a:stretch>
            <a:fillRect/>
          </a:stretch>
        </p:blipFill>
        <p:spPr>
          <a:xfrm>
            <a:off x="581193" y="3237946"/>
            <a:ext cx="5422390" cy="1613160"/>
          </a:xfrm>
          <a:prstGeom prst="rect">
            <a:avLst/>
          </a:prstGeom>
          <a:noFill/>
        </p:spPr>
      </p:pic>
      <p:sp>
        <p:nvSpPr>
          <p:cNvPr id="7" name="Espace réservé du contenu 6">
            <a:extLst>
              <a:ext uri="{FF2B5EF4-FFF2-40B4-BE49-F238E27FC236}">
                <a16:creationId xmlns:a16="http://schemas.microsoft.com/office/drawing/2014/main" id="{BE221694-163B-7686-111E-497474915A2F}"/>
              </a:ext>
            </a:extLst>
          </p:cNvPr>
          <p:cNvSpPr>
            <a:spLocks noGrp="1"/>
          </p:cNvSpPr>
          <p:nvPr>
            <p:ph sz="half" idx="2"/>
          </p:nvPr>
        </p:nvSpPr>
        <p:spPr>
          <a:xfrm>
            <a:off x="6188417" y="2228003"/>
            <a:ext cx="5422392" cy="3633047"/>
          </a:xfrm>
        </p:spPr>
        <p:txBody>
          <a:bodyPr anchor="ctr">
            <a:normAutofit/>
          </a:bodyPr>
          <a:lstStyle/>
          <a:p>
            <a:r>
              <a:rPr lang="fr-FR" dirty="0"/>
              <a:t>Matrice d’entiers</a:t>
            </a:r>
          </a:p>
          <a:p>
            <a:r>
              <a:rPr lang="fr-FR" dirty="0"/>
              <a:t>1 = case dragons</a:t>
            </a:r>
          </a:p>
          <a:p>
            <a:r>
              <a:rPr lang="fr-FR" dirty="0"/>
              <a:t>2 = case de départ</a:t>
            </a:r>
          </a:p>
          <a:p>
            <a:r>
              <a:rPr lang="fr-FR" dirty="0"/>
              <a:t>3 = case d’arrivée</a:t>
            </a:r>
          </a:p>
        </p:txBody>
      </p:sp>
    </p:spTree>
    <p:extLst>
      <p:ext uri="{BB962C8B-B14F-4D97-AF65-F5344CB8AC3E}">
        <p14:creationId xmlns:p14="http://schemas.microsoft.com/office/powerpoint/2010/main" val="113455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B0AB0-98A5-0E96-E596-37EFD5B8B163}"/>
              </a:ext>
            </a:extLst>
          </p:cNvPr>
          <p:cNvSpPr>
            <a:spLocks noGrp="1"/>
          </p:cNvSpPr>
          <p:nvPr>
            <p:ph type="title"/>
          </p:nvPr>
        </p:nvSpPr>
        <p:spPr/>
        <p:txBody>
          <a:bodyPr/>
          <a:lstStyle/>
          <a:p>
            <a:r>
              <a:rPr lang="fr-FR" dirty="0"/>
              <a:t>Q </a:t>
            </a:r>
            <a:r>
              <a:rPr lang="fr-FR" dirty="0" err="1"/>
              <a:t>learning</a:t>
            </a:r>
            <a:endParaRPr lang="fr-FR" dirty="0"/>
          </a:p>
        </p:txBody>
      </p:sp>
      <p:sp>
        <p:nvSpPr>
          <p:cNvPr id="3" name="Espace réservé du texte 2">
            <a:extLst>
              <a:ext uri="{FF2B5EF4-FFF2-40B4-BE49-F238E27FC236}">
                <a16:creationId xmlns:a16="http://schemas.microsoft.com/office/drawing/2014/main" id="{FD742A19-7E96-03AB-C55D-F79023FF168F}"/>
              </a:ext>
            </a:extLst>
          </p:cNvPr>
          <p:cNvSpPr>
            <a:spLocks noGrp="1"/>
          </p:cNvSpPr>
          <p:nvPr>
            <p:ph type="body" idx="1"/>
          </p:nvPr>
        </p:nvSpPr>
        <p:spPr/>
        <p:txBody>
          <a:bodyPr/>
          <a:lstStyle/>
          <a:p>
            <a:r>
              <a:rPr lang="fr-FR" dirty="0"/>
              <a:t>Part 2</a:t>
            </a:r>
          </a:p>
        </p:txBody>
      </p:sp>
    </p:spTree>
    <p:extLst>
      <p:ext uri="{BB962C8B-B14F-4D97-AF65-F5344CB8AC3E}">
        <p14:creationId xmlns:p14="http://schemas.microsoft.com/office/powerpoint/2010/main" val="394724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fr-FR" dirty="0"/>
              <a:t>Q </a:t>
            </a:r>
            <a:r>
              <a:rPr lang="fr-FR" dirty="0" err="1"/>
              <a:t>learning</a:t>
            </a:r>
            <a:endParaRPr lang="fr-FR" dirty="0"/>
          </a:p>
        </p:txBody>
      </p:sp>
      <p:pic>
        <p:nvPicPr>
          <p:cNvPr id="1026" name="Picture 2" descr="undefined">
            <a:extLst>
              <a:ext uri="{FF2B5EF4-FFF2-40B4-BE49-F238E27FC236}">
                <a16:creationId xmlns:a16="http://schemas.microsoft.com/office/drawing/2014/main" id="{2F750886-56DA-9781-1F37-313DF4A0646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14844" y="2228003"/>
            <a:ext cx="3755088" cy="363304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 name="Espace réservé du contenu 6">
            <a:extLst>
              <a:ext uri="{FF2B5EF4-FFF2-40B4-BE49-F238E27FC236}">
                <a16:creationId xmlns:a16="http://schemas.microsoft.com/office/drawing/2014/main" id="{BE221694-163B-7686-111E-497474915A2F}"/>
              </a:ext>
            </a:extLst>
          </p:cNvPr>
          <p:cNvSpPr>
            <a:spLocks noGrp="1"/>
          </p:cNvSpPr>
          <p:nvPr>
            <p:ph sz="half" idx="2"/>
          </p:nvPr>
        </p:nvSpPr>
        <p:spPr>
          <a:xfrm>
            <a:off x="6188417" y="2228003"/>
            <a:ext cx="5422392" cy="3633047"/>
          </a:xfrm>
        </p:spPr>
        <p:txBody>
          <a:bodyPr anchor="ctr">
            <a:normAutofit/>
          </a:bodyPr>
          <a:lstStyle/>
          <a:p>
            <a:r>
              <a:rPr lang="fr-FR" dirty="0"/>
              <a:t>Apprentissage par renforcement</a:t>
            </a:r>
          </a:p>
          <a:p>
            <a:r>
              <a:rPr lang="fr-FR" dirty="0"/>
              <a:t>Interaction entre un agent (robot, personnage, agent conversationnel) et un environnement.</a:t>
            </a:r>
          </a:p>
          <a:p>
            <a:r>
              <a:rPr lang="fr-FR" dirty="0"/>
              <a:t>L’objectif est de maximiser le gain</a:t>
            </a:r>
          </a:p>
        </p:txBody>
      </p:sp>
    </p:spTree>
    <p:extLst>
      <p:ext uri="{BB962C8B-B14F-4D97-AF65-F5344CB8AC3E}">
        <p14:creationId xmlns:p14="http://schemas.microsoft.com/office/powerpoint/2010/main" val="285535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2" y="702156"/>
            <a:ext cx="11029616" cy="1013800"/>
          </a:xfrm>
        </p:spPr>
        <p:txBody>
          <a:bodyPr rtlCol="0" anchor="b">
            <a:normAutofit/>
          </a:bodyPr>
          <a:lstStyle/>
          <a:p>
            <a:pPr rtl="0"/>
            <a:r>
              <a:rPr lang="fr-FR" dirty="0"/>
              <a:t>Q </a:t>
            </a:r>
            <a:r>
              <a:rPr lang="fr-FR" dirty="0" err="1"/>
              <a:t>learning</a:t>
            </a:r>
            <a:endParaRPr lang="fr-FR" dirty="0"/>
          </a:p>
        </p:txBody>
      </p:sp>
      <p:pic>
        <p:nvPicPr>
          <p:cNvPr id="4" name="Image 3">
            <a:extLst>
              <a:ext uri="{FF2B5EF4-FFF2-40B4-BE49-F238E27FC236}">
                <a16:creationId xmlns:a16="http://schemas.microsoft.com/office/drawing/2014/main" id="{FC6E2827-E76A-FDB6-7212-63CD01457BA6}"/>
              </a:ext>
            </a:extLst>
          </p:cNvPr>
          <p:cNvPicPr>
            <a:picLocks noChangeAspect="1"/>
          </p:cNvPicPr>
          <p:nvPr/>
        </p:nvPicPr>
        <p:blipFill>
          <a:blip r:embed="rId3"/>
          <a:stretch>
            <a:fillRect/>
          </a:stretch>
        </p:blipFill>
        <p:spPr>
          <a:xfrm>
            <a:off x="581192" y="2820176"/>
            <a:ext cx="11029615" cy="2398942"/>
          </a:xfrm>
          <a:prstGeom prst="rect">
            <a:avLst/>
          </a:prstGeom>
          <a:noFill/>
        </p:spPr>
      </p:pic>
      <p:sp>
        <p:nvSpPr>
          <p:cNvPr id="8" name="ZoneTexte 7">
            <a:extLst>
              <a:ext uri="{FF2B5EF4-FFF2-40B4-BE49-F238E27FC236}">
                <a16:creationId xmlns:a16="http://schemas.microsoft.com/office/drawing/2014/main" id="{2E111F19-5481-E477-2B4E-C1A9A7B38977}"/>
              </a:ext>
            </a:extLst>
          </p:cNvPr>
          <p:cNvSpPr txBox="1"/>
          <p:nvPr/>
        </p:nvSpPr>
        <p:spPr>
          <a:xfrm>
            <a:off x="5051482" y="5645020"/>
            <a:ext cx="2089033" cy="369332"/>
          </a:xfrm>
          <a:prstGeom prst="rect">
            <a:avLst/>
          </a:prstGeom>
          <a:noFill/>
        </p:spPr>
        <p:txBody>
          <a:bodyPr wrap="none" rtlCol="0">
            <a:spAutoFit/>
          </a:bodyPr>
          <a:lstStyle/>
          <a:p>
            <a:r>
              <a:rPr lang="fr-FR" dirty="0"/>
              <a:t>Equation de Bellman</a:t>
            </a:r>
          </a:p>
        </p:txBody>
      </p:sp>
    </p:spTree>
    <p:extLst>
      <p:ext uri="{BB962C8B-B14F-4D97-AF65-F5344CB8AC3E}">
        <p14:creationId xmlns:p14="http://schemas.microsoft.com/office/powerpoint/2010/main" val="353651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2" y="702156"/>
            <a:ext cx="11029616" cy="1013800"/>
          </a:xfrm>
        </p:spPr>
        <p:txBody>
          <a:bodyPr rtlCol="0" anchor="b">
            <a:normAutofit/>
          </a:bodyPr>
          <a:lstStyle/>
          <a:p>
            <a:pPr rtl="0"/>
            <a:r>
              <a:rPr lang="fr-FR" dirty="0"/>
              <a:t>Q </a:t>
            </a:r>
            <a:r>
              <a:rPr lang="fr-FR" dirty="0" err="1"/>
              <a:t>learning</a:t>
            </a:r>
            <a:endParaRPr lang="fr-FR" dirty="0"/>
          </a:p>
        </p:txBody>
      </p:sp>
      <p:pic>
        <p:nvPicPr>
          <p:cNvPr id="3" name="Image 2" descr="Une image contenant texte&#10;&#10;Description générée automatiquement">
            <a:extLst>
              <a:ext uri="{FF2B5EF4-FFF2-40B4-BE49-F238E27FC236}">
                <a16:creationId xmlns:a16="http://schemas.microsoft.com/office/drawing/2014/main" id="{16DBDFE7-6251-A5CC-C860-65D70D248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693" y="2180496"/>
            <a:ext cx="3718613" cy="3678303"/>
          </a:xfrm>
          <a:prstGeom prst="rect">
            <a:avLst/>
          </a:prstGeom>
          <a:noFill/>
        </p:spPr>
      </p:pic>
    </p:spTree>
    <p:extLst>
      <p:ext uri="{BB962C8B-B14F-4D97-AF65-F5344CB8AC3E}">
        <p14:creationId xmlns:p14="http://schemas.microsoft.com/office/powerpoint/2010/main" val="1398829431"/>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0_TF56390039_Win32" id="{A2C48D3D-E1CA-4775-A35E-AEC151160406}" vid="{CD9B249E-2ADF-4545-A5EC-8CD837D747F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{54386E36-0121-47AD-A13B-19AADB8FC1D7}tf56390039_win32</Template>
  <TotalTime>31</TotalTime>
  <Words>131</Words>
  <Application>Microsoft Office PowerPoint</Application>
  <PresentationFormat>Grand écran</PresentationFormat>
  <Paragraphs>45</Paragraphs>
  <Slides>13</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Gill Sans MT</vt:lpstr>
      <vt:lpstr>Wingdings 2</vt:lpstr>
      <vt:lpstr>Dividende</vt:lpstr>
      <vt:lpstr>Deep learning</vt:lpstr>
      <vt:lpstr>Exigences technologiques</vt:lpstr>
      <vt:lpstr>Description projet</vt:lpstr>
      <vt:lpstr>Description du projet</vt:lpstr>
      <vt:lpstr>Mise en place</vt:lpstr>
      <vt:lpstr>Q learning</vt:lpstr>
      <vt:lpstr>Q learning</vt:lpstr>
      <vt:lpstr>Q learning</vt:lpstr>
      <vt:lpstr>Q learning</vt:lpstr>
      <vt:lpstr>Deep Q learning</vt:lpstr>
      <vt:lpstr>Deep Q learning</vt:lpstr>
      <vt:lpstr>Deep Q learning</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Alexis Guillotin</dc:creator>
  <cp:lastModifiedBy>Alexis Guillotin</cp:lastModifiedBy>
  <cp:revision>1</cp:revision>
  <dcterms:created xsi:type="dcterms:W3CDTF">2023-03-19T16:51:20Z</dcterms:created>
  <dcterms:modified xsi:type="dcterms:W3CDTF">2023-03-19T17:22:59Z</dcterms:modified>
</cp:coreProperties>
</file>