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media/image6.png" ContentType="image/png"/>
  <Override PartName="/ppt/media/image2.png" ContentType="image/png"/>
  <Override PartName="/ppt/media/image7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5670550" cy="10080625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6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21-09-28T10:06:43.000000000" idx="1">
    <p:pos x="3417" y="2912"/>
    <p:text>I’ll change the title and replace Acquired resistance that is too subtile by IDHi resistance and add a cricle or a square to highlight the top right genes (like RELA, MYC etc.)
Maybe put a zoom in the bottom right corner of the top right plot</p:text>
  </p:cm>
  <p:cm authorId="0" dt="2021-09-28T10:04:16.000000000" idx="2">
    <p:pos x="-36" y="6190"/>
    <p:text>RELA expression in KOICHI cohort</p:text>
  </p:cm>
  <p:cm authorId="0" dt="2021-09-28T10:04:30.000000000" idx="3">
    <p:pos x="798" y="6212"/>
    <p:text>RELA expression in Verhaak cohort</p:text>
  </p:cm>
  <p:cm authorId="0" dt="2021-09-28T10:04:41.000000000" idx="4">
    <p:pos x="1697" y="6212"/>
    <p:text>MYC in Koichi</p:text>
  </p:cm>
  <p:cm authorId="0" dt="2021-09-28T10:04:52.000000000" idx="5">
    <p:pos x="2612" y="6212"/>
    <p:text>MYC in Verhaak</p:text>
  </p:cm>
  <p:cm authorId="0" dt="2021-09-28T10:05:59.000000000" idx="6">
    <p:pos x="3490" y="5598"/>
    <p:text>I’ll try to combine the boxplot but maybe tricky as it’s not the same axis scale between the 2 cohort. 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510264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83320" y="5411880"/>
            <a:ext cx="510264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83320" y="5411880"/>
            <a:ext cx="248976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898000" y="5411880"/>
            <a:ext cx="248976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1642680" cy="27882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008440" y="2358360"/>
            <a:ext cx="1642680" cy="27882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733560" y="2358360"/>
            <a:ext cx="1642680" cy="27882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83320" y="5411880"/>
            <a:ext cx="1642680" cy="27882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008440" y="5411880"/>
            <a:ext cx="1642680" cy="27882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733560" y="5411880"/>
            <a:ext cx="1642680" cy="27882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2489760" cy="584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898000" y="2358360"/>
            <a:ext cx="2489760" cy="584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83320" y="401760"/>
            <a:ext cx="5102640" cy="780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898000" y="2358360"/>
            <a:ext cx="2489760" cy="584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83320" y="5411880"/>
            <a:ext cx="248976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2489760" cy="584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898000" y="5411880"/>
            <a:ext cx="248976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3320" y="133560"/>
            <a:ext cx="5102640" cy="221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7819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248976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898000" y="2358360"/>
            <a:ext cx="248976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83320" y="5411880"/>
            <a:ext cx="5102640" cy="278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69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2640" cy="168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7819" spc="-1" strike="noStrike">
                <a:latin typeface="Arial"/>
              </a:rPr>
              <a:t>C</a:t>
            </a:r>
            <a:r>
              <a:rPr b="0" lang="en-US" sz="7819" spc="-1" strike="noStrike">
                <a:latin typeface="Arial"/>
              </a:rPr>
              <a:t>l</a:t>
            </a:r>
            <a:r>
              <a:rPr b="0" lang="en-US" sz="7819" spc="-1" strike="noStrike">
                <a:latin typeface="Arial"/>
              </a:rPr>
              <a:t>i</a:t>
            </a:r>
            <a:r>
              <a:rPr b="0" lang="en-US" sz="7819" spc="-1" strike="noStrike">
                <a:latin typeface="Arial"/>
              </a:rPr>
              <a:t>c</a:t>
            </a:r>
            <a:r>
              <a:rPr b="0" lang="en-US" sz="7819" spc="-1" strike="noStrike">
                <a:latin typeface="Arial"/>
              </a:rPr>
              <a:t>k</a:t>
            </a:r>
            <a:r>
              <a:rPr b="0" lang="en-US" sz="7819" spc="-1" strike="noStrike">
                <a:latin typeface="Arial"/>
              </a:rPr>
              <a:t> </a:t>
            </a:r>
            <a:r>
              <a:rPr b="0" lang="en-US" sz="7819" spc="-1" strike="noStrike">
                <a:latin typeface="Arial"/>
              </a:rPr>
              <a:t>t</a:t>
            </a:r>
            <a:r>
              <a:rPr b="0" lang="en-US" sz="7819" spc="-1" strike="noStrike">
                <a:latin typeface="Arial"/>
              </a:rPr>
              <a:t>o</a:t>
            </a:r>
            <a:r>
              <a:rPr b="0" lang="en-US" sz="7819" spc="-1" strike="noStrike">
                <a:latin typeface="Arial"/>
              </a:rPr>
              <a:t> </a:t>
            </a:r>
            <a:r>
              <a:rPr b="0" lang="en-US" sz="7819" spc="-1" strike="noStrike">
                <a:latin typeface="Arial"/>
              </a:rPr>
              <a:t>e</a:t>
            </a:r>
            <a:r>
              <a:rPr b="0" lang="en-US" sz="7819" spc="-1" strike="noStrike">
                <a:latin typeface="Arial"/>
              </a:rPr>
              <a:t>d</a:t>
            </a:r>
            <a:r>
              <a:rPr b="0" lang="en-US" sz="7819" spc="-1" strike="noStrike">
                <a:latin typeface="Arial"/>
              </a:rPr>
              <a:t>i</a:t>
            </a:r>
            <a:r>
              <a:rPr b="0" lang="en-US" sz="7819" spc="-1" strike="noStrike">
                <a:latin typeface="Arial"/>
              </a:rPr>
              <a:t>t</a:t>
            </a:r>
            <a:r>
              <a:rPr b="0" lang="en-US" sz="7819" spc="-1" strike="noStrike">
                <a:latin typeface="Arial"/>
              </a:rPr>
              <a:t> </a:t>
            </a:r>
            <a:r>
              <a:rPr b="0" lang="en-US" sz="7819" spc="-1" strike="noStrike">
                <a:latin typeface="Arial"/>
              </a:rPr>
              <a:t>t</a:t>
            </a:r>
            <a:r>
              <a:rPr b="0" lang="en-US" sz="7819" spc="-1" strike="noStrike">
                <a:latin typeface="Arial"/>
              </a:rPr>
              <a:t>h</a:t>
            </a:r>
            <a:r>
              <a:rPr b="0" lang="en-US" sz="7819" spc="-1" strike="noStrike">
                <a:latin typeface="Arial"/>
              </a:rPr>
              <a:t>e</a:t>
            </a:r>
            <a:r>
              <a:rPr b="0" lang="en-US" sz="7819" spc="-1" strike="noStrike">
                <a:latin typeface="Arial"/>
              </a:rPr>
              <a:t> </a:t>
            </a:r>
            <a:r>
              <a:rPr b="0" lang="en-US" sz="7819" spc="-1" strike="noStrike">
                <a:latin typeface="Arial"/>
              </a:rPr>
              <a:t>t</a:t>
            </a:r>
            <a:r>
              <a:rPr b="0" lang="en-US" sz="7819" spc="-1" strike="noStrike">
                <a:latin typeface="Arial"/>
              </a:rPr>
              <a:t>i</a:t>
            </a:r>
            <a:r>
              <a:rPr b="0" lang="en-US" sz="7819" spc="-1" strike="noStrike">
                <a:latin typeface="Arial"/>
              </a:rPr>
              <a:t>t</a:t>
            </a:r>
            <a:r>
              <a:rPr b="0" lang="en-US" sz="7819" spc="-1" strike="noStrike">
                <a:latin typeface="Arial"/>
              </a:rPr>
              <a:t>l</a:t>
            </a:r>
            <a:r>
              <a:rPr b="0" lang="en-US" sz="7819" spc="-1" strike="noStrike">
                <a:latin typeface="Arial"/>
              </a:rPr>
              <a:t>e</a:t>
            </a:r>
            <a:r>
              <a:rPr b="0" lang="en-US" sz="7819" spc="-1" strike="noStrike">
                <a:latin typeface="Arial"/>
              </a:rPr>
              <a:t> </a:t>
            </a:r>
            <a:r>
              <a:rPr b="0" lang="en-US" sz="7819" spc="-1" strike="noStrike">
                <a:latin typeface="Arial"/>
              </a:rPr>
              <a:t>t</a:t>
            </a:r>
            <a:r>
              <a:rPr b="0" lang="en-US" sz="7819" spc="-1" strike="noStrike">
                <a:latin typeface="Arial"/>
              </a:rPr>
              <a:t>e</a:t>
            </a:r>
            <a:r>
              <a:rPr b="0" lang="en-US" sz="7819" spc="-1" strike="noStrike">
                <a:latin typeface="Arial"/>
              </a:rPr>
              <a:t>x</a:t>
            </a:r>
            <a:r>
              <a:rPr b="0" lang="en-US" sz="7819" spc="-1" strike="noStrike">
                <a:latin typeface="Arial"/>
              </a:rPr>
              <a:t>t</a:t>
            </a:r>
            <a:r>
              <a:rPr b="0" lang="en-US" sz="7819" spc="-1" strike="noStrike">
                <a:latin typeface="Arial"/>
              </a:rPr>
              <a:t> </a:t>
            </a:r>
            <a:r>
              <a:rPr b="0" lang="en-US" sz="7819" spc="-1" strike="noStrike">
                <a:latin typeface="Arial"/>
              </a:rPr>
              <a:t>f</a:t>
            </a:r>
            <a:r>
              <a:rPr b="0" lang="en-US" sz="7819" spc="-1" strike="noStrike">
                <a:latin typeface="Arial"/>
              </a:rPr>
              <a:t>o</a:t>
            </a:r>
            <a:r>
              <a:rPr b="0" lang="en-US" sz="7819" spc="-1" strike="noStrike">
                <a:latin typeface="Arial"/>
              </a:rPr>
              <a:t>r</a:t>
            </a:r>
            <a:r>
              <a:rPr b="0" lang="en-US" sz="7819" spc="-1" strike="noStrike">
                <a:latin typeface="Arial"/>
              </a:rPr>
              <a:t>m</a:t>
            </a:r>
            <a:r>
              <a:rPr b="0" lang="en-US" sz="7819" spc="-1" strike="noStrike">
                <a:latin typeface="Arial"/>
              </a:rPr>
              <a:t>a</a:t>
            </a:r>
            <a:r>
              <a:rPr b="0" lang="en-US" sz="7819" spc="-1" strike="noStrike">
                <a:latin typeface="Arial"/>
              </a:rPr>
              <a:t>t</a:t>
            </a:r>
            <a:endParaRPr b="0" lang="en-US" sz="7819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83320" y="2358360"/>
            <a:ext cx="5102640" cy="584568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pPr marL="432000" indent="-324000">
              <a:spcBef>
                <a:spcPts val="25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690" spc="-1" strike="noStrike">
                <a:latin typeface="Arial"/>
              </a:rPr>
              <a:t>Click to edit the outline text format</a:t>
            </a:r>
            <a:endParaRPr b="0" lang="en-US" sz="5690" spc="-1" strike="noStrike">
              <a:latin typeface="Arial"/>
            </a:endParaRPr>
          </a:p>
          <a:p>
            <a:pPr lvl="1" marL="864000" indent="-324000">
              <a:spcBef>
                <a:spcPts val="20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970" spc="-1" strike="noStrike">
                <a:latin typeface="Arial"/>
              </a:rPr>
              <a:t>Second Outline Level</a:t>
            </a:r>
            <a:endParaRPr b="0" lang="en-US" sz="4970" spc="-1" strike="noStrike">
              <a:latin typeface="Arial"/>
            </a:endParaRPr>
          </a:p>
          <a:p>
            <a:pPr lvl="2" marL="1296000" indent="-288000">
              <a:spcBef>
                <a:spcPts val="15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Third Outline Level</a:t>
            </a:r>
            <a:endParaRPr b="0" lang="en-US" sz="4270" spc="-1" strike="noStrike">
              <a:latin typeface="Arial"/>
            </a:endParaRPr>
          </a:p>
          <a:p>
            <a:pPr lvl="3" marL="1728000" indent="-216000">
              <a:spcBef>
                <a:spcPts val="100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550" spc="-1" strike="noStrike">
                <a:latin typeface="Arial"/>
              </a:rPr>
              <a:t>Fourth Outline Level</a:t>
            </a:r>
            <a:endParaRPr b="0" lang="en-US" sz="3550" spc="-1" strike="noStrike">
              <a:latin typeface="Arial"/>
            </a:endParaRPr>
          </a:p>
          <a:p>
            <a:pPr lvl="4" marL="2160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50" spc="-1" strike="noStrike">
                <a:latin typeface="Arial"/>
              </a:rPr>
              <a:t>Fifth Outline Level</a:t>
            </a:r>
            <a:endParaRPr b="0" lang="en-US" sz="3550" spc="-1" strike="noStrike">
              <a:latin typeface="Arial"/>
            </a:endParaRPr>
          </a:p>
          <a:p>
            <a:pPr lvl="5" marL="2592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50" spc="-1" strike="noStrike">
                <a:latin typeface="Arial"/>
              </a:rPr>
              <a:t>Sixth Outline Level</a:t>
            </a:r>
            <a:endParaRPr b="0" lang="en-US" sz="3550" spc="-1" strike="noStrike">
              <a:latin typeface="Arial"/>
            </a:endParaRPr>
          </a:p>
          <a:p>
            <a:pPr lvl="6" marL="3024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50" spc="-1" strike="noStrike">
                <a:latin typeface="Arial"/>
              </a:rPr>
              <a:t>Seventh Outline Level</a:t>
            </a:r>
            <a:endParaRPr b="0" lang="en-US" sz="355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83320" y="9182520"/>
            <a:ext cx="1320840" cy="69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938960" y="9182520"/>
            <a:ext cx="1797120" cy="69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065120" y="9182520"/>
            <a:ext cx="1320840" cy="69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99E734B-E649-43FA-B315-4418593ED5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<Relationship Id="rId9" Type="http://schemas.openxmlformats.org/officeDocument/2006/relationships/comments" Target="../comments/commen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23149" t="16459" r="24594" b="26102"/>
          <a:stretch/>
        </p:blipFill>
        <p:spPr>
          <a:xfrm>
            <a:off x="-91440" y="166320"/>
            <a:ext cx="2961720" cy="201132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-58680" y="-72000"/>
            <a:ext cx="42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017520" y="91440"/>
            <a:ext cx="2560320" cy="219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Figure to explain how I built 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the networks.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Two schematic networks for 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PPI and TF-target into 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one big network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A list of DEG and Tfs that will 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Filter the big network 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(for IDHi → 759 genes)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91440" y="2396880"/>
            <a:ext cx="2834640" cy="2468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A schema to explain briefly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Page rank and Eigen centrality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Calcul and analysis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2677680" y="0"/>
            <a:ext cx="42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-58680" y="2122560"/>
            <a:ext cx="42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2962080" y="2448720"/>
            <a:ext cx="2652480" cy="2652480"/>
          </a:xfrm>
          <a:prstGeom prst="rect">
            <a:avLst/>
          </a:prstGeom>
          <a:ln>
            <a:noFill/>
          </a:ln>
        </p:spPr>
      </p:pic>
      <p:sp>
        <p:nvSpPr>
          <p:cNvPr id="48" name="TextShape 6"/>
          <p:cNvSpPr txBox="1"/>
          <p:nvPr/>
        </p:nvSpPr>
        <p:spPr>
          <a:xfrm>
            <a:off x="2926080" y="2230560"/>
            <a:ext cx="42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0" y="8448840"/>
            <a:ext cx="1622160" cy="1622160"/>
          </a:xfrm>
          <a:prstGeom prst="rect">
            <a:avLst/>
          </a:prstGeom>
          <a:ln>
            <a:noFill/>
          </a:ln>
        </p:spPr>
      </p:pic>
      <p:sp>
        <p:nvSpPr>
          <p:cNvPr id="50" name="TextShape 7"/>
          <p:cNvSpPr txBox="1"/>
          <p:nvPr/>
        </p:nvSpPr>
        <p:spPr>
          <a:xfrm>
            <a:off x="-58680" y="8218440"/>
            <a:ext cx="424440" cy="3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4"/>
          <a:stretch/>
        </p:blipFill>
        <p:spPr>
          <a:xfrm>
            <a:off x="1133280" y="8448840"/>
            <a:ext cx="1554480" cy="15544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5"/>
          <a:stretch/>
        </p:blipFill>
        <p:spPr>
          <a:xfrm>
            <a:off x="2468880" y="8472960"/>
            <a:ext cx="1562040" cy="1562040"/>
          </a:xfrm>
          <a:prstGeom prst="rect">
            <a:avLst/>
          </a:prstGeom>
          <a:ln>
            <a:noFill/>
          </a:ln>
        </p:spPr>
      </p:pic>
      <p:sp>
        <p:nvSpPr>
          <p:cNvPr id="53" name="TextShape 8"/>
          <p:cNvSpPr txBox="1"/>
          <p:nvPr/>
        </p:nvSpPr>
        <p:spPr>
          <a:xfrm>
            <a:off x="2148120" y="8249040"/>
            <a:ext cx="358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4023360" y="8472960"/>
            <a:ext cx="1607040" cy="1607040"/>
          </a:xfrm>
          <a:prstGeom prst="rect">
            <a:avLst/>
          </a:prstGeom>
          <a:ln>
            <a:noFill/>
          </a:ln>
        </p:spPr>
      </p:pic>
      <p:sp>
        <p:nvSpPr>
          <p:cNvPr id="55" name="TextShape 9"/>
          <p:cNvSpPr txBox="1"/>
          <p:nvPr/>
        </p:nvSpPr>
        <p:spPr>
          <a:xfrm>
            <a:off x="5029200" y="9733680"/>
            <a:ext cx="688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MYC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Shape 10"/>
          <p:cNvSpPr txBox="1"/>
          <p:nvPr/>
        </p:nvSpPr>
        <p:spPr>
          <a:xfrm>
            <a:off x="32760" y="4865760"/>
            <a:ext cx="42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7"/>
          <a:stretch/>
        </p:blipFill>
        <p:spPr>
          <a:xfrm>
            <a:off x="-12600" y="4836240"/>
            <a:ext cx="5669640" cy="343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2021-09-28T09:27:07Z</dcterms:created>
  <dc:creator/>
  <dc:description/>
  <dc:language>en-US</dc:language>
  <cp:lastModifiedBy/>
  <dcterms:modified xsi:type="dcterms:W3CDTF">2021-09-28T10:06:55Z</dcterms:modified>
  <cp:revision>4</cp:revision>
  <dc:subject/>
  <dc:title/>
</cp:coreProperties>
</file>