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6B2590-26A6-42EB-BB07-C1EB8966A58E}">
  <a:tblStyle styleId="{B56B2590-26A6-42EB-BB07-C1EB8966A5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f433fc90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f433fc90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bf85af63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bf85af63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07fb719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07fb719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0ebc8674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0ebc8674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0ebc867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0ebc867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fb617eaa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fb617eaa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81725" y="0"/>
            <a:ext cx="24549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RNAseq / Affymetrix data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997875" y="837600"/>
            <a:ext cx="2022600" cy="56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Normalization</a:t>
            </a:r>
            <a:endParaRPr/>
          </a:p>
        </p:txBody>
      </p:sp>
      <p:cxnSp>
        <p:nvCxnSpPr>
          <p:cNvPr id="56" name="Google Shape;56;p13"/>
          <p:cNvCxnSpPr>
            <a:stCxn id="54" idx="2"/>
            <a:endCxn id="55" idx="0"/>
          </p:cNvCxnSpPr>
          <p:nvPr/>
        </p:nvCxnSpPr>
        <p:spPr>
          <a:xfrm>
            <a:off x="4009175" y="400200"/>
            <a:ext cx="0" cy="4374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" name="Google Shape;57;p13"/>
          <p:cNvSpPr/>
          <p:nvPr/>
        </p:nvSpPr>
        <p:spPr>
          <a:xfrm>
            <a:off x="6186125" y="885225"/>
            <a:ext cx="26292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Dorothea TF-Target Network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61200" y="1871700"/>
            <a:ext cx="2121000" cy="56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Differential gene expression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483025" y="1993350"/>
            <a:ext cx="1830300" cy="56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Transcription factor activity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24975" y="3826350"/>
            <a:ext cx="1830300" cy="65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Reactome Protein-Protein Interaction network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094025" y="3869700"/>
            <a:ext cx="1830300" cy="56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Network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5160425" y="3869700"/>
            <a:ext cx="1830300" cy="56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Network </a:t>
            </a:r>
            <a:r>
              <a:rPr lang="fr"/>
              <a:t>analysis</a:t>
            </a:r>
            <a:endParaRPr/>
          </a:p>
        </p:txBody>
      </p:sp>
      <p:cxnSp>
        <p:nvCxnSpPr>
          <p:cNvPr id="63" name="Google Shape;63;p13"/>
          <p:cNvCxnSpPr>
            <a:stCxn id="55" idx="2"/>
            <a:endCxn id="59" idx="0"/>
          </p:cNvCxnSpPr>
          <p:nvPr/>
        </p:nvCxnSpPr>
        <p:spPr>
          <a:xfrm>
            <a:off x="4009175" y="1404000"/>
            <a:ext cx="1389000" cy="5895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>
            <a:stCxn id="55" idx="2"/>
            <a:endCxn id="58" idx="0"/>
          </p:cNvCxnSpPr>
          <p:nvPr/>
        </p:nvCxnSpPr>
        <p:spPr>
          <a:xfrm flipH="1">
            <a:off x="1421675" y="1404000"/>
            <a:ext cx="2587500" cy="4677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>
            <a:stCxn id="57" idx="2"/>
            <a:endCxn id="59" idx="0"/>
          </p:cNvCxnSpPr>
          <p:nvPr/>
        </p:nvCxnSpPr>
        <p:spPr>
          <a:xfrm flipH="1">
            <a:off x="5398025" y="1285425"/>
            <a:ext cx="2102700" cy="7080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>
            <a:stCxn id="60" idx="3"/>
            <a:endCxn id="61" idx="1"/>
          </p:cNvCxnSpPr>
          <p:nvPr/>
        </p:nvCxnSpPr>
        <p:spPr>
          <a:xfrm>
            <a:off x="2155275" y="4152900"/>
            <a:ext cx="9387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stCxn id="57" idx="2"/>
            <a:endCxn id="61" idx="0"/>
          </p:cNvCxnSpPr>
          <p:nvPr/>
        </p:nvCxnSpPr>
        <p:spPr>
          <a:xfrm rot="5400000">
            <a:off x="4462925" y="831825"/>
            <a:ext cx="2584200" cy="3491400"/>
          </a:xfrm>
          <a:prstGeom prst="curvedConnector3">
            <a:avLst>
              <a:gd fmla="val 69846" name="adj1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stCxn id="61" idx="3"/>
            <a:endCxn id="62" idx="1"/>
          </p:cNvCxnSpPr>
          <p:nvPr/>
        </p:nvCxnSpPr>
        <p:spPr>
          <a:xfrm>
            <a:off x="4924325" y="4152900"/>
            <a:ext cx="2361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3"/>
          <p:cNvSpPr/>
          <p:nvPr/>
        </p:nvSpPr>
        <p:spPr>
          <a:xfrm>
            <a:off x="506550" y="2438100"/>
            <a:ext cx="1830300" cy="243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abs(logFC) &gt; 0.75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p.value &lt; 0.1</a:t>
            </a:r>
            <a:endParaRPr sz="800"/>
          </a:p>
        </p:txBody>
      </p:sp>
      <p:sp>
        <p:nvSpPr>
          <p:cNvPr id="70" name="Google Shape;70;p13"/>
          <p:cNvSpPr/>
          <p:nvPr/>
        </p:nvSpPr>
        <p:spPr>
          <a:xfrm>
            <a:off x="4610225" y="2559750"/>
            <a:ext cx="1575900" cy="154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p.value &lt; 0.1</a:t>
            </a:r>
            <a:endParaRPr sz="800"/>
          </a:p>
        </p:txBody>
      </p:sp>
      <p:cxnSp>
        <p:nvCxnSpPr>
          <p:cNvPr id="71" name="Google Shape;71;p13"/>
          <p:cNvCxnSpPr>
            <a:stCxn id="58" idx="3"/>
            <a:endCxn id="61" idx="0"/>
          </p:cNvCxnSpPr>
          <p:nvPr/>
        </p:nvCxnSpPr>
        <p:spPr>
          <a:xfrm>
            <a:off x="2482200" y="2154900"/>
            <a:ext cx="1527000" cy="1714800"/>
          </a:xfrm>
          <a:prstGeom prst="curvedConnector2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>
            <a:stCxn id="59" idx="1"/>
            <a:endCxn id="61" idx="0"/>
          </p:cNvCxnSpPr>
          <p:nvPr/>
        </p:nvCxnSpPr>
        <p:spPr>
          <a:xfrm flipH="1">
            <a:off x="4009325" y="2276550"/>
            <a:ext cx="473700" cy="1593300"/>
          </a:xfrm>
          <a:prstGeom prst="curvedConnector2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3"/>
          <p:cNvSpPr/>
          <p:nvPr/>
        </p:nvSpPr>
        <p:spPr>
          <a:xfrm>
            <a:off x="5252225" y="4436100"/>
            <a:ext cx="1646700" cy="154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Eigen Centrality &amp; PageRank</a:t>
            </a:r>
            <a:endParaRPr sz="800"/>
          </a:p>
        </p:txBody>
      </p:sp>
      <p:sp>
        <p:nvSpPr>
          <p:cNvPr id="74" name="Google Shape;74;p13"/>
          <p:cNvSpPr/>
          <p:nvPr/>
        </p:nvSpPr>
        <p:spPr>
          <a:xfrm>
            <a:off x="7283075" y="3869700"/>
            <a:ext cx="1830300" cy="56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Network Visualisation</a:t>
            </a:r>
            <a:endParaRPr/>
          </a:p>
        </p:txBody>
      </p:sp>
      <p:cxnSp>
        <p:nvCxnSpPr>
          <p:cNvPr id="75" name="Google Shape;75;p13"/>
          <p:cNvCxnSpPr>
            <a:stCxn id="62" idx="3"/>
            <a:endCxn id="74" idx="1"/>
          </p:cNvCxnSpPr>
          <p:nvPr/>
        </p:nvCxnSpPr>
        <p:spPr>
          <a:xfrm>
            <a:off x="6990725" y="4152900"/>
            <a:ext cx="2925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 txBox="1"/>
          <p:nvPr/>
        </p:nvSpPr>
        <p:spPr>
          <a:xfrm>
            <a:off x="106550" y="362300"/>
            <a:ext cx="22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Bioinfo workflow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Google Shape;81;p14"/>
          <p:cNvGraphicFramePr/>
          <p:nvPr/>
        </p:nvGraphicFramePr>
        <p:xfrm>
          <a:off x="-12" y="780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{B56B2590-26A6-42EB-BB07-C1EB8966A58E}</a:tableStyleId>
              </a:tblPr>
              <a:tblGrid>
                <a:gridCol w="670975"/>
                <a:gridCol w="1064000"/>
                <a:gridCol w="523350"/>
                <a:gridCol w="726975"/>
                <a:gridCol w="768550"/>
              </a:tblGrid>
              <a:tr h="37435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FF"/>
                          </a:solidFill>
                        </a:rPr>
                        <a:t>Response to IDH inhibitors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 hMerge="1"/>
                <a:tc hMerge="1"/>
                <a:tc hMerge="1"/>
                <a:tc hMerge="1"/>
              </a:tr>
              <a:tr h="484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Good Responders</a:t>
                      </a:r>
                      <a:endParaRPr b="1"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285F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Bad Responders</a:t>
                      </a:r>
                      <a:endParaRPr b="1"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000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Relapse</a:t>
                      </a:r>
                      <a:endParaRPr b="1"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AB40"/>
                    </a:solidFill>
                  </a:tcPr>
                </a:tc>
              </a:tr>
              <a:tr h="44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/>
                        <a:t>Complete Remission</a:t>
                      </a:r>
                      <a:endParaRPr b="1" sz="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/>
                        <a:t>CRi + incomplete hematologic recovery</a:t>
                      </a:r>
                      <a:endParaRPr b="1" sz="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/>
                        <a:t>Stable disease</a:t>
                      </a:r>
                      <a:endParaRPr b="1" sz="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/>
                        <a:t>Progressive disease</a:t>
                      </a:r>
                      <a:endParaRPr b="1" sz="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/>
                        <a:t>Previously BR or OR</a:t>
                      </a:r>
                      <a:endParaRPr b="1" sz="700"/>
                    </a:p>
                  </a:txBody>
                  <a:tcPr marT="91425" marB="91425" marR="91425" marL="91425" anchor="ctr"/>
                </a:tc>
              </a:tr>
              <a:tr h="32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17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31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10</a:t>
                      </a:r>
                      <a:endParaRPr b="1"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82" name="Google Shape;82;p14"/>
          <p:cNvSpPr txBox="1"/>
          <p:nvPr/>
        </p:nvSpPr>
        <p:spPr>
          <a:xfrm>
            <a:off x="3159650" y="0"/>
            <a:ext cx="41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Datasets tables</a:t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740825" y="370400"/>
            <a:ext cx="6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Koichi</a:t>
            </a:r>
            <a:endParaRPr/>
          </a:p>
        </p:txBody>
      </p:sp>
      <p:graphicFrame>
        <p:nvGraphicFramePr>
          <p:cNvPr id="84" name="Google Shape;84;p14"/>
          <p:cNvGraphicFramePr/>
          <p:nvPr/>
        </p:nvGraphicFramePr>
        <p:xfrm>
          <a:off x="5331950" y="10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{B56B2590-26A6-42EB-BB07-C1EB8966A58E}</a:tableStyleId>
              </a:tblPr>
              <a:tblGrid>
                <a:gridCol w="747575"/>
                <a:gridCol w="747575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Impact of IDH mutation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IDH wt</a:t>
                      </a:r>
                      <a:endParaRPr b="1"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IDHm</a:t>
                      </a:r>
                      <a:endParaRPr b="1"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143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37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5" name="Google Shape;85;p14"/>
          <p:cNvSpPr txBox="1"/>
          <p:nvPr/>
        </p:nvSpPr>
        <p:spPr>
          <a:xfrm>
            <a:off x="5069525" y="523900"/>
            <a:ext cx="7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TCGA</a:t>
            </a:r>
            <a:endParaRPr/>
          </a:p>
        </p:txBody>
      </p:sp>
      <p:graphicFrame>
        <p:nvGraphicFramePr>
          <p:cNvPr id="86" name="Google Shape;86;p14"/>
          <p:cNvGraphicFramePr/>
          <p:nvPr/>
        </p:nvGraphicFramePr>
        <p:xfrm>
          <a:off x="670975" y="341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{B56B2590-26A6-42EB-BB07-C1EB8966A58E}</a:tableStyleId>
              </a:tblPr>
              <a:tblGrid>
                <a:gridCol w="747575"/>
                <a:gridCol w="747575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Impact of IDH mutation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IDH wt</a:t>
                      </a:r>
                      <a:endParaRPr b="1"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IDHm</a:t>
                      </a:r>
                      <a:endParaRPr b="1"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350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68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7" name="Google Shape;87;p14"/>
          <p:cNvSpPr txBox="1"/>
          <p:nvPr/>
        </p:nvSpPr>
        <p:spPr>
          <a:xfrm>
            <a:off x="834700" y="2970525"/>
            <a:ext cx="9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Verhaak</a:t>
            </a:r>
            <a:endParaRPr/>
          </a:p>
        </p:txBody>
      </p:sp>
      <p:graphicFrame>
        <p:nvGraphicFramePr>
          <p:cNvPr id="88" name="Google Shape;88;p14"/>
          <p:cNvGraphicFramePr/>
          <p:nvPr/>
        </p:nvGraphicFramePr>
        <p:xfrm>
          <a:off x="3159650" y="306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{B56B2590-26A6-42EB-BB07-C1EB8966A58E}</a:tableStyleId>
              </a:tblPr>
              <a:tblGrid>
                <a:gridCol w="1361550"/>
                <a:gridCol w="1361550"/>
                <a:gridCol w="1361550"/>
                <a:gridCol w="1361550"/>
              </a:tblGrid>
              <a:tr h="4237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Response to chimio depending IDH states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 hMerge="1"/>
                <a:tc hMerge="1"/>
                <a:tc hMerge="1"/>
              </a:tr>
              <a:tr h="36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IDH wt</a:t>
                      </a:r>
                      <a:endParaRPr b="1"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FF00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IDHm</a:t>
                      </a:r>
                      <a:endParaRPr b="1"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65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OS &gt; 300d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OS &lt; 300d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OS &gt; 300d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OS &lt; 300d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195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155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41</a:t>
                      </a:r>
                      <a:endParaRPr b="1"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27</a:t>
                      </a:r>
                      <a:endParaRPr b="1"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89" name="Google Shape;89;p14"/>
          <p:cNvSpPr txBox="1"/>
          <p:nvPr/>
        </p:nvSpPr>
        <p:spPr>
          <a:xfrm>
            <a:off x="5489925" y="2611750"/>
            <a:ext cx="9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Verhaak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6677625" y="-62500"/>
            <a:ext cx="6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RELA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5054475" y="2517625"/>
            <a:ext cx="39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MYC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875" y="251575"/>
            <a:ext cx="2320174" cy="232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3875" y="2917825"/>
            <a:ext cx="2186173" cy="218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6538075" y="2400150"/>
            <a:ext cx="7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STAT3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4">
            <a:alphaModFix/>
          </a:blip>
          <a:srcRect b="0" l="0" r="49857" t="0"/>
          <a:stretch/>
        </p:blipFill>
        <p:spPr>
          <a:xfrm>
            <a:off x="5589175" y="812525"/>
            <a:ext cx="2904827" cy="357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25" y="0"/>
            <a:ext cx="850133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5957400" y="0"/>
            <a:ext cx="31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Acquired resistance centered network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24584" r="24164" t="0"/>
          <a:stretch/>
        </p:blipFill>
        <p:spPr>
          <a:xfrm>
            <a:off x="4872996" y="0"/>
            <a:ext cx="4271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7347300" y="4804800"/>
            <a:ext cx="179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"GAS2"  "PGBD1" "RRAS2"</a:t>
            </a:r>
            <a:endParaRPr sz="1000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5750"/>
            <a:ext cx="4572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1" cy="457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4">
            <a:alphaModFix/>
          </a:blip>
          <a:srcRect b="-563" l="0" r="0" t="0"/>
          <a:stretch/>
        </p:blipFill>
        <p:spPr>
          <a:xfrm>
            <a:off x="0" y="0"/>
            <a:ext cx="4572001" cy="4597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