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Krona One"/>
      <p:regular r:id="rId14"/>
    </p:embeddedFont>
    <p:embeddedFont>
      <p:font typeface="Roboto Medium"/>
      <p:regular r:id="rId15"/>
      <p:bold r:id="rId16"/>
      <p:italic r:id="rId17"/>
      <p:boldItalic r:id="rId18"/>
    </p:embeddedFont>
    <p:embeddedFont>
      <p:font typeface="Hanken Grotesk"/>
      <p:regular r:id="rId19"/>
      <p:bold r:id="rId20"/>
      <p:italic r:id="rId21"/>
      <p:boldItalic r:id="rId22"/>
    </p:embeddedFont>
    <p:embeddedFont>
      <p:font typeface="Inter"/>
      <p:regular r:id="rId23"/>
      <p:bold r:id="rId24"/>
      <p:italic r:id="rId25"/>
      <p:boldItalic r:id="rId26"/>
    </p:embeddedFont>
    <p:embeddedFont>
      <p:font typeface="Fira Sans SemiBold"/>
      <p:regular r:id="rId27"/>
      <p:bold r:id="rId28"/>
      <p:italic r:id="rId29"/>
      <p:boldItalic r:id="rId30"/>
    </p:embeddedFont>
    <p:embeddedFont>
      <p:font typeface="Space Grotesk SemiBold"/>
      <p:regular r:id="rId31"/>
      <p:bold r:id="rId32"/>
    </p:embeddedFont>
    <p:embeddedFont>
      <p:font typeface="Roboto Mono"/>
      <p:regular r:id="rId33"/>
      <p:bold r:id="rId34"/>
      <p:italic r:id="rId35"/>
      <p:boldItalic r:id="rId36"/>
    </p:embeddedFont>
    <p:embeddedFont>
      <p:font typeface="Space Grotesk"/>
      <p:regular r:id="rId37"/>
      <p:bold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Lobster"/>
      <p:regular r:id="rId43"/>
    </p:embeddedFont>
    <p:embeddedFont>
      <p:font typeface="Poppins"/>
      <p:regular r:id="rId44"/>
      <p:bold r:id="rId45"/>
      <p:italic r:id="rId46"/>
      <p:boldItalic r:id="rId47"/>
    </p:embeddedFont>
    <p:embeddedFont>
      <p:font typeface="Inter Medium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font" Target="fonts/Roboto-regular.fntdata"/><Relationship Id="rId26" Type="http://schemas.openxmlformats.org/officeDocument/2006/relationships/font" Target="fonts/Inter-boldItalic.fntdata"/><Relationship Id="rId13" Type="http://schemas.openxmlformats.org/officeDocument/2006/relationships/slide" Target="slides/slide7.xml"/><Relationship Id="rId18" Type="http://schemas.openxmlformats.org/officeDocument/2006/relationships/font" Target="fonts/RobotoMedium-boldItalic.fntdata"/><Relationship Id="rId42" Type="http://schemas.openxmlformats.org/officeDocument/2006/relationships/font" Target="fonts/Roboto-boldItalic.fntdata"/><Relationship Id="rId47" Type="http://schemas.openxmlformats.org/officeDocument/2006/relationships/font" Target="fonts/Poppins-boldItalic.fntdata"/><Relationship Id="rId34" Type="http://schemas.openxmlformats.org/officeDocument/2006/relationships/font" Target="fonts/RobotoMono-bold.fntdata"/><Relationship Id="rId21" Type="http://schemas.openxmlformats.org/officeDocument/2006/relationships/font" Target="fonts/HankenGrotesk-italic.fntdata"/><Relationship Id="rId50" Type="http://schemas.openxmlformats.org/officeDocument/2006/relationships/font" Target="fonts/InterMedium-italic.fntdata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font" Target="fonts/FiraSansSemiBold-italic.fntdata"/><Relationship Id="rId16" Type="http://schemas.openxmlformats.org/officeDocument/2006/relationships/font" Target="fonts/RobotoMedium-bold.fntdata"/><Relationship Id="rId40" Type="http://schemas.openxmlformats.org/officeDocument/2006/relationships/font" Target="fonts/Roboto-bold.fntdata"/><Relationship Id="rId45" Type="http://schemas.openxmlformats.org/officeDocument/2006/relationships/font" Target="fonts/Poppins-bold.fntdata"/><Relationship Id="rId32" Type="http://schemas.openxmlformats.org/officeDocument/2006/relationships/font" Target="fonts/SpaceGroteskSemiBold-bold.fntdata"/><Relationship Id="rId37" Type="http://schemas.openxmlformats.org/officeDocument/2006/relationships/font" Target="fonts/SpaceGrotesk-regular.fntdata"/><Relationship Id="rId24" Type="http://schemas.openxmlformats.org/officeDocument/2006/relationships/font" Target="fonts/Inter-bold.fntdata"/><Relationship Id="rId11" Type="http://schemas.openxmlformats.org/officeDocument/2006/relationships/slide" Target="slides/slide5.xml"/><Relationship Id="rId53" Type="http://schemas.openxmlformats.org/officeDocument/2006/relationships/customXml" Target="../customXml/item2.xml"/><Relationship Id="rId5" Type="http://schemas.openxmlformats.org/officeDocument/2006/relationships/slideMaster" Target="slideMasters/slideMaster2.xml"/><Relationship Id="rId44" Type="http://schemas.openxmlformats.org/officeDocument/2006/relationships/font" Target="fonts/Poppins-regular.fntdata"/><Relationship Id="rId31" Type="http://schemas.openxmlformats.org/officeDocument/2006/relationships/font" Target="fonts/SpaceGroteskSemiBold-regular.fntdata"/><Relationship Id="rId10" Type="http://schemas.openxmlformats.org/officeDocument/2006/relationships/slide" Target="slides/slide4.xml"/><Relationship Id="rId19" Type="http://schemas.openxmlformats.org/officeDocument/2006/relationships/font" Target="fonts/HankenGrotesk-regular.fntdata"/><Relationship Id="rId52" Type="http://schemas.openxmlformats.org/officeDocument/2006/relationships/customXml" Target="../customXml/item1.xml"/><Relationship Id="rId43" Type="http://schemas.openxmlformats.org/officeDocument/2006/relationships/font" Target="fonts/Lobster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InterMedium-regular.fntdata"/><Relationship Id="rId30" Type="http://schemas.openxmlformats.org/officeDocument/2006/relationships/font" Target="fonts/FiraSansSemiBold-boldItalic.fntdata"/><Relationship Id="rId35" Type="http://schemas.openxmlformats.org/officeDocument/2006/relationships/font" Target="fonts/RobotoMono-italic.fntdata"/><Relationship Id="rId22" Type="http://schemas.openxmlformats.org/officeDocument/2006/relationships/font" Target="fonts/HankenGrotesk-boldItalic.fntdata"/><Relationship Id="rId27" Type="http://schemas.openxmlformats.org/officeDocument/2006/relationships/font" Target="fonts/FiraSansSemiBold-regular.fntdata"/><Relationship Id="rId14" Type="http://schemas.openxmlformats.org/officeDocument/2006/relationships/font" Target="fonts/KronaOne-regular.fntdata"/><Relationship Id="rId8" Type="http://schemas.openxmlformats.org/officeDocument/2006/relationships/slide" Target="slides/slide2.xml"/><Relationship Id="rId51" Type="http://schemas.openxmlformats.org/officeDocument/2006/relationships/font" Target="fonts/InterMedium-boldItalic.fntdata"/><Relationship Id="rId3" Type="http://schemas.openxmlformats.org/officeDocument/2006/relationships/presProps" Target="presProps.xml"/><Relationship Id="rId46" Type="http://schemas.openxmlformats.org/officeDocument/2006/relationships/font" Target="fonts/Poppins-italic.fntdata"/><Relationship Id="rId33" Type="http://schemas.openxmlformats.org/officeDocument/2006/relationships/font" Target="fonts/RobotoMono-regular.fntdata"/><Relationship Id="rId38" Type="http://schemas.openxmlformats.org/officeDocument/2006/relationships/font" Target="fonts/SpaceGrotesk-bold.fntdata"/><Relationship Id="rId25" Type="http://schemas.openxmlformats.org/officeDocument/2006/relationships/font" Target="fonts/Inter-italic.fntdata"/><Relationship Id="rId12" Type="http://schemas.openxmlformats.org/officeDocument/2006/relationships/slide" Target="slides/slide6.xml"/><Relationship Id="rId17" Type="http://schemas.openxmlformats.org/officeDocument/2006/relationships/font" Target="fonts/RobotoMedium-italic.fntdata"/><Relationship Id="rId41" Type="http://schemas.openxmlformats.org/officeDocument/2006/relationships/font" Target="fonts/Roboto-italic.fntdata"/><Relationship Id="rId20" Type="http://schemas.openxmlformats.org/officeDocument/2006/relationships/font" Target="fonts/HankenGrotesk-bold.fntdata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49" Type="http://schemas.openxmlformats.org/officeDocument/2006/relationships/font" Target="fonts/InterMedium-bold.fntdata"/><Relationship Id="rId36" Type="http://schemas.openxmlformats.org/officeDocument/2006/relationships/font" Target="fonts/RobotoMono-boldItalic.fntdata"/><Relationship Id="rId23" Type="http://schemas.openxmlformats.org/officeDocument/2006/relationships/font" Target="fonts/Inter-regular.fntdata"/><Relationship Id="rId28" Type="http://schemas.openxmlformats.org/officeDocument/2006/relationships/font" Target="fonts/FiraSansSemiBold-bold.fntdata"/><Relationship Id="rId15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SLIDES_API18733536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SLIDES_API18733536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SLIDES_API165927694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SLIDES_API165927694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SLIDES_API37437032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SLIDES_API3743703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SLIDES_API11074307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SLIDES_API11074307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SLIDES_API91110407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SLIDES_API91110407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SLIDES_API164135276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SLIDES_API164135276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SLIDES_API38998655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SLIDES_API38998655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rgbClr val="2A45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rgbClr val="2A45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rgbClr val="2A45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rgbClr val="2A45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3" type="subTitle"/>
          </p:nvPr>
        </p:nvSpPr>
        <p:spPr>
          <a:xfrm>
            <a:off x="650850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0" name="Google Shape;60;p13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0" name="Google Shape;70;p15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rgbClr val="2A45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rgbClr val="2A45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rgbClr val="2A45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rgbClr val="2A45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3" type="subTitle"/>
          </p:nvPr>
        </p:nvSpPr>
        <p:spPr>
          <a:xfrm>
            <a:off x="650850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5" name="Google Shape;75;p15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v1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04525" y="4450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04525" y="1241750"/>
            <a:ext cx="8067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>
  <p:cSld name="TITLE_AND_BOD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566250" y="1018792"/>
            <a:ext cx="77772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TITLE_AND_BODY_1_3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0" y="0"/>
            <a:ext cx="9144000" cy="9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566250" y="29370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566250" y="920075"/>
            <a:ext cx="77772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18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TITLE_AND_BODY_1_3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- Image">
  <p:cSld name="TITLE_AND_BODY_1_3_1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+ image">
  <p:cSld name="TITLE_AND_BODY_1_3_1_2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1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TITLE_AND_BODY_1_3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/>
          <p:nvPr/>
        </p:nvSpPr>
        <p:spPr>
          <a:xfrm>
            <a:off x="0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0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4651550" y="10779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 + image">
  <p:cSld name="TITLE_AND_BODY_1_3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0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/>
          <p:nvPr>
            <p:ph idx="2" type="pic"/>
          </p:nvPr>
        </p:nvSpPr>
        <p:spPr>
          <a:xfrm>
            <a:off x="0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46515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46515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 a list + image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4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4855875" y="445025"/>
            <a:ext cx="37260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4855875" y="1753439"/>
            <a:ext cx="3726000" cy="1076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4855875" y="3070475"/>
            <a:ext cx="3726000" cy="107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5481550" y="547625"/>
            <a:ext cx="29727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28" name="Google Shape;128;p24"/>
          <p:cNvSpPr txBox="1"/>
          <p:nvPr>
            <p:ph idx="3" type="body"/>
          </p:nvPr>
        </p:nvSpPr>
        <p:spPr>
          <a:xfrm>
            <a:off x="5481550" y="1872537"/>
            <a:ext cx="29727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29" name="Google Shape;129;p24"/>
          <p:cNvSpPr txBox="1"/>
          <p:nvPr>
            <p:ph idx="4" type="body"/>
          </p:nvPr>
        </p:nvSpPr>
        <p:spPr>
          <a:xfrm>
            <a:off x="5481550" y="3189875"/>
            <a:ext cx="29727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0" name="Google Shape;130;p24"/>
          <p:cNvSpPr txBox="1"/>
          <p:nvPr/>
        </p:nvSpPr>
        <p:spPr>
          <a:xfrm>
            <a:off x="5041100" y="8336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5041100" y="2146400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5041100" y="345942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 a list + image 1">
  <p:cSld name="MAIN_POINT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4855875" y="819675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4855875" y="3177964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992675" y="957875"/>
            <a:ext cx="3452400" cy="1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1" name="Google Shape;141;p25"/>
          <p:cNvSpPr txBox="1"/>
          <p:nvPr>
            <p:ph idx="3" type="body"/>
          </p:nvPr>
        </p:nvSpPr>
        <p:spPr>
          <a:xfrm>
            <a:off x="5001050" y="3332050"/>
            <a:ext cx="34533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2" name="Google Shape;142;p25"/>
          <p:cNvSpPr/>
          <p:nvPr/>
        </p:nvSpPr>
        <p:spPr>
          <a:xfrm>
            <a:off x="4855875" y="819675"/>
            <a:ext cx="18000" cy="169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3780000" dist="19050">
              <a:srgbClr val="D9D9D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4855981" y="3177975"/>
            <a:ext cx="18000" cy="169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3780000" dist="19050">
              <a:srgbClr val="D9D9D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items in  a list + image">
  <p:cSld name="MAIN_POINT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6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4855875" y="819675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4855875" y="3177964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992675" y="957875"/>
            <a:ext cx="3452400" cy="1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52" name="Google Shape;152;p26"/>
          <p:cNvSpPr txBox="1"/>
          <p:nvPr>
            <p:ph idx="3" type="body"/>
          </p:nvPr>
        </p:nvSpPr>
        <p:spPr>
          <a:xfrm>
            <a:off x="5001050" y="3332050"/>
            <a:ext cx="34533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53" name="Google Shape;153;p26"/>
          <p:cNvSpPr/>
          <p:nvPr/>
        </p:nvSpPr>
        <p:spPr>
          <a:xfrm>
            <a:off x="4855875" y="819675"/>
            <a:ext cx="18000" cy="169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3780000" dist="19050">
              <a:srgbClr val="D9D9D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4855981" y="3177975"/>
            <a:ext cx="18000" cy="169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3780000" dist="19050">
              <a:srgbClr val="D9D9D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a list">
  <p:cSld name="TITLE_AND_BODY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/>
          <p:nvPr/>
        </p:nvSpPr>
        <p:spPr>
          <a:xfrm>
            <a:off x="3322875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6079500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/>
          <p:nvPr/>
        </p:nvSpPr>
        <p:spPr>
          <a:xfrm>
            <a:off x="645900" y="4474800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27"/>
          <p:cNvGrpSpPr/>
          <p:nvPr/>
        </p:nvGrpSpPr>
        <p:grpSpPr>
          <a:xfrm>
            <a:off x="565200" y="1607413"/>
            <a:ext cx="2577600" cy="2867388"/>
            <a:chOff x="565200" y="1607413"/>
            <a:chExt cx="2577600" cy="2867388"/>
          </a:xfrm>
        </p:grpSpPr>
        <p:sp>
          <p:nvSpPr>
            <p:cNvPr id="160" name="Google Shape;160;p27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1622250" y="1607413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62" name="Google Shape;162;p27"/>
          <p:cNvGrpSpPr/>
          <p:nvPr/>
        </p:nvGrpSpPr>
        <p:grpSpPr>
          <a:xfrm>
            <a:off x="3283200" y="1607425"/>
            <a:ext cx="2577600" cy="2867375"/>
            <a:chOff x="3283200" y="1607425"/>
            <a:chExt cx="2577600" cy="2867375"/>
          </a:xfrm>
        </p:grpSpPr>
        <p:sp>
          <p:nvSpPr>
            <p:cNvPr id="163" name="Google Shape;163;p27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4340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65" name="Google Shape;165;p27"/>
          <p:cNvGrpSpPr/>
          <p:nvPr/>
        </p:nvGrpSpPr>
        <p:grpSpPr>
          <a:xfrm>
            <a:off x="6001200" y="1607425"/>
            <a:ext cx="2577600" cy="2867375"/>
            <a:chOff x="6001200" y="1607425"/>
            <a:chExt cx="2577600" cy="2867375"/>
          </a:xfrm>
        </p:grpSpPr>
        <p:sp>
          <p:nvSpPr>
            <p:cNvPr id="166" name="Google Shape;166;p27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058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168" name="Google Shape;168;p2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1614175" y="1607425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4336400" y="1619450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7051025" y="1619450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4" name="Google Shape;174;p27"/>
          <p:cNvSpPr txBox="1"/>
          <p:nvPr>
            <p:ph idx="2" type="body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5" name="Google Shape;175;p27"/>
          <p:cNvSpPr txBox="1"/>
          <p:nvPr>
            <p:ph idx="3" type="body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a list v2">
  <p:cSld name="TITLE_AND_BODY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>
            <a:off x="0" y="0"/>
            <a:ext cx="9144000" cy="3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3322875" y="4477175"/>
            <a:ext cx="2418600" cy="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6079500" y="4477175"/>
            <a:ext cx="2418600" cy="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645900" y="4477175"/>
            <a:ext cx="2418600" cy="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83" name="Google Shape;183;p28"/>
          <p:cNvGrpSpPr/>
          <p:nvPr/>
        </p:nvGrpSpPr>
        <p:grpSpPr>
          <a:xfrm>
            <a:off x="565200" y="1608200"/>
            <a:ext cx="2577600" cy="2866600"/>
            <a:chOff x="565200" y="1608200"/>
            <a:chExt cx="2577600" cy="2866600"/>
          </a:xfrm>
        </p:grpSpPr>
        <p:sp>
          <p:nvSpPr>
            <p:cNvPr id="184" name="Google Shape;184;p28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15616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86" name="Google Shape;186;p28"/>
          <p:cNvGrpSpPr/>
          <p:nvPr/>
        </p:nvGrpSpPr>
        <p:grpSpPr>
          <a:xfrm>
            <a:off x="3283200" y="1608200"/>
            <a:ext cx="2577600" cy="2866600"/>
            <a:chOff x="3283200" y="1608200"/>
            <a:chExt cx="2577600" cy="2866600"/>
          </a:xfrm>
        </p:grpSpPr>
        <p:sp>
          <p:nvSpPr>
            <p:cNvPr id="187" name="Google Shape;187;p28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316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89" name="Google Shape;189;p28"/>
          <p:cNvGrpSpPr/>
          <p:nvPr/>
        </p:nvGrpSpPr>
        <p:grpSpPr>
          <a:xfrm>
            <a:off x="6001200" y="1608200"/>
            <a:ext cx="2577600" cy="2866600"/>
            <a:chOff x="6001200" y="1608200"/>
            <a:chExt cx="2577600" cy="2866600"/>
          </a:xfrm>
        </p:grpSpPr>
        <p:sp>
          <p:nvSpPr>
            <p:cNvPr id="190" name="Google Shape;190;p28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7034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192" name="Google Shape;192;p28"/>
          <p:cNvSpPr txBox="1"/>
          <p:nvPr/>
        </p:nvSpPr>
        <p:spPr>
          <a:xfrm>
            <a:off x="1559475" y="1608200"/>
            <a:ext cx="513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4329575" y="1610450"/>
            <a:ext cx="4818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7038125" y="1610450"/>
            <a:ext cx="513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6" name="Google Shape;196;p28"/>
          <p:cNvSpPr txBox="1"/>
          <p:nvPr>
            <p:ph idx="2" type="body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7" name="Google Shape;197;p28"/>
          <p:cNvSpPr txBox="1"/>
          <p:nvPr>
            <p:ph idx="3" type="body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">
  <p:cSld name="TITLE_AND_BODY_1_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812325" y="2071200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2" name="Google Shape;202;p29"/>
          <p:cNvSpPr txBox="1"/>
          <p:nvPr>
            <p:ph idx="2" type="body"/>
          </p:nvPr>
        </p:nvSpPr>
        <p:spPr>
          <a:xfrm>
            <a:off x="3464701" y="2072750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3" name="Google Shape;203;p29"/>
          <p:cNvSpPr txBox="1"/>
          <p:nvPr>
            <p:ph idx="3" type="body"/>
          </p:nvPr>
        </p:nvSpPr>
        <p:spPr>
          <a:xfrm>
            <a:off x="6182751" y="2072750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4" name="Google Shape;204;p29"/>
          <p:cNvSpPr txBox="1"/>
          <p:nvPr>
            <p:ph idx="4" type="subTitle"/>
          </p:nvPr>
        </p:nvSpPr>
        <p:spPr>
          <a:xfrm>
            <a:off x="812325" y="1498800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05" name="Google Shape;205;p29"/>
          <p:cNvSpPr txBox="1"/>
          <p:nvPr>
            <p:ph idx="5" type="subTitle"/>
          </p:nvPr>
        </p:nvSpPr>
        <p:spPr>
          <a:xfrm>
            <a:off x="3464688" y="1498800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06" name="Google Shape;206;p29"/>
          <p:cNvSpPr txBox="1"/>
          <p:nvPr>
            <p:ph idx="6" type="subTitle"/>
          </p:nvPr>
        </p:nvSpPr>
        <p:spPr>
          <a:xfrm>
            <a:off x="6182738" y="1498800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key metrics">
  <p:cSld name="TITLE_AND_BODY_1_2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963638" y="2061700"/>
            <a:ext cx="30894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1" name="Google Shape;211;p30"/>
          <p:cNvSpPr txBox="1"/>
          <p:nvPr>
            <p:ph idx="2" type="subTitle"/>
          </p:nvPr>
        </p:nvSpPr>
        <p:spPr>
          <a:xfrm>
            <a:off x="963638" y="1489300"/>
            <a:ext cx="30894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12" name="Google Shape;212;p30"/>
          <p:cNvSpPr txBox="1"/>
          <p:nvPr>
            <p:ph idx="3" type="body"/>
          </p:nvPr>
        </p:nvSpPr>
        <p:spPr>
          <a:xfrm>
            <a:off x="5090963" y="2061700"/>
            <a:ext cx="30894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3" name="Google Shape;213;p30"/>
          <p:cNvSpPr txBox="1"/>
          <p:nvPr>
            <p:ph idx="4" type="subTitle"/>
          </p:nvPr>
        </p:nvSpPr>
        <p:spPr>
          <a:xfrm>
            <a:off x="5090963" y="1489300"/>
            <a:ext cx="30894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1">
  <p:cSld name="CUSTOM_5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569725" y="1185400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7" name="Google Shape;217;p31"/>
          <p:cNvSpPr txBox="1"/>
          <p:nvPr>
            <p:ph idx="2" type="body"/>
          </p:nvPr>
        </p:nvSpPr>
        <p:spPr>
          <a:xfrm>
            <a:off x="6471950" y="1185400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8" name="Google Shape;218;p31"/>
          <p:cNvSpPr/>
          <p:nvPr>
            <p:ph idx="3" type="pic"/>
          </p:nvPr>
        </p:nvSpPr>
        <p:spPr>
          <a:xfrm>
            <a:off x="396825" y="1185400"/>
            <a:ext cx="2205900" cy="3581400"/>
          </a:xfrm>
          <a:prstGeom prst="roundRect">
            <a:avLst>
              <a:gd fmla="val 2768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1 + image">
  <p:cSld name="CUSTOM_5_1_5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96825" y="1185400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22" name="Google Shape;222;p32"/>
          <p:cNvSpPr txBox="1"/>
          <p:nvPr>
            <p:ph idx="2" type="body"/>
          </p:nvPr>
        </p:nvSpPr>
        <p:spPr>
          <a:xfrm>
            <a:off x="3299050" y="1185400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23" name="Google Shape;223;p32"/>
          <p:cNvSpPr/>
          <p:nvPr>
            <p:ph idx="3" type="pic"/>
          </p:nvPr>
        </p:nvSpPr>
        <p:spPr>
          <a:xfrm>
            <a:off x="6371850" y="1185400"/>
            <a:ext cx="2205900" cy="3581400"/>
          </a:xfrm>
          <a:prstGeom prst="roundRect">
            <a:avLst>
              <a:gd fmla="val 2768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1 1">
  <p:cSld name="CUSTOM_5_1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641050" y="1574900"/>
            <a:ext cx="3522900" cy="24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27" name="Google Shape;227;p33"/>
          <p:cNvSpPr txBox="1"/>
          <p:nvPr>
            <p:ph idx="2" type="body"/>
          </p:nvPr>
        </p:nvSpPr>
        <p:spPr>
          <a:xfrm>
            <a:off x="4878450" y="1553400"/>
            <a:ext cx="3490500" cy="24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2">
  <p:cSld name="CUSTOM_5_1_3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378413" y="1185400"/>
            <a:ext cx="22059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1" name="Google Shape;231;p34"/>
          <p:cNvSpPr txBox="1"/>
          <p:nvPr>
            <p:ph idx="2" type="body"/>
          </p:nvPr>
        </p:nvSpPr>
        <p:spPr>
          <a:xfrm>
            <a:off x="6338600" y="1185400"/>
            <a:ext cx="22059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2" name="Google Shape;232;p34"/>
          <p:cNvSpPr/>
          <p:nvPr>
            <p:ph idx="3" type="pic"/>
          </p:nvPr>
        </p:nvSpPr>
        <p:spPr>
          <a:xfrm>
            <a:off x="396825" y="1185400"/>
            <a:ext cx="2205900" cy="3581400"/>
          </a:xfrm>
          <a:prstGeom prst="roundRect">
            <a:avLst>
              <a:gd fmla="val 2768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2 + image">
  <p:cSld name="CUSTOM_5_1_3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96850" y="1185400"/>
            <a:ext cx="55536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6" name="Google Shape;236;p35"/>
          <p:cNvSpPr txBox="1"/>
          <p:nvPr>
            <p:ph idx="2" type="body"/>
          </p:nvPr>
        </p:nvSpPr>
        <p:spPr>
          <a:xfrm>
            <a:off x="396850" y="3248825"/>
            <a:ext cx="55536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7" name="Google Shape;237;p35"/>
          <p:cNvSpPr/>
          <p:nvPr>
            <p:ph idx="3" type="pic"/>
          </p:nvPr>
        </p:nvSpPr>
        <p:spPr>
          <a:xfrm>
            <a:off x="6355117" y="1185400"/>
            <a:ext cx="2205900" cy="3581400"/>
          </a:xfrm>
          <a:prstGeom prst="roundRect">
            <a:avLst>
              <a:gd fmla="val 2768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oints v1">
  <p:cSld name="CUSTOM_5_1_2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39450" y="369925"/>
            <a:ext cx="84651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611900" y="1208852"/>
            <a:ext cx="21744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1" name="Google Shape;241;p36"/>
          <p:cNvSpPr txBox="1"/>
          <p:nvPr>
            <p:ph idx="2" type="body"/>
          </p:nvPr>
        </p:nvSpPr>
        <p:spPr>
          <a:xfrm>
            <a:off x="3514425" y="1208852"/>
            <a:ext cx="21744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2" name="Google Shape;242;p36"/>
          <p:cNvSpPr txBox="1"/>
          <p:nvPr>
            <p:ph idx="3" type="body"/>
          </p:nvPr>
        </p:nvSpPr>
        <p:spPr>
          <a:xfrm>
            <a:off x="6417400" y="1208852"/>
            <a:ext cx="21729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82">
          <p15:clr>
            <a:srgbClr val="E46962"/>
          </p15:clr>
        </p15:guide>
        <p15:guide id="3" orient="horz" pos="836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oints v2">
  <p:cSld name="CUSTOM_5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3501" y="369925"/>
            <a:ext cx="8196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418775" y="1275250"/>
            <a:ext cx="8155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6" name="Google Shape;246;p37"/>
          <p:cNvSpPr txBox="1"/>
          <p:nvPr>
            <p:ph idx="2" type="body"/>
          </p:nvPr>
        </p:nvSpPr>
        <p:spPr>
          <a:xfrm>
            <a:off x="418775" y="2468963"/>
            <a:ext cx="8155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7" name="Google Shape;247;p37"/>
          <p:cNvSpPr txBox="1"/>
          <p:nvPr>
            <p:ph idx="3" type="body"/>
          </p:nvPr>
        </p:nvSpPr>
        <p:spPr>
          <a:xfrm>
            <a:off x="418775" y="3662675"/>
            <a:ext cx="8155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64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>
  <p:cSld name="TITLE_AND_BODY_1_1_1_1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/>
          <p:nvPr/>
        </p:nvSpPr>
        <p:spPr>
          <a:xfrm>
            <a:off x="645900" y="1380257"/>
            <a:ext cx="2418600" cy="66300"/>
          </a:xfrm>
          <a:prstGeom prst="rect">
            <a:avLst/>
          </a:prstGeom>
          <a:solidFill>
            <a:srgbClr val="E19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8"/>
          <p:cNvSpPr/>
          <p:nvPr/>
        </p:nvSpPr>
        <p:spPr>
          <a:xfrm>
            <a:off x="6079500" y="1380202"/>
            <a:ext cx="2418600" cy="66300"/>
          </a:xfrm>
          <a:prstGeom prst="rect">
            <a:avLst/>
          </a:prstGeom>
          <a:solidFill>
            <a:srgbClr val="498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38"/>
          <p:cNvSpPr/>
          <p:nvPr/>
        </p:nvSpPr>
        <p:spPr>
          <a:xfrm>
            <a:off x="3358950" y="1380202"/>
            <a:ext cx="2418600" cy="66300"/>
          </a:xfrm>
          <a:prstGeom prst="rect">
            <a:avLst/>
          </a:prstGeom>
          <a:solidFill>
            <a:srgbClr val="B98D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p38"/>
          <p:cNvSpPr/>
          <p:nvPr/>
        </p:nvSpPr>
        <p:spPr>
          <a:xfrm>
            <a:off x="0" y="0"/>
            <a:ext cx="9144000" cy="66300"/>
          </a:xfrm>
          <a:prstGeom prst="rect">
            <a:avLst/>
          </a:prstGeom>
          <a:solidFill>
            <a:srgbClr val="2A45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645900" y="1594929"/>
            <a:ext cx="2328600" cy="2188200"/>
          </a:xfrm>
          <a:prstGeom prst="rect">
            <a:avLst/>
          </a:prstGeom>
        </p:spPr>
        <p:txBody>
          <a:bodyPr anchorCtr="0" anchor="t" bIns="91425" lIns="91425" spcFirstLastPara="1" rIns="16740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56" name="Google Shape;256;p38"/>
          <p:cNvSpPr txBox="1"/>
          <p:nvPr>
            <p:ph idx="2" type="body"/>
          </p:nvPr>
        </p:nvSpPr>
        <p:spPr>
          <a:xfrm>
            <a:off x="3358950" y="1594954"/>
            <a:ext cx="23286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57" name="Google Shape;257;p38"/>
          <p:cNvSpPr txBox="1"/>
          <p:nvPr>
            <p:ph idx="3" type="body"/>
          </p:nvPr>
        </p:nvSpPr>
        <p:spPr>
          <a:xfrm>
            <a:off x="6079500" y="1594954"/>
            <a:ext cx="23286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57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e/negative slide">
  <p:cSld name="TITLE_AND_BODY_1_2_1_1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0" name="Google Shape;260;p39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650850" y="1916463"/>
            <a:ext cx="37767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Inter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2" name="Google Shape;262;p39"/>
          <p:cNvSpPr txBox="1"/>
          <p:nvPr>
            <p:ph idx="2" type="body"/>
          </p:nvPr>
        </p:nvSpPr>
        <p:spPr>
          <a:xfrm>
            <a:off x="4845450" y="1916463"/>
            <a:ext cx="37323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✕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3" name="Google Shape;263;p39"/>
          <p:cNvSpPr txBox="1"/>
          <p:nvPr>
            <p:ph idx="3" type="subTitle"/>
          </p:nvPr>
        </p:nvSpPr>
        <p:spPr>
          <a:xfrm>
            <a:off x="650850" y="1367825"/>
            <a:ext cx="37767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64" name="Google Shape;264;p39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">
  <p:cSld name="CUSTOM_16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/>
          <p:nvPr/>
        </p:nvSpPr>
        <p:spPr>
          <a:xfrm>
            <a:off x="581025" y="1857300"/>
            <a:ext cx="8011500" cy="20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1"/>
          <p:cNvSpPr txBox="1"/>
          <p:nvPr>
            <p:ph type="title"/>
          </p:nvPr>
        </p:nvSpPr>
        <p:spPr>
          <a:xfrm>
            <a:off x="581025" y="3114750"/>
            <a:ext cx="32247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69" name="Google Shape;269;p41"/>
          <p:cNvSpPr/>
          <p:nvPr>
            <p:ph idx="2" type="pic"/>
          </p:nvPr>
        </p:nvSpPr>
        <p:spPr>
          <a:xfrm>
            <a:off x="0" y="0"/>
            <a:ext cx="9144000" cy="18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4347675" y="283857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271" name="Google Shape;271;p41"/>
          <p:cNvCxnSpPr/>
          <p:nvPr/>
        </p:nvCxnSpPr>
        <p:spPr>
          <a:xfrm>
            <a:off x="4076700" y="2390775"/>
            <a:ext cx="0" cy="2533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41"/>
          <p:cNvSpPr txBox="1"/>
          <p:nvPr>
            <p:ph idx="3" type="body"/>
          </p:nvPr>
        </p:nvSpPr>
        <p:spPr>
          <a:xfrm>
            <a:off x="4347675" y="366722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3" name="Google Shape;273;p41"/>
          <p:cNvSpPr txBox="1"/>
          <p:nvPr>
            <p:ph idx="4" type="body"/>
          </p:nvPr>
        </p:nvSpPr>
        <p:spPr>
          <a:xfrm>
            <a:off x="4347675" y="449587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4" name="Google Shape;274;p41"/>
          <p:cNvSpPr txBox="1"/>
          <p:nvPr/>
        </p:nvSpPr>
        <p:spPr>
          <a:xfrm>
            <a:off x="4347675" y="2438375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4347675" y="3286200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76" name="Google Shape;276;p41"/>
          <p:cNvSpPr txBox="1"/>
          <p:nvPr/>
        </p:nvSpPr>
        <p:spPr>
          <a:xfrm>
            <a:off x="4347675" y="4114875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59">
          <p15:clr>
            <a:srgbClr val="E46962"/>
          </p15:clr>
        </p15:guide>
        <p15:guide id="2" orient="horz" pos="2181">
          <p15:clr>
            <a:srgbClr val="E46962"/>
          </p15:clr>
        </p15:guide>
        <p15:guide id="3" orient="horz" pos="2703">
          <p15:clr>
            <a:srgbClr val="E46962"/>
          </p15:clr>
        </p15:guide>
        <p15:guide id="4" pos="2739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">
  <p:cSld name="CUSTOM_19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/>
          <p:nvPr/>
        </p:nvSpPr>
        <p:spPr>
          <a:xfrm>
            <a:off x="8018400" y="-28575"/>
            <a:ext cx="1125600" cy="51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9" name="Google Shape;279;p42"/>
          <p:cNvSpPr/>
          <p:nvPr/>
        </p:nvSpPr>
        <p:spPr>
          <a:xfrm>
            <a:off x="496400" y="1017725"/>
            <a:ext cx="8081400" cy="37818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81" name="Google Shape;281;p42"/>
          <p:cNvSpPr/>
          <p:nvPr>
            <p:ph idx="2" type="pic"/>
          </p:nvPr>
        </p:nvSpPr>
        <p:spPr>
          <a:xfrm>
            <a:off x="803400" y="1392150"/>
            <a:ext cx="2238300" cy="223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2" name="Google Shape;282;p42"/>
          <p:cNvSpPr txBox="1"/>
          <p:nvPr>
            <p:ph idx="1" type="body"/>
          </p:nvPr>
        </p:nvSpPr>
        <p:spPr>
          <a:xfrm>
            <a:off x="803400" y="4095573"/>
            <a:ext cx="3857400" cy="321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3" name="Google Shape;283;p42"/>
          <p:cNvSpPr txBox="1"/>
          <p:nvPr>
            <p:ph idx="3" type="subTitle"/>
          </p:nvPr>
        </p:nvSpPr>
        <p:spPr>
          <a:xfrm>
            <a:off x="803400" y="3756150"/>
            <a:ext cx="2632200" cy="321000"/>
          </a:xfrm>
          <a:prstGeom prst="rect">
            <a:avLst/>
          </a:prstGeom>
        </p:spPr>
        <p:txBody>
          <a:bodyPr anchorCtr="0" anchor="ctr" bIns="91425" lIns="0" spcFirstLastPara="1" rIns="91425" wrap="square" tIns="900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2"/>
          <p:cNvSpPr txBox="1"/>
          <p:nvPr>
            <p:ph idx="4" type="body"/>
          </p:nvPr>
        </p:nvSpPr>
        <p:spPr>
          <a:xfrm>
            <a:off x="3201650" y="1392150"/>
            <a:ext cx="4816800" cy="188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164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 slide - v2">
  <p:cSld name="CUSTOM_23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87" name="Google Shape;287;p43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8" name="Google Shape;288;p43"/>
          <p:cNvSpPr/>
          <p:nvPr/>
        </p:nvSpPr>
        <p:spPr>
          <a:xfrm>
            <a:off x="1114350" y="1552500"/>
            <a:ext cx="6915300" cy="2152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3"/>
          <p:cNvSpPr txBox="1"/>
          <p:nvPr/>
        </p:nvSpPr>
        <p:spPr>
          <a:xfrm>
            <a:off x="1347300" y="1552500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90" name="Google Shape;290;p43"/>
          <p:cNvSpPr txBox="1"/>
          <p:nvPr/>
        </p:nvSpPr>
        <p:spPr>
          <a:xfrm flipH="1" rot="10800000">
            <a:off x="7376625" y="311392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2044800" y="1882800"/>
            <a:ext cx="5186100" cy="1408500"/>
          </a:xfrm>
          <a:prstGeom prst="rect">
            <a:avLst/>
          </a:prstGeom>
        </p:spPr>
        <p:txBody>
          <a:bodyPr anchorCtr="0" anchor="ctr" bIns="180000" lIns="180000" spcFirstLastPara="1" rIns="180000" wrap="square" tIns="18000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ce Grotesk"/>
              <a:buNone/>
              <a:defRPr b="1" sz="2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●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○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■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●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○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■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●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○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■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182875" y="408150"/>
            <a:ext cx="896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    </a:t>
            </a:r>
            <a:r>
              <a:rPr lang="es">
                <a:solidFill>
                  <a:srgbClr val="3C78D8"/>
                </a:solidFill>
                <a:latin typeface="Krona One"/>
                <a:ea typeface="Krona One"/>
                <a:cs typeface="Krona One"/>
                <a:sym typeface="Krona One"/>
              </a:rPr>
              <a:t>Programación de procesos y servicios</a:t>
            </a:r>
            <a:endParaRPr>
              <a:solidFill>
                <a:srgbClr val="3C78D8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78D8"/>
                </a:solidFill>
                <a:latin typeface="Krona One"/>
                <a:ea typeface="Krona One"/>
                <a:cs typeface="Krona One"/>
                <a:sym typeface="Krona One"/>
              </a:rPr>
              <a:t>                            curso 24-25</a:t>
            </a:r>
            <a:endParaRPr>
              <a:solidFill>
                <a:srgbClr val="3C78D8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          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628650" y="181195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4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Comprender los fundamentos de la programación concurrente y paralela.</a:t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4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Dominar las técnicas de programación multihilo y multiproceso en Java.</a:t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4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Desarrollar aplicaciones de red robustas y eficientes.</a:t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4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Implementar servicios web y protocolos de comunicación.</a:t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8" name="Google Shape;298;p44"/>
          <p:cNvSpPr txBox="1"/>
          <p:nvPr>
            <p:ph idx="2" type="body"/>
          </p:nvPr>
        </p:nvSpPr>
        <p:spPr>
          <a:xfrm>
            <a:off x="4845450" y="19110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40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Unidad 1</a:t>
            </a:r>
            <a:r>
              <a:rPr lang="es" sz="14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: Programación multiproceso.</a:t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40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Unidad 2:</a:t>
            </a:r>
            <a:r>
              <a:rPr lang="es" sz="14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 Programación multihilo.</a:t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40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Unidad 3:</a:t>
            </a:r>
            <a:r>
              <a:rPr lang="es" sz="14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 Programación de comunicaciones en red.</a:t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40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Unidad 4:</a:t>
            </a:r>
            <a:r>
              <a:rPr lang="es" sz="14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 Generación de servicios en red.</a:t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44"/>
          <p:cNvSpPr txBox="1"/>
          <p:nvPr>
            <p:ph idx="3" type="subTitle"/>
          </p:nvPr>
        </p:nvSpPr>
        <p:spPr>
          <a:xfrm>
            <a:off x="650850" y="12916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A6846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Objetivos</a:t>
            </a:r>
            <a:endParaRPr sz="1700">
              <a:solidFill>
                <a:srgbClr val="6A6846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300" name="Google Shape;300;p44"/>
          <p:cNvSpPr txBox="1"/>
          <p:nvPr>
            <p:ph idx="3" type="subTitle"/>
          </p:nvPr>
        </p:nvSpPr>
        <p:spPr>
          <a:xfrm>
            <a:off x="4945475" y="1377550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A6846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Unidades didácticas</a:t>
            </a:r>
            <a:endParaRPr sz="1700">
              <a:solidFill>
                <a:srgbClr val="6A6846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Unidad 1: Unidad 1: Programación Multiproceso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306" name="Google Shape;306;p45"/>
          <p:cNvSpPr txBox="1"/>
          <p:nvPr>
            <p:ph idx="1" type="body"/>
          </p:nvPr>
        </p:nvSpPr>
        <p:spPr>
          <a:xfrm>
            <a:off x="650850" y="1606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la programación multiproceso?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programación multiproceso nos permite crear aplicaciones que ejecutan varias tareas de forma simultánea, mejorando el rendimiento y la capacidad de respuesta.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¿Por qué es importante?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Mayor rendimiento: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Aprovechamiento de múltiples núcleos de procesador.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 respuesta: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Evita que una tarea bloquee a otras.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Aplicaciones más complejas: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Permite crear aplicaciones más sofisticadas.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7" name="Google Shape;307;p45"/>
          <p:cNvSpPr txBox="1"/>
          <p:nvPr>
            <p:ph idx="2" type="body"/>
          </p:nvPr>
        </p:nvSpPr>
        <p:spPr>
          <a:xfrm>
            <a:off x="4845450" y="18348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Procesos: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Unidades de ejecución independientes.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Hilos: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Subunidades de un proceso que comparten la misma memoria.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Concurrencia: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Ejecución aparente de múltiples tareas al mismo tiempo.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Paralelismo: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Ejecución real de múltiples tareas simultáneamente en múltiples procesadores.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8" name="Google Shape;308;p45"/>
          <p:cNvSpPr txBox="1"/>
          <p:nvPr>
            <p:ph idx="3" type="subTitle"/>
          </p:nvPr>
        </p:nvSpPr>
        <p:spPr>
          <a:xfrm>
            <a:off x="650850" y="12154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A6846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Objetivo del estudio</a:t>
            </a:r>
            <a:endParaRPr sz="1700">
              <a:solidFill>
                <a:srgbClr val="6A6846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309" name="Google Shape;309;p45"/>
          <p:cNvSpPr txBox="1"/>
          <p:nvPr>
            <p:ph idx="4" type="subTitle"/>
          </p:nvPr>
        </p:nvSpPr>
        <p:spPr>
          <a:xfrm>
            <a:off x="4845525" y="12154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A6846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Conceptos claves</a:t>
            </a:r>
            <a:endParaRPr sz="1700">
              <a:solidFill>
                <a:srgbClr val="6A6846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Unidad 2: Programación Multihilo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650850" y="13014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la programación multihilo?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programación multihilo nos permite ejecutar múltiples tareas dentro de un mismo proceso, mejorando la eficiencia y responsividad de nuestras aplicaciones.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¿Por qué usar hilos?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Mayor eficiencia: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Aprovechamiento de múltiples núcleos de procesador.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 respuesta: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Evita bloqueos en la aplicación.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Modelos de programación más reactivos: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Permite crear aplicaciones más interactivas.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6" name="Google Shape;316;p46"/>
          <p:cNvSpPr txBox="1"/>
          <p:nvPr>
            <p:ph idx="2" type="body"/>
          </p:nvPr>
        </p:nvSpPr>
        <p:spPr>
          <a:xfrm>
            <a:off x="4845450" y="13014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Hilos: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Subunidades de un proceso que comparten la misma memoria.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Concurrencia: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Ejecución aparente de múltiples hilos al mismo tiempo.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Estados de un hilo: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Nuevo, ejecutable, en ejecución, bloqueado, terminado.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Problemas de concurrencia: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Condiciones de carrera, deadlocks.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esta unidad aprenderemos: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Fundamentos: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Diferencias entre programación secuencial y concurrente.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y librerías: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java.lang.Thread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java.util.concurrent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Mecanismos de sincronización: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interrupciones.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Problemas y soluciones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7" name="Google Shape;317;p46"/>
          <p:cNvSpPr txBox="1"/>
          <p:nvPr>
            <p:ph idx="3" type="subTitle"/>
          </p:nvPr>
        </p:nvSpPr>
        <p:spPr>
          <a:xfrm>
            <a:off x="650850" y="8344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A6846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Objetivos de aprendizaje</a:t>
            </a:r>
            <a:endParaRPr sz="1700">
              <a:solidFill>
                <a:srgbClr val="6A6846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318" name="Google Shape;318;p46"/>
          <p:cNvSpPr txBox="1"/>
          <p:nvPr>
            <p:ph idx="4" type="subTitle"/>
          </p:nvPr>
        </p:nvSpPr>
        <p:spPr>
          <a:xfrm>
            <a:off x="4845525" y="8344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A6846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Conceptos clave</a:t>
            </a:r>
            <a:endParaRPr sz="1700">
              <a:solidFill>
                <a:srgbClr val="6A6846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Unidad 3: Programación de Comunicaciones en Red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324" name="Google Shape;324;p47"/>
          <p:cNvSpPr txBox="1"/>
          <p:nvPr>
            <p:ph idx="1" type="body"/>
          </p:nvPr>
        </p:nvSpPr>
        <p:spPr>
          <a:xfrm>
            <a:off x="650850" y="13776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la programación de comunicaciones en red?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programación de comunicaciones en red nos permite crear aplicaciones que se comuniquen entre sí a través de una red, como Internet.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¿Por qué es importante?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Aplicaciones distribuidas: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Creación de aplicaciones que se ejecutan en múltiples dispositivos.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Servicios en la nube: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Interacción con servicios en línea.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 de las Cosas (IoT):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Comunicación entre dispositivos inteligentes.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5" name="Google Shape;325;p47"/>
          <p:cNvSpPr txBox="1"/>
          <p:nvPr>
            <p:ph idx="2" type="body"/>
          </p:nvPr>
        </p:nvSpPr>
        <p:spPr>
          <a:xfrm>
            <a:off x="4845450" y="17586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Protocolos: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Conjunto de reglas que gobiernan la comunicación (TCP, UDP).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Sockets: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Punto de conexión virtual entre aplicaciones.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Paquetes: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Unidades de datos transmitidas a través de la red.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 y cliente: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Roles en una comunicación de red.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6" name="Google Shape;326;p47"/>
          <p:cNvSpPr txBox="1"/>
          <p:nvPr>
            <p:ph idx="4" type="subTitle"/>
          </p:nvPr>
        </p:nvSpPr>
        <p:spPr>
          <a:xfrm>
            <a:off x="4997925" y="12916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A6846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Conceptos clave</a:t>
            </a:r>
            <a:endParaRPr sz="1400">
              <a:solidFill>
                <a:srgbClr val="6A6846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Unidad 4: Generación de Servicios en Red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332" name="Google Shape;332;p48"/>
          <p:cNvSpPr txBox="1"/>
          <p:nvPr>
            <p:ph idx="1" type="body"/>
          </p:nvPr>
        </p:nvSpPr>
        <p:spPr>
          <a:xfrm>
            <a:off x="650850" y="1606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la generación de servicios en red?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generación de servicios en red nos permite crear aplicaciones que ofrecen servicios a través de una red, como servidores web, servidores de correo electrónico, etc.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¿Por qué es importante?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Internet: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base de la mayoría de las aplicaciones modernas.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Servicios en la nube: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Ofrecer servicios a través de internet.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Aplicaciones distribuidas: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Coordinar múltiples componentes a través de una red.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33" name="Google Shape;333;p48"/>
          <p:cNvSpPr txBox="1"/>
          <p:nvPr>
            <p:ph idx="2" type="body"/>
          </p:nvPr>
        </p:nvSpPr>
        <p:spPr>
          <a:xfrm>
            <a:off x="4845450" y="18348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Protocolos: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Conjunto de reglas para la comunicación (HTTP, FTP, SMTP, etc.).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Servicios: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Aplicaciones que ofrecen funcionalidades a través de una red.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Clientes: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Aplicaciones que utilizan los servicios.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Servidores: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Aplicaciones que ofrecen los servicios.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34" name="Google Shape;334;p48"/>
          <p:cNvSpPr txBox="1"/>
          <p:nvPr>
            <p:ph idx="3" type="subTitle"/>
          </p:nvPr>
        </p:nvSpPr>
        <p:spPr>
          <a:xfrm>
            <a:off x="803250" y="12154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A6846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Objetivos de la unidad</a:t>
            </a:r>
            <a:endParaRPr sz="1700">
              <a:solidFill>
                <a:srgbClr val="6A6846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335" name="Google Shape;335;p48"/>
          <p:cNvSpPr txBox="1"/>
          <p:nvPr>
            <p:ph idx="4" type="subTitle"/>
          </p:nvPr>
        </p:nvSpPr>
        <p:spPr>
          <a:xfrm>
            <a:off x="4997925" y="12154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A6846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Conceptos clave</a:t>
            </a:r>
            <a:endParaRPr sz="1700">
              <a:solidFill>
                <a:srgbClr val="6A6846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Resumen del curso: Metodología y expectativas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341" name="Google Shape;341;p49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1. Clases teóricas:Comprender los conceptos clave.</a:t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2. Prácticas: Instalación, configuración y desarrollo en un IDE de programación (Eclipse, Visual Studio Code, etc).</a:t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3. Evaluaciones: Exámenes, prácticas y presentación de proyectos.</a:t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42" name="Google Shape;342;p49"/>
          <p:cNvSpPr txBox="1"/>
          <p:nvPr>
            <p:ph idx="2" type="body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1. Participación activa: Se espera que todos participéis en clases y en las sesiones prácticas.</a:t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2. Trabajo en equipo: La colaboración es esencial para los proyectos y actividades.</a:t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s" sz="17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. </a:t>
            </a:r>
            <a:r>
              <a:rPr lang="es" sz="13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Responsabilidad: Cumplir con las tareas y los plazos.</a:t>
            </a:r>
            <a:endParaRPr sz="13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43" name="Google Shape;343;p49"/>
          <p:cNvSpPr txBox="1"/>
          <p:nvPr>
            <p:ph idx="3" type="subTitle"/>
          </p:nvPr>
        </p:nvSpPr>
        <p:spPr>
          <a:xfrm>
            <a:off x="650850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A6846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Metodología del curso</a:t>
            </a:r>
            <a:endParaRPr sz="1700">
              <a:solidFill>
                <a:srgbClr val="6A6846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344" name="Google Shape;344;p49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A6846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Expectativas y requisitos</a:t>
            </a:r>
            <a:endParaRPr sz="1700">
              <a:solidFill>
                <a:srgbClr val="6A6846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Recursos disponibles y preguntas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350" name="Google Shape;350;p50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Tenemos varios recursos a nuestra disposición: </a:t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●"/>
            </a:pPr>
            <a:r>
              <a:rPr lang="es" sz="14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IDE de programación que instalaremos para pruebas y simulación.</a:t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●"/>
            </a:pPr>
            <a:r>
              <a:rPr lang="es" sz="14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Documentación técnica que incluye manuales y guías de usuario.</a:t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●"/>
            </a:pPr>
            <a:r>
              <a:rPr lang="es" sz="14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Plataforma de aprendizaje (Teams) con materiales adicionales y foros de discusión.</a:t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50"/>
          <p:cNvSpPr txBox="1"/>
          <p:nvPr>
            <p:ph idx="2" type="body"/>
          </p:nvPr>
        </p:nvSpPr>
        <p:spPr>
          <a:xfrm>
            <a:off x="4845450" y="1987200"/>
            <a:ext cx="3732300" cy="16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●"/>
            </a:pPr>
            <a:r>
              <a:rPr lang="es" sz="14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¿Qué esperas aprender en este módulo?</a:t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●"/>
            </a:pPr>
            <a:r>
              <a:rPr lang="es" sz="140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¿Tienes alguna pregunta sobre el contenido o la metodología? Éstas pueden guiar nuestra conversación y aclarar cualquier incertidumbre.</a:t>
            </a:r>
            <a:endParaRPr sz="140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50"/>
          <p:cNvSpPr txBox="1"/>
          <p:nvPr>
            <p:ph idx="3" type="subTitle"/>
          </p:nvPr>
        </p:nvSpPr>
        <p:spPr>
          <a:xfrm>
            <a:off x="650850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A6846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Recursos disponibles</a:t>
            </a:r>
            <a:endParaRPr sz="1700">
              <a:solidFill>
                <a:srgbClr val="6A6846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353" name="Google Shape;353;p50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A6846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Preguntas y dudas</a:t>
            </a:r>
            <a:endParaRPr sz="1700">
              <a:solidFill>
                <a:srgbClr val="6A6846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AI Simple">
  <a:themeElements>
    <a:clrScheme name="Custom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AE90BB"/>
      </a:accent1>
      <a:accent2>
        <a:srgbClr val="E19464"/>
      </a:accent2>
      <a:accent3>
        <a:srgbClr val="73ABC9"/>
      </a:accent3>
      <a:accent4>
        <a:srgbClr val="B98D7A"/>
      </a:accent4>
      <a:accent5>
        <a:srgbClr val="2A4540"/>
      </a:accent5>
      <a:accent6>
        <a:srgbClr val="49837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28B52888867040AC3672CEB12252AB" ma:contentTypeVersion="0" ma:contentTypeDescription="Crear nuevo documento." ma:contentTypeScope="" ma:versionID="16b9206217f2f9e9d8ddd5b3a2e8c3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88669a25a4819ff64d85379b87075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C19E84-C665-4291-8371-5276DAFD966D}"/>
</file>

<file path=customXml/itemProps2.xml><?xml version="1.0" encoding="utf-8"?>
<ds:datastoreItem xmlns:ds="http://schemas.openxmlformats.org/officeDocument/2006/customXml" ds:itemID="{6E8CF6E1-7E4E-4170-B31F-8DB117AB3D21}"/>
</file>