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8" r:id="rId1"/>
  </p:sldMasterIdLst>
  <p:notesMasterIdLst>
    <p:notesMasterId r:id="rId56"/>
  </p:notesMasterIdLst>
  <p:sldIdLst>
    <p:sldId id="256" r:id="rId2"/>
    <p:sldId id="259" r:id="rId3"/>
    <p:sldId id="290" r:id="rId4"/>
    <p:sldId id="279" r:id="rId5"/>
    <p:sldId id="282" r:id="rId6"/>
    <p:sldId id="283" r:id="rId7"/>
    <p:sldId id="284" r:id="rId8"/>
    <p:sldId id="285" r:id="rId9"/>
    <p:sldId id="286" r:id="rId10"/>
    <p:sldId id="287" r:id="rId11"/>
    <p:sldId id="288" r:id="rId12"/>
    <p:sldId id="289" r:id="rId13"/>
    <p:sldId id="291" r:id="rId14"/>
    <p:sldId id="292" r:id="rId15"/>
    <p:sldId id="293" r:id="rId16"/>
    <p:sldId id="294" r:id="rId17"/>
    <p:sldId id="273" r:id="rId18"/>
    <p:sldId id="299" r:id="rId19"/>
    <p:sldId id="300" r:id="rId20"/>
    <p:sldId id="295" r:id="rId21"/>
    <p:sldId id="301" r:id="rId22"/>
    <p:sldId id="297" r:id="rId23"/>
    <p:sldId id="298" r:id="rId24"/>
    <p:sldId id="302" r:id="rId25"/>
    <p:sldId id="303" r:id="rId26"/>
    <p:sldId id="304" r:id="rId27"/>
    <p:sldId id="305" r:id="rId28"/>
    <p:sldId id="306" r:id="rId29"/>
    <p:sldId id="307" r:id="rId30"/>
    <p:sldId id="308" r:id="rId31"/>
    <p:sldId id="309" r:id="rId32"/>
    <p:sldId id="310" r:id="rId33"/>
    <p:sldId id="311" r:id="rId34"/>
    <p:sldId id="312" r:id="rId35"/>
    <p:sldId id="313" r:id="rId36"/>
    <p:sldId id="314" r:id="rId37"/>
    <p:sldId id="315" r:id="rId38"/>
    <p:sldId id="318" r:id="rId39"/>
    <p:sldId id="319" r:id="rId40"/>
    <p:sldId id="320" r:id="rId41"/>
    <p:sldId id="321" r:id="rId42"/>
    <p:sldId id="323" r:id="rId43"/>
    <p:sldId id="324" r:id="rId44"/>
    <p:sldId id="325" r:id="rId45"/>
    <p:sldId id="326" r:id="rId46"/>
    <p:sldId id="327" r:id="rId47"/>
    <p:sldId id="328" r:id="rId48"/>
    <p:sldId id="330" r:id="rId49"/>
    <p:sldId id="331" r:id="rId50"/>
    <p:sldId id="332" r:id="rId51"/>
    <p:sldId id="333" r:id="rId52"/>
    <p:sldId id="334" r:id="rId53"/>
    <p:sldId id="329" r:id="rId54"/>
    <p:sldId id="317"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08" d="100"/>
          <a:sy n="108" d="100"/>
        </p:scale>
        <p:origin x="-744"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printerSettings" Target="printerSettings/printerSettings1.bin"/><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32CA33-BBF3-4F42-B5A3-9D367E3B3DD8}" type="datetimeFigureOut">
              <a:rPr lang="en-US" smtClean="0"/>
              <a:pPr/>
              <a:t>2/17/16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34251C-A661-AB4D-BF4F-60BE8E828B5A}" type="slidenum">
              <a:rPr lang="en-US" smtClean="0"/>
              <a:pPr/>
              <a:t>‹#›</a:t>
            </a:fld>
            <a:endParaRPr lang="en-US"/>
          </a:p>
        </p:txBody>
      </p:sp>
    </p:spTree>
    <p:extLst>
      <p:ext uri="{BB962C8B-B14F-4D97-AF65-F5344CB8AC3E}">
        <p14:creationId xmlns:p14="http://schemas.microsoft.com/office/powerpoint/2010/main" val="342066040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 test – can I read this in “Play</a:t>
            </a:r>
            <a:r>
              <a:rPr lang="en-US" smtClean="0"/>
              <a:t>” mode?</a:t>
            </a:r>
            <a:endParaRPr lang="en-US" dirty="0"/>
          </a:p>
        </p:txBody>
      </p:sp>
      <p:sp>
        <p:nvSpPr>
          <p:cNvPr id="4" name="Slide Number Placeholder 3"/>
          <p:cNvSpPr>
            <a:spLocks noGrp="1"/>
          </p:cNvSpPr>
          <p:nvPr>
            <p:ph type="sldNum" sz="quarter" idx="10"/>
          </p:nvPr>
        </p:nvSpPr>
        <p:spPr/>
        <p:txBody>
          <a:bodyPr/>
          <a:lstStyle/>
          <a:p>
            <a:fld id="{B734251C-A661-AB4D-BF4F-60BE8E828B5A}"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7094"/>
            <a:ext cx="7772400" cy="1470025"/>
          </a:xfrm>
        </p:spPr>
        <p:txBody>
          <a:bodyPr anchor="b" anchorCtr="0"/>
          <a:lstStyle>
            <a:lvl1pPr>
              <a:defRPr sz="5400">
                <a:gradFill>
                  <a:gsLst>
                    <a:gs pos="0">
                      <a:schemeClr val="tx2"/>
                    </a:gs>
                    <a:gs pos="100000">
                      <a:schemeClr val="tx2">
                        <a:lumMod val="75000"/>
                      </a:schemeClr>
                    </a:gs>
                  </a:gsLst>
                  <a:lin ang="5400000" scaled="0"/>
                </a:gradFill>
                <a:effectLst>
                  <a:outerShdw blurRad="50800" dist="25400" dir="5400000" algn="t" rotWithShape="0">
                    <a:prstClr val="black">
                      <a:alpha val="40000"/>
                    </a:prstClr>
                  </a:outerShdw>
                </a:effectLst>
              </a:defRPr>
            </a:lvl1pPr>
          </a:lstStyle>
          <a:p>
            <a:r>
              <a:rPr lang="en-US" smtClean="0"/>
              <a:t>Click to edit Master title style</a:t>
            </a:r>
            <a:endParaRPr/>
          </a:p>
        </p:txBody>
      </p:sp>
      <p:sp>
        <p:nvSpPr>
          <p:cNvPr id="3" name="Subtitle 2"/>
          <p:cNvSpPr>
            <a:spLocks noGrp="1"/>
          </p:cNvSpPr>
          <p:nvPr>
            <p:ph type="subTitle" idx="1"/>
          </p:nvPr>
        </p:nvSpPr>
        <p:spPr>
          <a:xfrm>
            <a:off x="685801" y="3810000"/>
            <a:ext cx="7770812" cy="1752600"/>
          </a:xfrm>
        </p:spPr>
        <p:txBody>
          <a:bodyPr>
            <a:normAutofit/>
          </a:bodyPr>
          <a:lstStyle>
            <a:lvl1pPr marL="0" indent="0" algn="ctr">
              <a:spcBef>
                <a:spcPts val="300"/>
              </a:spcBef>
              <a:buNone/>
              <a:defRPr sz="1600">
                <a:gradFill>
                  <a:gsLst>
                    <a:gs pos="0">
                      <a:schemeClr val="tx2"/>
                    </a:gs>
                    <a:gs pos="100000">
                      <a:schemeClr val="tx2">
                        <a:lumMod val="75000"/>
                      </a:schemeClr>
                    </a:gs>
                  </a:gsLst>
                  <a:lin ang="5400000" scaled="0"/>
                </a:gradFill>
                <a:effectLst>
                  <a:outerShdw blurRad="50800" dist="38100" dir="5400000" algn="t"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16145F0B-BDBA-5240-B667-848F8C73E3A5}" type="datetimeFigureOut">
              <a:rPr lang="en-US" smtClean="0"/>
              <a:pPr/>
              <a:t>2/17/16</a:t>
            </a:fld>
            <a:endParaRPr lang="en-US"/>
          </a:p>
        </p:txBody>
      </p:sp>
      <p:sp>
        <p:nvSpPr>
          <p:cNvPr id="5" name="Footer Placeholder 4"/>
          <p:cNvSpPr>
            <a:spLocks noGrp="1"/>
          </p:cNvSpPr>
          <p:nvPr>
            <p:ph type="ftr" sz="quarter" idx="11"/>
          </p:nvPr>
        </p:nvSpPr>
        <p:spPr/>
        <p:txBody>
          <a:bodyPr/>
          <a:lstStyle/>
          <a:p>
            <a:endParaRPr lang="en-US"/>
          </a:p>
        </p:txBody>
      </p:sp>
      <p:pic>
        <p:nvPicPr>
          <p:cNvPr id="7" name="Picture 6" descr="CoverGlyph.png"/>
          <p:cNvPicPr>
            <a:picLocks noChangeAspect="1"/>
          </p:cNvPicPr>
          <p:nvPr/>
        </p:nvPicPr>
        <p:blipFill>
          <a:blip r:embed="rId2"/>
          <a:stretch>
            <a:fillRect/>
          </a:stretch>
        </p:blipFill>
        <p:spPr>
          <a:xfrm>
            <a:off x="4010025" y="3048000"/>
            <a:ext cx="1123950" cy="77152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738282"/>
            <a:ext cx="7770813" cy="1048870"/>
          </a:xfrm>
          <a:effectLst/>
        </p:spPr>
        <p:txBody>
          <a:bodyPr vert="horz" lIns="91440" tIns="45720" rIns="91440" bIns="45720" rtlCol="0" anchor="b" anchorCtr="0">
            <a:noAutofit/>
          </a:bodyPr>
          <a:lstStyle>
            <a:lvl1pPr algn="ctr" defTabSz="914400" rtl="0" eaLnBrk="1" latinLnBrk="0" hangingPunct="1">
              <a:spcBef>
                <a:spcPct val="0"/>
              </a:spcBef>
              <a:buNone/>
              <a:defRPr sz="3800" b="0" kern="1200">
                <a:solidFill>
                  <a:schemeClr val="tx2"/>
                </a:solidFill>
                <a:effectLst>
                  <a:outerShdw blurRad="38100" dist="12700" algn="l"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286000" y="457200"/>
            <a:ext cx="4572000" cy="3173506"/>
          </a:xfrm>
          <a:ln w="101600">
            <a:solidFill>
              <a:schemeClr val="tx1"/>
            </a:solidFill>
            <a:miter lim="800000"/>
          </a:ln>
          <a:effectLst>
            <a:outerShdw blurRad="50800" dist="38100" dir="2700000" algn="tl" rotWithShape="0">
              <a:prstClr val="black">
                <a:alpha val="40000"/>
              </a:prstClr>
            </a:outerShdw>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5800" y="5181600"/>
            <a:ext cx="7770813" cy="685800"/>
          </a:xfrm>
        </p:spPr>
        <p:txBody>
          <a:bodyPr vert="horz" lIns="91440" tIns="45720" rIns="91440" bIns="45720" rtlCol="0">
            <a:normAutofit/>
          </a:bodyPr>
          <a:lstStyle>
            <a:lvl1pPr marL="0" indent="0" algn="ctr">
              <a:spcBef>
                <a:spcPts val="300"/>
              </a:spcBef>
              <a:buNone/>
              <a:defRPr sz="180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Clr>
                <a:schemeClr val="accent3"/>
              </a:buClr>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16145F0B-BDBA-5240-B667-848F8C73E3A5}" type="datetimeFigureOut">
              <a:rPr lang="en-US" smtClean="0"/>
              <a:pPr/>
              <a:t>2/17/16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CD07ED-3C5E-2941-8F82-E4105C9B6B48}" type="slidenum">
              <a:rPr lang="en-US" smtClean="0"/>
              <a:pPr/>
              <a:t>‹#›</a:t>
            </a:fld>
            <a:endParaRPr lang="en-US"/>
          </a:p>
        </p:txBody>
      </p:sp>
      <p:pic>
        <p:nvPicPr>
          <p:cNvPr id="11" name="Picture 2" descr="HR-Glyph-R3.png"/>
          <p:cNvPicPr>
            <a:picLocks noChangeAspect="1" noChangeArrowheads="1"/>
          </p:cNvPicPr>
          <p:nvPr/>
        </p:nvPicPr>
        <p:blipFill>
          <a:blip r:embed="rId2" cstate="print"/>
          <a:srcRect/>
          <a:stretch>
            <a:fillRect/>
          </a:stretch>
        </p:blipFill>
        <p:spPr bwMode="auto">
          <a:xfrm>
            <a:off x="3749040" y="4890247"/>
            <a:ext cx="1645920" cy="170411"/>
          </a:xfrm>
          <a:prstGeom prst="rect">
            <a:avLst/>
          </a:prstGeom>
          <a:noFill/>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16145F0B-BDBA-5240-B667-848F8C73E3A5}" type="datetimeFigureOut">
              <a:rPr lang="en-US" smtClean="0"/>
              <a:pPr/>
              <a:t>2/17/16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D07ED-3C5E-2941-8F82-E4105C9B6B48}" type="slidenum">
              <a:rPr lang="en-US" smtClean="0"/>
              <a:pPr/>
              <a:t>‹#›</a:t>
            </a:fld>
            <a:endParaRPr lang="en-US"/>
          </a:p>
        </p:txBody>
      </p:sp>
      <p:pic>
        <p:nvPicPr>
          <p:cNvPr id="10"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7882"/>
            <a:ext cx="1524000" cy="5325036"/>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85800" y="537882"/>
            <a:ext cx="5889812" cy="532503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16145F0B-BDBA-5240-B667-848F8C73E3A5}" type="datetimeFigureOut">
              <a:rPr lang="en-US" smtClean="0"/>
              <a:pPr/>
              <a:t>2/17/16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D07ED-3C5E-2941-8F82-E4105C9B6B48}" type="slidenum">
              <a:rPr lang="en-US" smtClean="0"/>
              <a:pPr/>
              <a:t>‹#›</a:t>
            </a:fld>
            <a:endParaRPr lang="en-US"/>
          </a:p>
        </p:txBody>
      </p:sp>
      <p:pic>
        <p:nvPicPr>
          <p:cNvPr id="9" name="Picture 2" descr="HR-Glyph-R3.png"/>
          <p:cNvPicPr>
            <a:picLocks noChangeAspect="1" noChangeArrowheads="1"/>
          </p:cNvPicPr>
          <p:nvPr/>
        </p:nvPicPr>
        <p:blipFill>
          <a:blip r:embed="rId2" cstate="print"/>
          <a:srcRect/>
          <a:stretch>
            <a:fillRect/>
          </a:stretch>
        </p:blipFill>
        <p:spPr bwMode="auto">
          <a:xfrm rot="5400000">
            <a:off x="6052928" y="3115195"/>
            <a:ext cx="1645920" cy="170411"/>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16145F0B-BDBA-5240-B667-848F8C73E3A5}" type="datetimeFigureOut">
              <a:rPr lang="en-US" smtClean="0"/>
              <a:pPr/>
              <a:t>2/17/16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D07ED-3C5E-2941-8F82-E4105C9B6B48}" type="slidenum">
              <a:rPr lang="en-US" smtClean="0"/>
              <a:pPr/>
              <a:t>‹#›</a:t>
            </a:fld>
            <a:endParaRPr lang="en-US"/>
          </a:p>
        </p:txBody>
      </p:sp>
      <p:pic>
        <p:nvPicPr>
          <p:cNvPr id="8"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626440"/>
            <a:ext cx="7770813" cy="1472184"/>
          </a:xfrm>
        </p:spPr>
        <p:txBody>
          <a:bodyPr anchor="b" anchorCtr="0"/>
          <a:lstStyle>
            <a:lvl1pPr algn="ctr">
              <a:defRPr sz="5400" b="0" i="0" cap="none" baseline="0"/>
            </a:lvl1pPr>
          </a:lstStyle>
          <a:p>
            <a:r>
              <a:rPr lang="en-US" smtClean="0"/>
              <a:t>Click to edit Master title style</a:t>
            </a:r>
            <a:endParaRPr/>
          </a:p>
        </p:txBody>
      </p:sp>
      <p:sp>
        <p:nvSpPr>
          <p:cNvPr id="3" name="Text Placeholder 2"/>
          <p:cNvSpPr>
            <a:spLocks noGrp="1"/>
          </p:cNvSpPr>
          <p:nvPr>
            <p:ph type="body" idx="1"/>
          </p:nvPr>
        </p:nvSpPr>
        <p:spPr>
          <a:xfrm>
            <a:off x="685800" y="3813048"/>
            <a:ext cx="7770813" cy="1755648"/>
          </a:xfrm>
        </p:spPr>
        <p:txBody>
          <a:bodyPr anchor="t" anchorCtr="0">
            <a:normAutofit/>
          </a:bodyPr>
          <a:lstStyle>
            <a:lvl1pPr marL="0" indent="0" algn="ctr">
              <a:spcBef>
                <a:spcPts val="30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F416CD-67A3-4CF0-A210-F6AF31AC147F}" type="datetimeFigureOut">
              <a:rPr lang="en-US" smtClean="0"/>
              <a:pPr/>
              <a:t>2/17/16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pic>
        <p:nvPicPr>
          <p:cNvPr id="7" name="Picture 6" descr="Glyph-SectionHeader.png"/>
          <p:cNvPicPr>
            <a:picLocks noChangeAspect="1"/>
          </p:cNvPicPr>
          <p:nvPr/>
        </p:nvPicPr>
        <p:blipFill>
          <a:blip r:embed="rId2"/>
          <a:stretch>
            <a:fillRect/>
          </a:stretch>
        </p:blipFill>
        <p:spPr>
          <a:xfrm>
            <a:off x="4038600" y="3174066"/>
            <a:ext cx="1066800" cy="59055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85800" y="2209801"/>
            <a:ext cx="3657600" cy="36576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00600" y="2209801"/>
            <a:ext cx="3657600" cy="36576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16145F0B-BDBA-5240-B667-848F8C73E3A5}" type="datetimeFigureOut">
              <a:rPr lang="en-US" smtClean="0"/>
              <a:pPr/>
              <a:t>2/17/16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CD07ED-3C5E-2941-8F82-E4105C9B6B48}" type="slidenum">
              <a:rPr lang="en-US" smtClean="0"/>
              <a:pPr/>
              <a:t>‹#›</a:t>
            </a:fld>
            <a:endParaRPr lang="en-US"/>
          </a:p>
        </p:txBody>
      </p:sp>
      <p:pic>
        <p:nvPicPr>
          <p:cNvPr id="9"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85800" y="2027238"/>
            <a:ext cx="3657600" cy="639762"/>
          </a:xfrm>
        </p:spPr>
        <p:txBody>
          <a:bodyPr anchor="ctr" anchorCtr="0"/>
          <a:lstStyle>
            <a:lvl1pPr marL="0" indent="0" algn="ctr">
              <a:spcBef>
                <a:spcPts val="300"/>
              </a:spcBef>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819400"/>
            <a:ext cx="3657600" cy="3048000"/>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00600" y="2027238"/>
            <a:ext cx="3657600" cy="639762"/>
          </a:xfrm>
        </p:spPr>
        <p:txBody>
          <a:bodyPr anchor="ctr" anchorCtr="0"/>
          <a:lstStyle>
            <a:lvl1pPr marL="0" indent="0" algn="ctr">
              <a:spcBef>
                <a:spcPts val="300"/>
              </a:spcBef>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00600" y="2819400"/>
            <a:ext cx="3657600" cy="3048000"/>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16145F0B-BDBA-5240-B667-848F8C73E3A5}" type="datetimeFigureOut">
              <a:rPr lang="en-US" smtClean="0"/>
              <a:pPr/>
              <a:t>2/17/16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CD07ED-3C5E-2941-8F82-E4105C9B6B48}" type="slidenum">
              <a:rPr lang="en-US" smtClean="0"/>
              <a:pPr/>
              <a:t>‹#›</a:t>
            </a:fld>
            <a:endParaRPr lang="en-US"/>
          </a:p>
        </p:txBody>
      </p:sp>
      <p:pic>
        <p:nvPicPr>
          <p:cNvPr id="11"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6145F0B-BDBA-5240-B667-848F8C73E3A5}" type="datetimeFigureOut">
              <a:rPr lang="en-US" smtClean="0"/>
              <a:pPr/>
              <a:t>2/17/16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CD07ED-3C5E-2941-8F82-E4105C9B6B48}" type="slidenum">
              <a:rPr lang="en-US" smtClean="0"/>
              <a:pPr/>
              <a:t>‹#›</a:t>
            </a:fld>
            <a:endParaRPr lang="en-US"/>
          </a:p>
        </p:txBody>
      </p:sp>
      <p:pic>
        <p:nvPicPr>
          <p:cNvPr id="8"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145F0B-BDBA-5240-B667-848F8C73E3A5}" type="datetimeFigureOut">
              <a:rPr lang="en-US" smtClean="0"/>
              <a:pPr/>
              <a:t>2/17/16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CD07ED-3C5E-2941-8F82-E4105C9B6B4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906" y="914400"/>
            <a:ext cx="3657600" cy="1162050"/>
          </a:xfrm>
        </p:spPr>
        <p:txBody>
          <a:bodyPr anchor="b"/>
          <a:lstStyle>
            <a:lvl1pPr algn="ctr">
              <a:defRPr sz="3800" b="0"/>
            </a:lvl1pPr>
          </a:lstStyle>
          <a:p>
            <a:r>
              <a:rPr lang="en-US" smtClean="0"/>
              <a:t>Click to edit Master title style</a:t>
            </a:r>
            <a:endParaRPr/>
          </a:p>
        </p:txBody>
      </p:sp>
      <p:sp>
        <p:nvSpPr>
          <p:cNvPr id="3" name="Content Placeholder 2"/>
          <p:cNvSpPr>
            <a:spLocks noGrp="1"/>
          </p:cNvSpPr>
          <p:nvPr>
            <p:ph idx="1"/>
          </p:nvPr>
        </p:nvSpPr>
        <p:spPr>
          <a:xfrm>
            <a:off x="4796118" y="457199"/>
            <a:ext cx="3657600" cy="5410201"/>
          </a:xfrm>
        </p:spPr>
        <p:txBody>
          <a:bodyPr>
            <a:normAutofit/>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906" y="2590799"/>
            <a:ext cx="3657600" cy="2895601"/>
          </a:xfrm>
        </p:spPr>
        <p:txBody>
          <a:bodyPr>
            <a:normAutofit/>
          </a:bodyPr>
          <a:lstStyle>
            <a:lvl1pPr marL="0" indent="0" algn="ctr">
              <a:lnSpc>
                <a:spcPct val="110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145F0B-BDBA-5240-B667-848F8C73E3A5}" type="datetimeFigureOut">
              <a:rPr lang="en-US" smtClean="0"/>
              <a:pPr/>
              <a:t>2/17/16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CD07ED-3C5E-2941-8F82-E4105C9B6B48}" type="slidenum">
              <a:rPr lang="en-US" smtClean="0"/>
              <a:pPr/>
              <a:t>‹#›</a:t>
            </a:fld>
            <a:endParaRPr lang="en-US"/>
          </a:p>
        </p:txBody>
      </p:sp>
      <p:pic>
        <p:nvPicPr>
          <p:cNvPr id="10" name="Picture 2" descr="HR-Glyph-R3.png"/>
          <p:cNvPicPr>
            <a:picLocks noChangeAspect="1" noChangeArrowheads="1"/>
          </p:cNvPicPr>
          <p:nvPr/>
        </p:nvPicPr>
        <p:blipFill>
          <a:blip r:embed="rId2" cstate="print"/>
          <a:srcRect/>
          <a:stretch>
            <a:fillRect/>
          </a:stretch>
        </p:blipFill>
        <p:spPr bwMode="auto">
          <a:xfrm>
            <a:off x="1664746" y="2286000"/>
            <a:ext cx="1645920" cy="170411"/>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99013" y="914400"/>
            <a:ext cx="3657600" cy="1161288"/>
          </a:xfrm>
          <a:effectLst/>
        </p:spPr>
        <p:txBody>
          <a:bodyPr vert="horz" lIns="91440" tIns="45720" rIns="91440" bIns="45720" rtlCol="0" anchor="b" anchorCtr="0">
            <a:noAutofit/>
          </a:bodyPr>
          <a:lstStyle>
            <a:lvl1pPr algn="ctr" defTabSz="914400" rtl="0" eaLnBrk="1" latinLnBrk="0" hangingPunct="1">
              <a:spcBef>
                <a:spcPct val="0"/>
              </a:spcBef>
              <a:buNone/>
              <a:defRPr sz="3800" b="0" kern="1200">
                <a:solidFill>
                  <a:schemeClr val="tx2"/>
                </a:solidFill>
                <a:effectLst>
                  <a:outerShdw blurRad="38100" dist="12700" algn="l"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58906" y="457200"/>
            <a:ext cx="3657600" cy="5413248"/>
          </a:xfrm>
          <a:ln w="101600">
            <a:solidFill>
              <a:schemeClr val="tx1"/>
            </a:solidFill>
            <a:miter lim="800000"/>
          </a:ln>
          <a:effectLst>
            <a:outerShdw blurRad="50800" dist="381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799013" y="2587752"/>
            <a:ext cx="3657600" cy="2898648"/>
          </a:xfrm>
        </p:spPr>
        <p:txBody>
          <a:bodyPr vert="horz" lIns="91440" tIns="45720" rIns="91440" bIns="45720" rtlCol="0">
            <a:normAutofit/>
          </a:bodyPr>
          <a:lstStyle>
            <a:lvl1pPr marL="0" indent="0" algn="ctr">
              <a:buNone/>
              <a:defRPr sz="180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Clr>
                <a:schemeClr val="accent3"/>
              </a:buClr>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16145F0B-BDBA-5240-B667-848F8C73E3A5}" type="datetimeFigureOut">
              <a:rPr lang="en-US" smtClean="0"/>
              <a:pPr/>
              <a:t>2/17/16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CD07ED-3C5E-2941-8F82-E4105C9B6B48}" type="slidenum">
              <a:rPr lang="en-US" smtClean="0"/>
              <a:pPr/>
              <a:t>‹#›</a:t>
            </a:fld>
            <a:endParaRPr lang="en-US"/>
          </a:p>
        </p:txBody>
      </p:sp>
      <p:pic>
        <p:nvPicPr>
          <p:cNvPr id="9" name="Picture 2" descr="HR-Glyph-R3.png"/>
          <p:cNvPicPr>
            <a:picLocks noChangeAspect="1" noChangeArrowheads="1"/>
          </p:cNvPicPr>
          <p:nvPr/>
        </p:nvPicPr>
        <p:blipFill>
          <a:blip r:embed="rId2" cstate="print"/>
          <a:srcRect/>
          <a:stretch>
            <a:fillRect/>
          </a:stretch>
        </p:blipFill>
        <p:spPr bwMode="auto">
          <a:xfrm>
            <a:off x="5804853" y="2286000"/>
            <a:ext cx="1645920" cy="170411"/>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4305300" y="6289115"/>
            <a:ext cx="533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DFCD07ED-3C5E-2941-8F82-E4105C9B6B48}" type="slidenum">
              <a:rPr lang="en-US" smtClean="0"/>
              <a:pPr/>
              <a:t>‹#›</a:t>
            </a:fld>
            <a:endParaRPr lang="en-US"/>
          </a:p>
        </p:txBody>
      </p:sp>
      <p:sp>
        <p:nvSpPr>
          <p:cNvPr id="2" name="Title Placeholder 1"/>
          <p:cNvSpPr>
            <a:spLocks noGrp="1"/>
          </p:cNvSpPr>
          <p:nvPr>
            <p:ph type="title"/>
          </p:nvPr>
        </p:nvSpPr>
        <p:spPr>
          <a:xfrm>
            <a:off x="685800" y="67236"/>
            <a:ext cx="7770813" cy="1371600"/>
          </a:xfrm>
          <a:prstGeom prst="rect">
            <a:avLst/>
          </a:prstGeom>
          <a:effectLst/>
        </p:spPr>
        <p:txBody>
          <a:bodyPr vert="horz" lIns="91440" tIns="45720" rIns="91440" bIns="45720" rtlCol="0" anchor="ctr" anchorCtr="0">
            <a:noAutofit/>
          </a:bodyPr>
          <a:lstStyle/>
          <a:p>
            <a:r>
              <a:rPr lang="en-US" smtClean="0"/>
              <a:t>Click to edit Master title style</a:t>
            </a:r>
            <a:endParaRPr/>
          </a:p>
        </p:txBody>
      </p:sp>
      <p:sp>
        <p:nvSpPr>
          <p:cNvPr id="3" name="Text Placeholder 2"/>
          <p:cNvSpPr>
            <a:spLocks noGrp="1"/>
          </p:cNvSpPr>
          <p:nvPr>
            <p:ph type="body" idx="1"/>
          </p:nvPr>
        </p:nvSpPr>
        <p:spPr>
          <a:xfrm>
            <a:off x="685800" y="2209800"/>
            <a:ext cx="7770813" cy="3657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400800" y="6289115"/>
            <a:ext cx="237564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145F0B-BDBA-5240-B667-848F8C73E3A5}" type="datetimeFigureOut">
              <a:rPr lang="en-US" smtClean="0"/>
              <a:pPr/>
              <a:t>2/17/16</a:t>
            </a:fld>
            <a:endParaRPr lang="en-US"/>
          </a:p>
        </p:txBody>
      </p:sp>
      <p:sp>
        <p:nvSpPr>
          <p:cNvPr id="5" name="Footer Placeholder 4"/>
          <p:cNvSpPr>
            <a:spLocks noGrp="1"/>
          </p:cNvSpPr>
          <p:nvPr>
            <p:ph type="ftr" sz="quarter" idx="3"/>
          </p:nvPr>
        </p:nvSpPr>
        <p:spPr>
          <a:xfrm>
            <a:off x="349624" y="6289115"/>
            <a:ext cx="3155576"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Lst>
  <p:txStyles>
    <p:titleStyle>
      <a:lvl1pPr algn="ctr" defTabSz="914400" rtl="0" eaLnBrk="1" latinLnBrk="0" hangingPunct="1">
        <a:spcBef>
          <a:spcPct val="0"/>
        </a:spcBef>
        <a:buNone/>
        <a:defRPr sz="5000" kern="1200">
          <a:solidFill>
            <a:schemeClr val="tx2"/>
          </a:solidFill>
          <a:effectLst>
            <a:outerShdw blurRad="38100" dist="12700" algn="l" rotWithShape="0">
              <a:prstClr val="black">
                <a:alpha val="40000"/>
              </a:prstClr>
            </a:outerShdw>
          </a:effectLst>
          <a:latin typeface="+mj-lt"/>
          <a:ea typeface="+mj-ea"/>
          <a:cs typeface="+mj-cs"/>
        </a:defRPr>
      </a:lvl1pPr>
    </p:titleStyle>
    <p:bodyStyle>
      <a:lvl1pPr marL="457200" indent="-457200" algn="l" defTabSz="914400" rtl="0" eaLnBrk="1" latinLnBrk="0" hangingPunct="1">
        <a:spcBef>
          <a:spcPts val="2000"/>
        </a:spcBef>
        <a:buClr>
          <a:schemeClr val="accent3"/>
        </a:buClr>
        <a:buFont typeface="Wingdings" pitchFamily="2" charset="2"/>
        <a:buChar char=""/>
        <a:defRPr sz="2400" kern="1200">
          <a:solidFill>
            <a:schemeClr val="tx2"/>
          </a:solidFill>
          <a:latin typeface="+mn-lt"/>
          <a:ea typeface="+mn-ea"/>
          <a:cs typeface="+mn-cs"/>
        </a:defRPr>
      </a:lvl1pPr>
      <a:lvl2pPr marL="914400" indent="-457200" algn="l" defTabSz="914400" rtl="0" eaLnBrk="1" latinLnBrk="0" hangingPunct="1">
        <a:spcBef>
          <a:spcPts val="600"/>
        </a:spcBef>
        <a:buClr>
          <a:schemeClr val="accent3">
            <a:lumMod val="50000"/>
          </a:schemeClr>
        </a:buClr>
        <a:buFont typeface="Wingdings" pitchFamily="2" charset="2"/>
        <a:buChar char=""/>
        <a:defRPr sz="2200" kern="1200">
          <a:solidFill>
            <a:schemeClr val="tx2"/>
          </a:solidFill>
          <a:latin typeface="+mn-lt"/>
          <a:ea typeface="+mn-ea"/>
          <a:cs typeface="+mn-cs"/>
        </a:defRPr>
      </a:lvl2pPr>
      <a:lvl3pPr marL="1371600" indent="-457200" algn="l" defTabSz="914400" rtl="0" eaLnBrk="1" latinLnBrk="0" hangingPunct="1">
        <a:spcBef>
          <a:spcPts val="600"/>
        </a:spcBef>
        <a:buClr>
          <a:schemeClr val="accent3"/>
        </a:buClr>
        <a:buFont typeface="Wingdings" pitchFamily="2" charset="2"/>
        <a:buChar char=""/>
        <a:defRPr sz="2000" kern="1200">
          <a:solidFill>
            <a:schemeClr val="tx2"/>
          </a:solidFill>
          <a:latin typeface="+mn-lt"/>
          <a:ea typeface="+mn-ea"/>
          <a:cs typeface="+mn-cs"/>
        </a:defRPr>
      </a:lvl3pPr>
      <a:lvl4pPr marL="1828800" indent="-457200" algn="l" defTabSz="914400" rtl="0" eaLnBrk="1" latinLnBrk="0" hangingPunct="1">
        <a:spcBef>
          <a:spcPts val="600"/>
        </a:spcBef>
        <a:buClr>
          <a:schemeClr val="accent3">
            <a:lumMod val="50000"/>
          </a:schemeClr>
        </a:buClr>
        <a:buFont typeface="Wingdings" pitchFamily="2" charset="2"/>
        <a:buChar char=""/>
        <a:defRPr sz="1800" kern="1200">
          <a:solidFill>
            <a:schemeClr val="tx2"/>
          </a:solidFill>
          <a:latin typeface="+mn-lt"/>
          <a:ea typeface="+mn-ea"/>
          <a:cs typeface="+mn-cs"/>
        </a:defRPr>
      </a:lvl4pPr>
      <a:lvl5pPr marL="2286000" indent="-457200" algn="l" defTabSz="914400" rtl="0" eaLnBrk="1" latinLnBrk="0" hangingPunct="1">
        <a:spcBef>
          <a:spcPts val="600"/>
        </a:spcBef>
        <a:buClr>
          <a:schemeClr val="accent3"/>
        </a:buClr>
        <a:buFont typeface="Wingdings" pitchFamily="2" charset="2"/>
        <a:buChar char=""/>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36959"/>
            <a:ext cx="7772400" cy="1205190"/>
          </a:xfrm>
        </p:spPr>
        <p:txBody>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Fleischer Brother’s Studio</a:t>
            </a:r>
            <a:endParaRPr lang="en-US" dirty="0"/>
          </a:p>
        </p:txBody>
      </p:sp>
      <p:sp>
        <p:nvSpPr>
          <p:cNvPr id="3" name="Subtitle 2"/>
          <p:cNvSpPr>
            <a:spLocks noGrp="1"/>
          </p:cNvSpPr>
          <p:nvPr>
            <p:ph type="subTitle" idx="1"/>
          </p:nvPr>
        </p:nvSpPr>
        <p:spPr/>
        <p:txBody>
          <a:bodyPr>
            <a:normAutofit/>
          </a:bodyPr>
          <a:lstStyle/>
          <a:p>
            <a:endParaRPr lang="en-US" sz="2400" dirty="0" smtClean="0"/>
          </a:p>
          <a:p>
            <a:r>
              <a:rPr lang="en-US" sz="2400" dirty="0" smtClean="0"/>
              <a:t>Ideas, Innovation, Character, Longevity</a:t>
            </a:r>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90260"/>
            <a:ext cx="7770813" cy="1371600"/>
          </a:xfrm>
        </p:spPr>
        <p:txBody>
          <a:bodyPr/>
          <a:lstStyle/>
          <a:p>
            <a:r>
              <a:rPr lang="en-US" dirty="0" smtClean="0"/>
              <a:t>The Fleischer Family</a:t>
            </a:r>
            <a:endParaRPr lang="en-US" dirty="0"/>
          </a:p>
        </p:txBody>
      </p:sp>
      <p:pic>
        <p:nvPicPr>
          <p:cNvPr id="5" name="Picture 4" descr="KoK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067" y="110746"/>
            <a:ext cx="1406706" cy="1499396"/>
          </a:xfrm>
          <a:prstGeom prst="rect">
            <a:avLst/>
          </a:prstGeom>
        </p:spPr>
      </p:pic>
      <p:pic>
        <p:nvPicPr>
          <p:cNvPr id="6" name="Picture 5" descr="Digger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0972" y="2340578"/>
            <a:ext cx="4749800" cy="3949700"/>
          </a:xfrm>
          <a:prstGeom prst="rect">
            <a:avLst/>
          </a:prstGeom>
        </p:spPr>
      </p:pic>
    </p:spTree>
    <p:extLst>
      <p:ext uri="{BB962C8B-B14F-4D97-AF65-F5344CB8AC3E}">
        <p14:creationId xmlns:p14="http://schemas.microsoft.com/office/powerpoint/2010/main" val="298597339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90260"/>
            <a:ext cx="7770813" cy="1371600"/>
          </a:xfrm>
        </p:spPr>
        <p:txBody>
          <a:bodyPr/>
          <a:lstStyle/>
          <a:p>
            <a:r>
              <a:rPr lang="en-US" dirty="0" smtClean="0"/>
              <a:t>Double Prizes</a:t>
            </a:r>
            <a:endParaRPr lang="en-US" dirty="0"/>
          </a:p>
        </p:txBody>
      </p:sp>
      <p:pic>
        <p:nvPicPr>
          <p:cNvPr id="5" name="Picture 4" descr="KoK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067" y="110746"/>
            <a:ext cx="1406706" cy="1499396"/>
          </a:xfrm>
          <a:prstGeom prst="rect">
            <a:avLst/>
          </a:prstGeom>
        </p:spPr>
      </p:pic>
      <p:pic>
        <p:nvPicPr>
          <p:cNvPr id="3" name="Picture 2"/>
          <p:cNvPicPr>
            <a:picLocks noChangeAspect="1"/>
          </p:cNvPicPr>
          <p:nvPr/>
        </p:nvPicPr>
        <p:blipFill>
          <a:blip r:embed="rId3"/>
          <a:stretch>
            <a:fillRect/>
          </a:stretch>
        </p:blipFill>
        <p:spPr>
          <a:xfrm>
            <a:off x="2149123" y="2317892"/>
            <a:ext cx="4762500" cy="3962400"/>
          </a:xfrm>
          <a:prstGeom prst="rect">
            <a:avLst/>
          </a:prstGeom>
        </p:spPr>
      </p:pic>
    </p:spTree>
    <p:extLst>
      <p:ext uri="{BB962C8B-B14F-4D97-AF65-F5344CB8AC3E}">
        <p14:creationId xmlns:p14="http://schemas.microsoft.com/office/powerpoint/2010/main" val="153137515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90260"/>
            <a:ext cx="7770813" cy="1371600"/>
          </a:xfrm>
        </p:spPr>
        <p:txBody>
          <a:bodyPr/>
          <a:lstStyle/>
          <a:p>
            <a:r>
              <a:rPr lang="en-US" dirty="0" smtClean="0"/>
              <a:t>The Fleischer Family</a:t>
            </a:r>
            <a:endParaRPr lang="en-US" dirty="0"/>
          </a:p>
        </p:txBody>
      </p:sp>
      <p:sp>
        <p:nvSpPr>
          <p:cNvPr id="3" name="Content Placeholder 2"/>
          <p:cNvSpPr>
            <a:spLocks noGrp="1"/>
          </p:cNvSpPr>
          <p:nvPr>
            <p:ph idx="1"/>
          </p:nvPr>
        </p:nvSpPr>
        <p:spPr>
          <a:xfrm>
            <a:off x="685800" y="2540160"/>
            <a:ext cx="7770813" cy="3633367"/>
          </a:xfrm>
        </p:spPr>
        <p:txBody>
          <a:bodyPr/>
          <a:lstStyle/>
          <a:p>
            <a:r>
              <a:rPr lang="en-US" dirty="0" smtClean="0"/>
              <a:t>Music played a central role in their lives</a:t>
            </a:r>
          </a:p>
          <a:p>
            <a:pPr lvl="1"/>
            <a:r>
              <a:rPr lang="en-US" dirty="0" smtClean="0"/>
              <a:t>William played the violin</a:t>
            </a:r>
          </a:p>
          <a:p>
            <a:pPr lvl="1"/>
            <a:r>
              <a:rPr lang="en-US" dirty="0" smtClean="0"/>
              <a:t>Max the mandolin</a:t>
            </a:r>
          </a:p>
          <a:p>
            <a:pPr lvl="1"/>
            <a:r>
              <a:rPr lang="en-US" dirty="0" smtClean="0"/>
              <a:t>Dave wrote and composed</a:t>
            </a:r>
          </a:p>
          <a:p>
            <a:pPr lvl="1"/>
            <a:r>
              <a:rPr lang="en-US" dirty="0" smtClean="0"/>
              <a:t>Joe, Lou, &amp; Ethel played the piano</a:t>
            </a:r>
          </a:p>
          <a:p>
            <a:pPr lvl="2"/>
            <a:r>
              <a:rPr lang="en-US" dirty="0" smtClean="0"/>
              <a:t>Lou was quite accomplished</a:t>
            </a:r>
          </a:p>
        </p:txBody>
      </p:sp>
      <p:pic>
        <p:nvPicPr>
          <p:cNvPr id="5" name="Picture 4" descr="KoK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067" y="110746"/>
            <a:ext cx="1406706" cy="1499396"/>
          </a:xfrm>
          <a:prstGeom prst="rect">
            <a:avLst/>
          </a:prstGeom>
        </p:spPr>
      </p:pic>
    </p:spTree>
    <p:extLst>
      <p:ext uri="{BB962C8B-B14F-4D97-AF65-F5344CB8AC3E}">
        <p14:creationId xmlns:p14="http://schemas.microsoft.com/office/powerpoint/2010/main" val="224733259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90260"/>
            <a:ext cx="7770813" cy="1371600"/>
          </a:xfrm>
        </p:spPr>
        <p:txBody>
          <a:bodyPr/>
          <a:lstStyle/>
          <a:p>
            <a:r>
              <a:rPr lang="en-US" dirty="0" smtClean="0"/>
              <a:t>The Fleischer Family</a:t>
            </a:r>
            <a:endParaRPr lang="en-US" dirty="0"/>
          </a:p>
        </p:txBody>
      </p:sp>
      <p:sp>
        <p:nvSpPr>
          <p:cNvPr id="3" name="Content Placeholder 2"/>
          <p:cNvSpPr>
            <a:spLocks noGrp="1"/>
          </p:cNvSpPr>
          <p:nvPr>
            <p:ph idx="1"/>
          </p:nvPr>
        </p:nvSpPr>
        <p:spPr>
          <a:xfrm>
            <a:off x="685800" y="2540160"/>
            <a:ext cx="7770813" cy="4009186"/>
          </a:xfrm>
        </p:spPr>
        <p:txBody>
          <a:bodyPr/>
          <a:lstStyle/>
          <a:p>
            <a:r>
              <a:rPr lang="en-US" dirty="0" smtClean="0"/>
              <a:t>Art was also central in their lives.</a:t>
            </a:r>
          </a:p>
          <a:p>
            <a:pPr lvl="1"/>
            <a:r>
              <a:rPr lang="en-US" dirty="0" smtClean="0"/>
              <a:t>Max grew up drawing – “Maps for his teachers”</a:t>
            </a:r>
          </a:p>
          <a:p>
            <a:pPr lvl="2"/>
            <a:r>
              <a:rPr lang="en-US" dirty="0" smtClean="0"/>
              <a:t>Studied at the Art Student’s League (G. Bridgeman)</a:t>
            </a:r>
          </a:p>
          <a:p>
            <a:pPr lvl="2"/>
            <a:r>
              <a:rPr lang="en-US" dirty="0" smtClean="0"/>
              <a:t>Mechanics and Tradesman School Evening High School</a:t>
            </a:r>
          </a:p>
          <a:p>
            <a:pPr lvl="2"/>
            <a:r>
              <a:rPr lang="en-US" dirty="0" smtClean="0"/>
              <a:t>Cooper Union</a:t>
            </a:r>
          </a:p>
          <a:p>
            <a:pPr lvl="1"/>
            <a:r>
              <a:rPr lang="en-US" dirty="0" smtClean="0"/>
              <a:t>Dave </a:t>
            </a:r>
            <a:r>
              <a:rPr lang="en-US" dirty="0"/>
              <a:t>was very visual – “Squares for sugar”</a:t>
            </a:r>
          </a:p>
          <a:p>
            <a:pPr lvl="2"/>
            <a:r>
              <a:rPr lang="en-US" dirty="0"/>
              <a:t>Left Public </a:t>
            </a:r>
            <a:r>
              <a:rPr lang="en-US" dirty="0" smtClean="0"/>
              <a:t>School – Went to </a:t>
            </a:r>
            <a:r>
              <a:rPr lang="en-US" dirty="0"/>
              <a:t>A</a:t>
            </a:r>
            <a:r>
              <a:rPr lang="en-US" dirty="0" smtClean="0"/>
              <a:t>rt School</a:t>
            </a:r>
            <a:endParaRPr lang="en-US" dirty="0"/>
          </a:p>
          <a:p>
            <a:pPr lvl="2"/>
            <a:r>
              <a:rPr lang="en-US" dirty="0" smtClean="0"/>
              <a:t>Worked </a:t>
            </a:r>
            <a:r>
              <a:rPr lang="en-US" dirty="0"/>
              <a:t>for his father – “Fashion Copyist” </a:t>
            </a:r>
          </a:p>
          <a:p>
            <a:pPr lvl="2"/>
            <a:r>
              <a:rPr lang="en-US" dirty="0"/>
              <a:t>Played games – “You’ll work for me someday</a:t>
            </a:r>
            <a:r>
              <a:rPr lang="en-US" dirty="0" smtClean="0"/>
              <a:t>”</a:t>
            </a:r>
            <a:endParaRPr lang="en-US" dirty="0"/>
          </a:p>
        </p:txBody>
      </p:sp>
      <p:pic>
        <p:nvPicPr>
          <p:cNvPr id="5" name="Picture 4" descr="KoK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067" y="110746"/>
            <a:ext cx="1406706" cy="1499396"/>
          </a:xfrm>
          <a:prstGeom prst="rect">
            <a:avLst/>
          </a:prstGeom>
        </p:spPr>
      </p:pic>
    </p:spTree>
    <p:extLst>
      <p:ext uri="{BB962C8B-B14F-4D97-AF65-F5344CB8AC3E}">
        <p14:creationId xmlns:p14="http://schemas.microsoft.com/office/powerpoint/2010/main" val="357672102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90260"/>
            <a:ext cx="7770813" cy="1371600"/>
          </a:xfrm>
        </p:spPr>
        <p:txBody>
          <a:bodyPr/>
          <a:lstStyle/>
          <a:p>
            <a:r>
              <a:rPr lang="en-US" dirty="0" smtClean="0"/>
              <a:t>Max Fleischer</a:t>
            </a:r>
            <a:endParaRPr lang="en-US" dirty="0"/>
          </a:p>
        </p:txBody>
      </p:sp>
      <p:sp>
        <p:nvSpPr>
          <p:cNvPr id="3" name="Content Placeholder 2"/>
          <p:cNvSpPr>
            <a:spLocks noGrp="1"/>
          </p:cNvSpPr>
          <p:nvPr>
            <p:ph idx="1"/>
          </p:nvPr>
        </p:nvSpPr>
        <p:spPr>
          <a:xfrm>
            <a:off x="685800" y="2540160"/>
            <a:ext cx="7770813" cy="4009186"/>
          </a:xfrm>
        </p:spPr>
        <p:txBody>
          <a:bodyPr/>
          <a:lstStyle/>
          <a:p>
            <a:r>
              <a:rPr lang="en-US" dirty="0" smtClean="0"/>
              <a:t>Work History</a:t>
            </a:r>
          </a:p>
          <a:p>
            <a:pPr lvl="1"/>
            <a:r>
              <a:rPr lang="en-US" dirty="0" smtClean="0"/>
              <a:t>Long time goal of working in the Art Department of the Brooklyn Daily Eagle</a:t>
            </a:r>
          </a:p>
          <a:p>
            <a:pPr lvl="1"/>
            <a:r>
              <a:rPr lang="en-US" dirty="0" smtClean="0"/>
              <a:t>Offered $2.00 a week to “Sit in on the art department.”</a:t>
            </a:r>
          </a:p>
          <a:p>
            <a:pPr lvl="1"/>
            <a:r>
              <a:rPr lang="en-US" dirty="0" smtClean="0"/>
              <a:t>Was hired to run errands at $2.00 a week instead.</a:t>
            </a:r>
          </a:p>
          <a:p>
            <a:pPr lvl="1"/>
            <a:r>
              <a:rPr lang="en-US" dirty="0" smtClean="0"/>
              <a:t>Four years later he had worked up to staff artist.</a:t>
            </a:r>
            <a:endParaRPr lang="en-US" dirty="0"/>
          </a:p>
        </p:txBody>
      </p:sp>
      <p:pic>
        <p:nvPicPr>
          <p:cNvPr id="5" name="Picture 4" descr="KoK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067" y="110746"/>
            <a:ext cx="1406706" cy="1499396"/>
          </a:xfrm>
          <a:prstGeom prst="rect">
            <a:avLst/>
          </a:prstGeom>
        </p:spPr>
      </p:pic>
    </p:spTree>
    <p:extLst>
      <p:ext uri="{BB962C8B-B14F-4D97-AF65-F5344CB8AC3E}">
        <p14:creationId xmlns:p14="http://schemas.microsoft.com/office/powerpoint/2010/main" val="202228816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90260"/>
            <a:ext cx="7770813" cy="1371600"/>
          </a:xfrm>
        </p:spPr>
        <p:txBody>
          <a:bodyPr/>
          <a:lstStyle/>
          <a:p>
            <a:r>
              <a:rPr lang="en-US" dirty="0" smtClean="0"/>
              <a:t>Dave Fleischer</a:t>
            </a:r>
            <a:endParaRPr lang="en-US" dirty="0"/>
          </a:p>
        </p:txBody>
      </p:sp>
      <p:sp>
        <p:nvSpPr>
          <p:cNvPr id="3" name="Content Placeholder 2"/>
          <p:cNvSpPr>
            <a:spLocks noGrp="1"/>
          </p:cNvSpPr>
          <p:nvPr>
            <p:ph idx="1"/>
          </p:nvPr>
        </p:nvSpPr>
        <p:spPr>
          <a:xfrm>
            <a:off x="685800" y="2540160"/>
            <a:ext cx="7770813" cy="4009186"/>
          </a:xfrm>
        </p:spPr>
        <p:txBody>
          <a:bodyPr/>
          <a:lstStyle/>
          <a:p>
            <a:r>
              <a:rPr lang="en-US" dirty="0" smtClean="0"/>
              <a:t>Work History</a:t>
            </a:r>
          </a:p>
          <a:p>
            <a:pPr lvl="1"/>
            <a:r>
              <a:rPr lang="en-US" dirty="0" smtClean="0"/>
              <a:t>First job, an usher in New York’s Palace Theater</a:t>
            </a:r>
          </a:p>
          <a:p>
            <a:pPr lvl="1"/>
            <a:r>
              <a:rPr lang="en-US" dirty="0" smtClean="0"/>
              <a:t>Left the usher job to work for Walker Engraving Co.</a:t>
            </a:r>
          </a:p>
          <a:p>
            <a:pPr lvl="1"/>
            <a:r>
              <a:rPr lang="en-US" dirty="0" smtClean="0"/>
              <a:t>At 18 he became a “Cutter” for </a:t>
            </a:r>
            <a:r>
              <a:rPr lang="en-US" dirty="0" err="1" smtClean="0"/>
              <a:t>Pathe</a:t>
            </a:r>
            <a:r>
              <a:rPr lang="en-US" dirty="0" smtClean="0"/>
              <a:t> Films</a:t>
            </a:r>
            <a:endParaRPr lang="en-US" dirty="0"/>
          </a:p>
        </p:txBody>
      </p:sp>
      <p:pic>
        <p:nvPicPr>
          <p:cNvPr id="5" name="Picture 4" descr="KoK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067" y="110746"/>
            <a:ext cx="1406706" cy="1499396"/>
          </a:xfrm>
          <a:prstGeom prst="rect">
            <a:avLst/>
          </a:prstGeom>
        </p:spPr>
      </p:pic>
    </p:spTree>
    <p:extLst>
      <p:ext uri="{BB962C8B-B14F-4D97-AF65-F5344CB8AC3E}">
        <p14:creationId xmlns:p14="http://schemas.microsoft.com/office/powerpoint/2010/main" val="166969992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90260"/>
            <a:ext cx="7770813" cy="1371600"/>
          </a:xfrm>
        </p:spPr>
        <p:txBody>
          <a:bodyPr/>
          <a:lstStyle/>
          <a:p>
            <a:r>
              <a:rPr lang="en-US" dirty="0" smtClean="0"/>
              <a:t>Max Fleischer</a:t>
            </a:r>
            <a:endParaRPr lang="en-US" dirty="0"/>
          </a:p>
        </p:txBody>
      </p:sp>
      <p:sp>
        <p:nvSpPr>
          <p:cNvPr id="3" name="Content Placeholder 2"/>
          <p:cNvSpPr>
            <a:spLocks noGrp="1"/>
          </p:cNvSpPr>
          <p:nvPr>
            <p:ph idx="1"/>
          </p:nvPr>
        </p:nvSpPr>
        <p:spPr>
          <a:xfrm>
            <a:off x="685800" y="2540160"/>
            <a:ext cx="7770813" cy="1833909"/>
          </a:xfrm>
        </p:spPr>
        <p:txBody>
          <a:bodyPr/>
          <a:lstStyle/>
          <a:p>
            <a:r>
              <a:rPr lang="en-US" dirty="0" smtClean="0"/>
              <a:t>Now a staff artist, Max meets John Randolph Bray, a </a:t>
            </a:r>
            <a:r>
              <a:rPr lang="en-US" dirty="0"/>
              <a:t>s</a:t>
            </a:r>
            <a:r>
              <a:rPr lang="en-US" dirty="0" smtClean="0"/>
              <a:t>enior </a:t>
            </a:r>
            <a:r>
              <a:rPr lang="en-US" dirty="0"/>
              <a:t>s</a:t>
            </a:r>
            <a:r>
              <a:rPr lang="en-US" dirty="0" smtClean="0"/>
              <a:t>taff </a:t>
            </a:r>
            <a:r>
              <a:rPr lang="en-US" dirty="0"/>
              <a:t>a</a:t>
            </a:r>
            <a:r>
              <a:rPr lang="en-US" dirty="0" smtClean="0"/>
              <a:t>rtist at the Eagle.</a:t>
            </a:r>
          </a:p>
          <a:p>
            <a:pPr lvl="1"/>
            <a:r>
              <a:rPr lang="en-US" dirty="0" smtClean="0"/>
              <a:t>They evidently get along well.</a:t>
            </a:r>
          </a:p>
        </p:txBody>
      </p:sp>
      <p:pic>
        <p:nvPicPr>
          <p:cNvPr id="5" name="Picture 4" descr="KoK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067" y="110746"/>
            <a:ext cx="1406706" cy="1499396"/>
          </a:xfrm>
          <a:prstGeom prst="rect">
            <a:avLst/>
          </a:prstGeom>
        </p:spPr>
      </p:pic>
    </p:spTree>
    <p:extLst>
      <p:ext uri="{BB962C8B-B14F-4D97-AF65-F5344CB8AC3E}">
        <p14:creationId xmlns:p14="http://schemas.microsoft.com/office/powerpoint/2010/main" val="236828006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ray00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6156" y="399779"/>
            <a:ext cx="4246860" cy="5769995"/>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90260"/>
            <a:ext cx="7770813" cy="1371600"/>
          </a:xfrm>
        </p:spPr>
        <p:txBody>
          <a:bodyPr/>
          <a:lstStyle/>
          <a:p>
            <a:r>
              <a:rPr lang="en-US" dirty="0" smtClean="0"/>
              <a:t>Max Fleischer</a:t>
            </a:r>
            <a:endParaRPr lang="en-US" dirty="0"/>
          </a:p>
        </p:txBody>
      </p:sp>
      <p:sp>
        <p:nvSpPr>
          <p:cNvPr id="3" name="Content Placeholder 2"/>
          <p:cNvSpPr>
            <a:spLocks noGrp="1"/>
          </p:cNvSpPr>
          <p:nvPr>
            <p:ph idx="1"/>
          </p:nvPr>
        </p:nvSpPr>
        <p:spPr>
          <a:xfrm>
            <a:off x="685800" y="2540160"/>
            <a:ext cx="7770813" cy="4009186"/>
          </a:xfrm>
        </p:spPr>
        <p:txBody>
          <a:bodyPr/>
          <a:lstStyle/>
          <a:p>
            <a:r>
              <a:rPr lang="en-US" dirty="0" smtClean="0"/>
              <a:t>Between 1900 and 1902 both John Randolph Bray and Max Fleischer leave the Eagle.</a:t>
            </a:r>
            <a:endParaRPr lang="en-US" dirty="0"/>
          </a:p>
          <a:p>
            <a:r>
              <a:rPr lang="en-US" dirty="0" smtClean="0"/>
              <a:t>Bray begins a Freelance Career</a:t>
            </a:r>
          </a:p>
          <a:p>
            <a:r>
              <a:rPr lang="en-US" dirty="0" smtClean="0"/>
              <a:t>Max goes to Boston</a:t>
            </a:r>
          </a:p>
        </p:txBody>
      </p:sp>
      <p:pic>
        <p:nvPicPr>
          <p:cNvPr id="5" name="Picture 4" descr="KoK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067" y="110746"/>
            <a:ext cx="1406706" cy="1499396"/>
          </a:xfrm>
          <a:prstGeom prst="rect">
            <a:avLst/>
          </a:prstGeom>
        </p:spPr>
      </p:pic>
    </p:spTree>
    <p:extLst>
      <p:ext uri="{BB962C8B-B14F-4D97-AF65-F5344CB8AC3E}">
        <p14:creationId xmlns:p14="http://schemas.microsoft.com/office/powerpoint/2010/main" val="312141496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90260"/>
            <a:ext cx="7770813" cy="1371600"/>
          </a:xfrm>
        </p:spPr>
        <p:txBody>
          <a:bodyPr/>
          <a:lstStyle/>
          <a:p>
            <a:r>
              <a:rPr lang="en-US" dirty="0" smtClean="0"/>
              <a:t>Max Fleischer</a:t>
            </a:r>
            <a:endParaRPr lang="en-US" dirty="0"/>
          </a:p>
        </p:txBody>
      </p:sp>
      <p:sp>
        <p:nvSpPr>
          <p:cNvPr id="3" name="Content Placeholder 2"/>
          <p:cNvSpPr>
            <a:spLocks noGrp="1"/>
          </p:cNvSpPr>
          <p:nvPr>
            <p:ph idx="1"/>
          </p:nvPr>
        </p:nvSpPr>
        <p:spPr>
          <a:xfrm>
            <a:off x="685800" y="3292318"/>
            <a:ext cx="7770813" cy="823077"/>
          </a:xfrm>
        </p:spPr>
        <p:txBody>
          <a:bodyPr>
            <a:normAutofit/>
          </a:bodyPr>
          <a:lstStyle/>
          <a:p>
            <a:pPr marL="0" indent="0" algn="ctr">
              <a:buNone/>
            </a:pPr>
            <a:r>
              <a:rPr lang="en-US" sz="3600" dirty="0" smtClean="0"/>
              <a:t>Skip Ahead to 1911</a:t>
            </a:r>
          </a:p>
        </p:txBody>
      </p:sp>
      <p:pic>
        <p:nvPicPr>
          <p:cNvPr id="5" name="Picture 4" descr="KoK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067" y="110746"/>
            <a:ext cx="1406706" cy="1499396"/>
          </a:xfrm>
          <a:prstGeom prst="rect">
            <a:avLst/>
          </a:prstGeom>
        </p:spPr>
      </p:pic>
    </p:spTree>
    <p:extLst>
      <p:ext uri="{BB962C8B-B14F-4D97-AF65-F5344CB8AC3E}">
        <p14:creationId xmlns:p14="http://schemas.microsoft.com/office/powerpoint/2010/main" val="34111456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KoK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067" y="110746"/>
            <a:ext cx="1406706" cy="1499396"/>
          </a:xfrm>
          <a:prstGeom prst="rect">
            <a:avLst/>
          </a:prstGeom>
        </p:spPr>
      </p:pic>
      <p:sp>
        <p:nvSpPr>
          <p:cNvPr id="6" name="Rectangle 5"/>
          <p:cNvSpPr/>
          <p:nvPr/>
        </p:nvSpPr>
        <p:spPr>
          <a:xfrm>
            <a:off x="1399307" y="1878450"/>
            <a:ext cx="6443867" cy="1200329"/>
          </a:xfrm>
          <a:prstGeom prst="rect">
            <a:avLst/>
          </a:prstGeom>
        </p:spPr>
        <p:txBody>
          <a:bodyPr wrap="square">
            <a:spAutoFit/>
          </a:bodyPr>
          <a:lstStyle/>
          <a:p>
            <a:pPr algn="ctr"/>
            <a:r>
              <a:rPr lang="en-US" sz="7200" dirty="0" smtClean="0">
                <a:solidFill>
                  <a:schemeClr val="tx2"/>
                </a:solidFill>
              </a:rPr>
              <a:t>Connections</a:t>
            </a:r>
            <a:endParaRPr lang="en-US" sz="7200"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90260"/>
            <a:ext cx="7770813" cy="1371600"/>
          </a:xfrm>
        </p:spPr>
        <p:txBody>
          <a:bodyPr/>
          <a:lstStyle/>
          <a:p>
            <a:r>
              <a:rPr lang="en-US" dirty="0" smtClean="0"/>
              <a:t>Max &amp; Dave Fleischer</a:t>
            </a:r>
            <a:endParaRPr lang="en-US" dirty="0"/>
          </a:p>
        </p:txBody>
      </p:sp>
      <p:sp>
        <p:nvSpPr>
          <p:cNvPr id="3" name="Content Placeholder 2"/>
          <p:cNvSpPr>
            <a:spLocks noGrp="1"/>
          </p:cNvSpPr>
          <p:nvPr>
            <p:ph idx="1"/>
          </p:nvPr>
        </p:nvSpPr>
        <p:spPr>
          <a:xfrm>
            <a:off x="685800" y="2540160"/>
            <a:ext cx="7770813" cy="4009186"/>
          </a:xfrm>
        </p:spPr>
        <p:txBody>
          <a:bodyPr/>
          <a:lstStyle/>
          <a:p>
            <a:r>
              <a:rPr lang="en-US" dirty="0" smtClean="0"/>
              <a:t>Enter Winsor </a:t>
            </a:r>
            <a:r>
              <a:rPr lang="en-US" dirty="0" err="1" smtClean="0"/>
              <a:t>McCay</a:t>
            </a:r>
            <a:r>
              <a:rPr lang="en-US" dirty="0" smtClean="0"/>
              <a:t> (“Man’s Greatest Disease is Laziness”)</a:t>
            </a:r>
          </a:p>
          <a:p>
            <a:pPr lvl="1"/>
            <a:r>
              <a:rPr lang="en-US" dirty="0" smtClean="0"/>
              <a:t>Little </a:t>
            </a:r>
            <a:r>
              <a:rPr lang="en-US" dirty="0" err="1" smtClean="0"/>
              <a:t>Nemo</a:t>
            </a:r>
            <a:r>
              <a:rPr lang="en-US" dirty="0" smtClean="0"/>
              <a:t> Animation – first seen in 1910/1911</a:t>
            </a:r>
          </a:p>
          <a:p>
            <a:pPr lvl="2"/>
            <a:r>
              <a:rPr lang="en-US" dirty="0" smtClean="0"/>
              <a:t>People thought the images were real children.</a:t>
            </a:r>
            <a:endParaRPr lang="en-US" dirty="0"/>
          </a:p>
          <a:p>
            <a:pPr marL="914400" lvl="2" indent="0">
              <a:buNone/>
            </a:pPr>
            <a:endParaRPr lang="en-US" dirty="0" smtClean="0"/>
          </a:p>
        </p:txBody>
      </p:sp>
      <p:pic>
        <p:nvPicPr>
          <p:cNvPr id="5" name="Picture 4" descr="KoK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067" y="110746"/>
            <a:ext cx="1406706" cy="1499396"/>
          </a:xfrm>
          <a:prstGeom prst="rect">
            <a:avLst/>
          </a:prstGeom>
        </p:spPr>
      </p:pic>
    </p:spTree>
    <p:extLst>
      <p:ext uri="{BB962C8B-B14F-4D97-AF65-F5344CB8AC3E}">
        <p14:creationId xmlns:p14="http://schemas.microsoft.com/office/powerpoint/2010/main" val="173721186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90260"/>
            <a:ext cx="7770813" cy="1371600"/>
          </a:xfrm>
        </p:spPr>
        <p:txBody>
          <a:bodyPr/>
          <a:lstStyle/>
          <a:p>
            <a:r>
              <a:rPr lang="en-US" dirty="0" smtClean="0"/>
              <a:t>Max &amp; Dave Fleischer</a:t>
            </a:r>
            <a:endParaRPr lang="en-US" dirty="0"/>
          </a:p>
        </p:txBody>
      </p:sp>
      <p:sp>
        <p:nvSpPr>
          <p:cNvPr id="3" name="Content Placeholder 2"/>
          <p:cNvSpPr>
            <a:spLocks noGrp="1"/>
          </p:cNvSpPr>
          <p:nvPr>
            <p:ph idx="1"/>
          </p:nvPr>
        </p:nvSpPr>
        <p:spPr>
          <a:xfrm>
            <a:off x="685800" y="2540160"/>
            <a:ext cx="7770813" cy="4009186"/>
          </a:xfrm>
        </p:spPr>
        <p:txBody>
          <a:bodyPr/>
          <a:lstStyle/>
          <a:p>
            <a:r>
              <a:rPr lang="en-US" dirty="0" err="1" smtClean="0"/>
              <a:t>McCay</a:t>
            </a:r>
            <a:r>
              <a:rPr lang="en-US" dirty="0" smtClean="0"/>
              <a:t> will go on to produce </a:t>
            </a:r>
            <a:r>
              <a:rPr lang="en-US" dirty="0" err="1" smtClean="0"/>
              <a:t>Gertie</a:t>
            </a:r>
            <a:r>
              <a:rPr lang="en-US" dirty="0" smtClean="0"/>
              <a:t> the Dinosaur</a:t>
            </a:r>
          </a:p>
          <a:p>
            <a:pPr lvl="1"/>
            <a:r>
              <a:rPr lang="en-US" dirty="0" smtClean="0"/>
              <a:t>First seen in 1914</a:t>
            </a:r>
          </a:p>
        </p:txBody>
      </p:sp>
      <p:pic>
        <p:nvPicPr>
          <p:cNvPr id="5" name="Picture 4" descr="KoK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067" y="110746"/>
            <a:ext cx="1406706" cy="1499396"/>
          </a:xfrm>
          <a:prstGeom prst="rect">
            <a:avLst/>
          </a:prstGeom>
        </p:spPr>
      </p:pic>
    </p:spTree>
    <p:extLst>
      <p:ext uri="{BB962C8B-B14F-4D97-AF65-F5344CB8AC3E}">
        <p14:creationId xmlns:p14="http://schemas.microsoft.com/office/powerpoint/2010/main" val="271831346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90260"/>
            <a:ext cx="7770813" cy="1371600"/>
          </a:xfrm>
        </p:spPr>
        <p:txBody>
          <a:bodyPr/>
          <a:lstStyle/>
          <a:p>
            <a:r>
              <a:rPr lang="en-US" dirty="0" smtClean="0"/>
              <a:t>Max &amp; Dave Fleischer</a:t>
            </a:r>
            <a:endParaRPr lang="en-US" dirty="0"/>
          </a:p>
        </p:txBody>
      </p:sp>
      <p:sp>
        <p:nvSpPr>
          <p:cNvPr id="3" name="Content Placeholder 2"/>
          <p:cNvSpPr>
            <a:spLocks noGrp="1"/>
          </p:cNvSpPr>
          <p:nvPr>
            <p:ph idx="1"/>
          </p:nvPr>
        </p:nvSpPr>
        <p:spPr>
          <a:xfrm>
            <a:off x="685800" y="2540160"/>
            <a:ext cx="7770813" cy="4009186"/>
          </a:xfrm>
        </p:spPr>
        <p:txBody>
          <a:bodyPr/>
          <a:lstStyle/>
          <a:p>
            <a:r>
              <a:rPr lang="en-US" dirty="0" smtClean="0"/>
              <a:t>John Randolph Bray sees something in </a:t>
            </a:r>
            <a:r>
              <a:rPr lang="en-US" dirty="0" err="1" smtClean="0"/>
              <a:t>McCay’s</a:t>
            </a:r>
            <a:r>
              <a:rPr lang="en-US" dirty="0" smtClean="0"/>
              <a:t> early work that the man-on-the-street does not.</a:t>
            </a:r>
          </a:p>
          <a:p>
            <a:r>
              <a:rPr lang="en-US" dirty="0" smtClean="0"/>
              <a:t>He recognizes the commercial potential.</a:t>
            </a:r>
          </a:p>
          <a:p>
            <a:r>
              <a:rPr lang="en-US" dirty="0" smtClean="0"/>
              <a:t>Interviews </a:t>
            </a:r>
            <a:r>
              <a:rPr lang="en-US" dirty="0" err="1" smtClean="0"/>
              <a:t>McCay</a:t>
            </a:r>
            <a:r>
              <a:rPr lang="en-US" dirty="0" smtClean="0"/>
              <a:t> about the animation process. </a:t>
            </a:r>
          </a:p>
          <a:p>
            <a:pPr lvl="1"/>
            <a:r>
              <a:rPr lang="en-US" dirty="0" smtClean="0"/>
              <a:t>Produces “The Artist’s Dream,” in only one year</a:t>
            </a:r>
          </a:p>
          <a:p>
            <a:pPr lvl="1"/>
            <a:r>
              <a:rPr lang="en-US" dirty="0" smtClean="0"/>
              <a:t>Shows it to Charles </a:t>
            </a:r>
            <a:r>
              <a:rPr lang="en-US" dirty="0" err="1" smtClean="0"/>
              <a:t>Pathe</a:t>
            </a:r>
            <a:endParaRPr lang="en-US" dirty="0" smtClean="0"/>
          </a:p>
          <a:p>
            <a:pPr lvl="2"/>
            <a:r>
              <a:rPr lang="en-US" dirty="0" err="1" smtClean="0"/>
              <a:t>Pathe</a:t>
            </a:r>
            <a:r>
              <a:rPr lang="en-US" dirty="0" smtClean="0"/>
              <a:t> is so excited he cancels a European trip.</a:t>
            </a:r>
            <a:endParaRPr lang="en-US" dirty="0"/>
          </a:p>
          <a:p>
            <a:pPr marL="914400" lvl="2" indent="0">
              <a:buNone/>
            </a:pPr>
            <a:endParaRPr lang="en-US" dirty="0" smtClean="0"/>
          </a:p>
        </p:txBody>
      </p:sp>
      <p:pic>
        <p:nvPicPr>
          <p:cNvPr id="5" name="Picture 4" descr="KoK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067" y="110746"/>
            <a:ext cx="1406706" cy="1499396"/>
          </a:xfrm>
          <a:prstGeom prst="rect">
            <a:avLst/>
          </a:prstGeom>
        </p:spPr>
      </p:pic>
    </p:spTree>
    <p:extLst>
      <p:ext uri="{BB962C8B-B14F-4D97-AF65-F5344CB8AC3E}">
        <p14:creationId xmlns:p14="http://schemas.microsoft.com/office/powerpoint/2010/main" val="333169427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90260"/>
            <a:ext cx="7770813" cy="1371600"/>
          </a:xfrm>
        </p:spPr>
        <p:txBody>
          <a:bodyPr/>
          <a:lstStyle/>
          <a:p>
            <a:r>
              <a:rPr lang="en-US" dirty="0" smtClean="0"/>
              <a:t>Max &amp; Dave Fleischer</a:t>
            </a:r>
            <a:endParaRPr lang="en-US" dirty="0"/>
          </a:p>
        </p:txBody>
      </p:sp>
      <p:sp>
        <p:nvSpPr>
          <p:cNvPr id="3" name="Content Placeholder 2"/>
          <p:cNvSpPr>
            <a:spLocks noGrp="1"/>
          </p:cNvSpPr>
          <p:nvPr>
            <p:ph idx="1"/>
          </p:nvPr>
        </p:nvSpPr>
        <p:spPr>
          <a:xfrm>
            <a:off x="685800" y="2540160"/>
            <a:ext cx="7770813" cy="4009186"/>
          </a:xfrm>
        </p:spPr>
        <p:txBody>
          <a:bodyPr/>
          <a:lstStyle/>
          <a:p>
            <a:r>
              <a:rPr lang="en-US" dirty="0" smtClean="0"/>
              <a:t>Bray signs with </a:t>
            </a:r>
            <a:r>
              <a:rPr lang="en-US" dirty="0" err="1" smtClean="0"/>
              <a:t>Pathe</a:t>
            </a:r>
            <a:r>
              <a:rPr lang="en-US" dirty="0" smtClean="0"/>
              <a:t>, begins </a:t>
            </a:r>
            <a:r>
              <a:rPr lang="en-US" dirty="0" err="1" smtClean="0"/>
              <a:t>Heeza</a:t>
            </a:r>
            <a:r>
              <a:rPr lang="en-US" dirty="0" err="1"/>
              <a:t>l</a:t>
            </a:r>
            <a:r>
              <a:rPr lang="en-US" dirty="0" err="1" smtClean="0"/>
              <a:t>iar</a:t>
            </a:r>
            <a:r>
              <a:rPr lang="en-US" dirty="0" smtClean="0"/>
              <a:t> series</a:t>
            </a:r>
          </a:p>
          <a:p>
            <a:pPr lvl="1"/>
            <a:r>
              <a:rPr lang="en-US" dirty="0" err="1" smtClean="0"/>
              <a:t>Heezaliar</a:t>
            </a:r>
            <a:r>
              <a:rPr lang="en-US" dirty="0" smtClean="0"/>
              <a:t> becomes the first character created expressly for cartoon animation.</a:t>
            </a:r>
            <a:endParaRPr lang="en-US" dirty="0"/>
          </a:p>
          <a:p>
            <a:pPr marL="914400" lvl="2" indent="0">
              <a:buNone/>
            </a:pPr>
            <a:endParaRPr lang="en-US" dirty="0" smtClean="0"/>
          </a:p>
        </p:txBody>
      </p:sp>
      <p:pic>
        <p:nvPicPr>
          <p:cNvPr id="5" name="Picture 4" descr="KoK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067" y="110746"/>
            <a:ext cx="1406706" cy="1499396"/>
          </a:xfrm>
          <a:prstGeom prst="rect">
            <a:avLst/>
          </a:prstGeom>
        </p:spPr>
      </p:pic>
    </p:spTree>
    <p:extLst>
      <p:ext uri="{BB962C8B-B14F-4D97-AF65-F5344CB8AC3E}">
        <p14:creationId xmlns:p14="http://schemas.microsoft.com/office/powerpoint/2010/main" val="358014918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90260"/>
            <a:ext cx="7770813" cy="1371600"/>
          </a:xfrm>
        </p:spPr>
        <p:txBody>
          <a:bodyPr/>
          <a:lstStyle/>
          <a:p>
            <a:r>
              <a:rPr lang="en-US" dirty="0" smtClean="0"/>
              <a:t>Max &amp; Dave Fleischer</a:t>
            </a:r>
            <a:endParaRPr lang="en-US" dirty="0"/>
          </a:p>
        </p:txBody>
      </p:sp>
      <p:sp>
        <p:nvSpPr>
          <p:cNvPr id="3" name="Content Placeholder 2"/>
          <p:cNvSpPr>
            <a:spLocks noGrp="1"/>
          </p:cNvSpPr>
          <p:nvPr>
            <p:ph idx="1"/>
          </p:nvPr>
        </p:nvSpPr>
        <p:spPr>
          <a:xfrm>
            <a:off x="685800" y="2540160"/>
            <a:ext cx="7770813" cy="4009186"/>
          </a:xfrm>
        </p:spPr>
        <p:txBody>
          <a:bodyPr/>
          <a:lstStyle/>
          <a:p>
            <a:r>
              <a:rPr lang="en-US" dirty="0" smtClean="0"/>
              <a:t>In 1914 Max returns to New York</a:t>
            </a:r>
          </a:p>
          <a:p>
            <a:pPr lvl="1"/>
            <a:r>
              <a:rPr lang="en-US" dirty="0" smtClean="0"/>
              <a:t>Hired by the Crouse-Hines Corporation in Syracuse.</a:t>
            </a:r>
          </a:p>
          <a:p>
            <a:pPr lvl="1"/>
            <a:r>
              <a:rPr lang="en-US" dirty="0" smtClean="0"/>
              <a:t>“Max was a commercial artist, and there were none better nor faster.” – Kenneth </a:t>
            </a:r>
            <a:r>
              <a:rPr lang="en-US" dirty="0" err="1" smtClean="0"/>
              <a:t>Mackall</a:t>
            </a:r>
            <a:r>
              <a:rPr lang="en-US" dirty="0" smtClean="0"/>
              <a:t> (co worker)</a:t>
            </a:r>
          </a:p>
          <a:p>
            <a:pPr lvl="1"/>
            <a:endParaRPr lang="en-US" dirty="0"/>
          </a:p>
          <a:p>
            <a:pPr marL="914400" lvl="2" indent="0">
              <a:buNone/>
            </a:pPr>
            <a:endParaRPr lang="en-US" dirty="0" smtClean="0"/>
          </a:p>
        </p:txBody>
      </p:sp>
      <p:pic>
        <p:nvPicPr>
          <p:cNvPr id="5" name="Picture 4" descr="KoK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067" y="110746"/>
            <a:ext cx="1406706" cy="1499396"/>
          </a:xfrm>
          <a:prstGeom prst="rect">
            <a:avLst/>
          </a:prstGeom>
        </p:spPr>
      </p:pic>
    </p:spTree>
    <p:extLst>
      <p:ext uri="{BB962C8B-B14F-4D97-AF65-F5344CB8AC3E}">
        <p14:creationId xmlns:p14="http://schemas.microsoft.com/office/powerpoint/2010/main" val="249975118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90260"/>
            <a:ext cx="7770813" cy="1371600"/>
          </a:xfrm>
        </p:spPr>
        <p:txBody>
          <a:bodyPr/>
          <a:lstStyle/>
          <a:p>
            <a:r>
              <a:rPr lang="en-US" dirty="0" smtClean="0"/>
              <a:t>Max &amp; Dave Fleischer</a:t>
            </a:r>
            <a:endParaRPr lang="en-US" dirty="0"/>
          </a:p>
        </p:txBody>
      </p:sp>
      <p:sp>
        <p:nvSpPr>
          <p:cNvPr id="3" name="Content Placeholder 2"/>
          <p:cNvSpPr>
            <a:spLocks noGrp="1"/>
          </p:cNvSpPr>
          <p:nvPr>
            <p:ph idx="1"/>
          </p:nvPr>
        </p:nvSpPr>
        <p:spPr>
          <a:xfrm>
            <a:off x="685800" y="2540160"/>
            <a:ext cx="7770813" cy="4009186"/>
          </a:xfrm>
        </p:spPr>
        <p:txBody>
          <a:bodyPr/>
          <a:lstStyle/>
          <a:p>
            <a:r>
              <a:rPr lang="en-US" dirty="0" smtClean="0"/>
              <a:t>Leaves Crouse-Hinds within a year.</a:t>
            </a:r>
          </a:p>
          <a:p>
            <a:r>
              <a:rPr lang="en-US" dirty="0" smtClean="0"/>
              <a:t>Becomes Art Editor at the Popular Science Monthly.</a:t>
            </a:r>
          </a:p>
          <a:p>
            <a:pPr lvl="1"/>
            <a:r>
              <a:rPr lang="en-US" dirty="0" smtClean="0"/>
              <a:t>He writes and illustrates articles on the latest inventions</a:t>
            </a:r>
          </a:p>
          <a:p>
            <a:pPr lvl="1"/>
            <a:r>
              <a:rPr lang="en-US" dirty="0" smtClean="0"/>
              <a:t>Has a “… keen and instinctive sense for mechanics. To me machinery was also an art form.”</a:t>
            </a:r>
          </a:p>
          <a:p>
            <a:pPr lvl="1"/>
            <a:endParaRPr lang="en-US" dirty="0"/>
          </a:p>
          <a:p>
            <a:pPr marL="914400" lvl="2" indent="0">
              <a:buNone/>
            </a:pPr>
            <a:endParaRPr lang="en-US" dirty="0" smtClean="0"/>
          </a:p>
        </p:txBody>
      </p:sp>
      <p:pic>
        <p:nvPicPr>
          <p:cNvPr id="5" name="Picture 4" descr="KoK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067" y="110746"/>
            <a:ext cx="1406706" cy="1499396"/>
          </a:xfrm>
          <a:prstGeom prst="rect">
            <a:avLst/>
          </a:prstGeom>
        </p:spPr>
      </p:pic>
    </p:spTree>
    <p:extLst>
      <p:ext uri="{BB962C8B-B14F-4D97-AF65-F5344CB8AC3E}">
        <p14:creationId xmlns:p14="http://schemas.microsoft.com/office/powerpoint/2010/main" val="372835612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90260"/>
            <a:ext cx="7770813" cy="1371600"/>
          </a:xfrm>
        </p:spPr>
        <p:txBody>
          <a:bodyPr/>
          <a:lstStyle/>
          <a:p>
            <a:r>
              <a:rPr lang="en-US" dirty="0" smtClean="0"/>
              <a:t>Connections</a:t>
            </a:r>
            <a:endParaRPr lang="en-US" dirty="0"/>
          </a:p>
        </p:txBody>
      </p:sp>
      <p:sp>
        <p:nvSpPr>
          <p:cNvPr id="3" name="Content Placeholder 2"/>
          <p:cNvSpPr>
            <a:spLocks noGrp="1"/>
          </p:cNvSpPr>
          <p:nvPr>
            <p:ph idx="1"/>
          </p:nvPr>
        </p:nvSpPr>
        <p:spPr>
          <a:xfrm>
            <a:off x="685800" y="2540160"/>
            <a:ext cx="7770813" cy="4009186"/>
          </a:xfrm>
        </p:spPr>
        <p:txBody>
          <a:bodyPr/>
          <a:lstStyle/>
          <a:p>
            <a:pPr marL="0" indent="0" algn="ctr">
              <a:buNone/>
            </a:pPr>
            <a:r>
              <a:rPr lang="en-US" dirty="0" smtClean="0"/>
              <a:t>Aesthetics and Technology</a:t>
            </a:r>
          </a:p>
          <a:p>
            <a:pPr marL="0" indent="0">
              <a:buNone/>
            </a:pPr>
            <a:r>
              <a:rPr lang="en-US" dirty="0" smtClean="0"/>
              <a:t>This combination is seen over and over again. From the earliest work by both foreign and US filmmakers and animators, advancements in technology has brought about  innovations in the making of animated films and the telling of stories through the medium.</a:t>
            </a:r>
          </a:p>
          <a:p>
            <a:pPr marL="0" indent="0">
              <a:buNone/>
            </a:pPr>
            <a:r>
              <a:rPr lang="en-US" dirty="0" smtClean="0"/>
              <a:t>This continues to be constant into the 21</a:t>
            </a:r>
            <a:r>
              <a:rPr lang="en-US" baseline="30000" dirty="0" smtClean="0"/>
              <a:t>st</a:t>
            </a:r>
            <a:r>
              <a:rPr lang="en-US" dirty="0" smtClean="0"/>
              <a:t> century. </a:t>
            </a:r>
          </a:p>
          <a:p>
            <a:pPr lvl="1"/>
            <a:endParaRPr lang="en-US" dirty="0"/>
          </a:p>
          <a:p>
            <a:pPr marL="914400" lvl="2" indent="0">
              <a:buNone/>
            </a:pPr>
            <a:endParaRPr lang="en-US" dirty="0" smtClean="0"/>
          </a:p>
        </p:txBody>
      </p:sp>
      <p:pic>
        <p:nvPicPr>
          <p:cNvPr id="5" name="Picture 4" descr="KoK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067" y="110746"/>
            <a:ext cx="1406706" cy="1499396"/>
          </a:xfrm>
          <a:prstGeom prst="rect">
            <a:avLst/>
          </a:prstGeom>
        </p:spPr>
      </p:pic>
    </p:spTree>
    <p:extLst>
      <p:ext uri="{BB962C8B-B14F-4D97-AF65-F5344CB8AC3E}">
        <p14:creationId xmlns:p14="http://schemas.microsoft.com/office/powerpoint/2010/main" val="105698491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90260"/>
            <a:ext cx="7770813" cy="1371600"/>
          </a:xfrm>
        </p:spPr>
        <p:txBody>
          <a:bodyPr/>
          <a:lstStyle/>
          <a:p>
            <a:r>
              <a:rPr lang="en-US" dirty="0" smtClean="0"/>
              <a:t>Max &amp; Dave Fleischer</a:t>
            </a:r>
            <a:endParaRPr lang="en-US" dirty="0"/>
          </a:p>
        </p:txBody>
      </p:sp>
      <p:sp>
        <p:nvSpPr>
          <p:cNvPr id="3" name="Content Placeholder 2"/>
          <p:cNvSpPr>
            <a:spLocks noGrp="1"/>
          </p:cNvSpPr>
          <p:nvPr>
            <p:ph idx="1"/>
          </p:nvPr>
        </p:nvSpPr>
        <p:spPr>
          <a:xfrm>
            <a:off x="685800" y="2540160"/>
            <a:ext cx="7770813" cy="4009186"/>
          </a:xfrm>
        </p:spPr>
        <p:txBody>
          <a:bodyPr/>
          <a:lstStyle/>
          <a:p>
            <a:r>
              <a:rPr lang="en-US" dirty="0" smtClean="0"/>
              <a:t>Max recognized that there were “difficulties” in creating an effective illusion of movement.</a:t>
            </a:r>
          </a:p>
          <a:p>
            <a:r>
              <a:rPr lang="en-US" dirty="0" smtClean="0"/>
              <a:t>Time is the real sticking point (even though he didn’t realize this.)</a:t>
            </a:r>
          </a:p>
          <a:p>
            <a:r>
              <a:rPr lang="en-US" dirty="0" smtClean="0"/>
              <a:t>Came up with the idea, and designed a mechanism to achieve fluid motion by tracing live action.</a:t>
            </a:r>
          </a:p>
          <a:p>
            <a:pPr lvl="1"/>
            <a:endParaRPr lang="en-US" dirty="0" smtClean="0"/>
          </a:p>
          <a:p>
            <a:pPr lvl="1"/>
            <a:endParaRPr lang="en-US" dirty="0"/>
          </a:p>
          <a:p>
            <a:pPr marL="914400" lvl="2" indent="0">
              <a:buNone/>
            </a:pPr>
            <a:endParaRPr lang="en-US" dirty="0" smtClean="0"/>
          </a:p>
        </p:txBody>
      </p:sp>
      <p:pic>
        <p:nvPicPr>
          <p:cNvPr id="5" name="Picture 4" descr="KoK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067" y="110746"/>
            <a:ext cx="1406706" cy="1499396"/>
          </a:xfrm>
          <a:prstGeom prst="rect">
            <a:avLst/>
          </a:prstGeom>
        </p:spPr>
      </p:pic>
    </p:spTree>
    <p:extLst>
      <p:ext uri="{BB962C8B-B14F-4D97-AF65-F5344CB8AC3E}">
        <p14:creationId xmlns:p14="http://schemas.microsoft.com/office/powerpoint/2010/main" val="143308021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90260"/>
            <a:ext cx="7770813" cy="1371600"/>
          </a:xfrm>
        </p:spPr>
        <p:txBody>
          <a:bodyPr/>
          <a:lstStyle/>
          <a:p>
            <a:r>
              <a:rPr lang="en-US" dirty="0" smtClean="0"/>
              <a:t>Max &amp; Dave Fleischer</a:t>
            </a:r>
            <a:endParaRPr lang="en-US" dirty="0"/>
          </a:p>
        </p:txBody>
      </p:sp>
      <p:sp>
        <p:nvSpPr>
          <p:cNvPr id="3" name="Content Placeholder 2"/>
          <p:cNvSpPr>
            <a:spLocks noGrp="1"/>
          </p:cNvSpPr>
          <p:nvPr>
            <p:ph idx="1"/>
          </p:nvPr>
        </p:nvSpPr>
        <p:spPr>
          <a:xfrm>
            <a:off x="685800" y="2540160"/>
            <a:ext cx="7770813" cy="4009186"/>
          </a:xfrm>
        </p:spPr>
        <p:txBody>
          <a:bodyPr/>
          <a:lstStyle/>
          <a:p>
            <a:r>
              <a:rPr lang="en-US" dirty="0" smtClean="0"/>
              <a:t>Dave put on the clown costume</a:t>
            </a:r>
          </a:p>
          <a:p>
            <a:r>
              <a:rPr lang="en-US" dirty="0" smtClean="0"/>
              <a:t>Work began in 1915, was completed in about a year.</a:t>
            </a:r>
          </a:p>
          <a:p>
            <a:r>
              <a:rPr lang="en-US" dirty="0" smtClean="0"/>
              <a:t>The patent for the </a:t>
            </a:r>
            <a:r>
              <a:rPr lang="en-US" dirty="0" err="1" smtClean="0"/>
              <a:t>Rotoscope</a:t>
            </a:r>
            <a:r>
              <a:rPr lang="en-US" dirty="0" smtClean="0"/>
              <a:t> was granted in 1917.</a:t>
            </a:r>
          </a:p>
          <a:p>
            <a:r>
              <a:rPr lang="en-US" dirty="0" smtClean="0"/>
              <a:t>“Out of the Inkwell.”</a:t>
            </a:r>
          </a:p>
          <a:p>
            <a:pPr lvl="1"/>
            <a:endParaRPr lang="en-US" dirty="0" smtClean="0"/>
          </a:p>
          <a:p>
            <a:pPr lvl="1"/>
            <a:endParaRPr lang="en-US" dirty="0"/>
          </a:p>
          <a:p>
            <a:pPr marL="914400" lvl="2" indent="0">
              <a:buNone/>
            </a:pPr>
            <a:endParaRPr lang="en-US" dirty="0" smtClean="0"/>
          </a:p>
        </p:txBody>
      </p:sp>
      <p:pic>
        <p:nvPicPr>
          <p:cNvPr id="5" name="Picture 4" descr="KoK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067" y="110746"/>
            <a:ext cx="1406706" cy="1499396"/>
          </a:xfrm>
          <a:prstGeom prst="rect">
            <a:avLst/>
          </a:prstGeom>
        </p:spPr>
      </p:pic>
    </p:spTree>
    <p:extLst>
      <p:ext uri="{BB962C8B-B14F-4D97-AF65-F5344CB8AC3E}">
        <p14:creationId xmlns:p14="http://schemas.microsoft.com/office/powerpoint/2010/main" val="300853809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90260"/>
            <a:ext cx="7770813" cy="1371600"/>
          </a:xfrm>
        </p:spPr>
        <p:txBody>
          <a:bodyPr/>
          <a:lstStyle/>
          <a:p>
            <a:r>
              <a:rPr lang="en-US" dirty="0" smtClean="0"/>
              <a:t>Max &amp; Dave Fleischer</a:t>
            </a:r>
            <a:endParaRPr lang="en-US" dirty="0"/>
          </a:p>
        </p:txBody>
      </p:sp>
      <p:sp>
        <p:nvSpPr>
          <p:cNvPr id="3" name="Content Placeholder 2"/>
          <p:cNvSpPr>
            <a:spLocks noGrp="1"/>
          </p:cNvSpPr>
          <p:nvPr>
            <p:ph idx="1"/>
          </p:nvPr>
        </p:nvSpPr>
        <p:spPr>
          <a:xfrm>
            <a:off x="685800" y="2540160"/>
            <a:ext cx="7770813" cy="4009186"/>
          </a:xfrm>
        </p:spPr>
        <p:txBody>
          <a:bodyPr/>
          <a:lstStyle/>
          <a:p>
            <a:r>
              <a:rPr lang="en-US" dirty="0" smtClean="0"/>
              <a:t>Max takes the film to Charles </a:t>
            </a:r>
            <a:r>
              <a:rPr lang="en-US" dirty="0" err="1" smtClean="0"/>
              <a:t>Pathe</a:t>
            </a:r>
            <a:endParaRPr lang="en-US" dirty="0" smtClean="0"/>
          </a:p>
          <a:p>
            <a:pPr lvl="1"/>
            <a:r>
              <a:rPr lang="en-US" dirty="0" smtClean="0"/>
              <a:t>By this time, Bray has moved from </a:t>
            </a:r>
            <a:r>
              <a:rPr lang="en-US" dirty="0" err="1" smtClean="0"/>
              <a:t>Pathe</a:t>
            </a:r>
            <a:r>
              <a:rPr lang="en-US" dirty="0" smtClean="0"/>
              <a:t> to Paramount.</a:t>
            </a:r>
          </a:p>
          <a:p>
            <a:r>
              <a:rPr lang="en-US" dirty="0" err="1" smtClean="0"/>
              <a:t>Pathe</a:t>
            </a:r>
            <a:r>
              <a:rPr lang="en-US" dirty="0" smtClean="0"/>
              <a:t> likes the work (but cancels no trips this time)</a:t>
            </a:r>
          </a:p>
          <a:p>
            <a:pPr lvl="1"/>
            <a:r>
              <a:rPr lang="en-US" dirty="0" smtClean="0"/>
              <a:t>“So how long did that take?”</a:t>
            </a:r>
          </a:p>
          <a:p>
            <a:pPr lvl="1"/>
            <a:endParaRPr lang="en-US" dirty="0" smtClean="0"/>
          </a:p>
          <a:p>
            <a:pPr lvl="1"/>
            <a:endParaRPr lang="en-US" dirty="0" smtClean="0"/>
          </a:p>
          <a:p>
            <a:pPr lvl="1"/>
            <a:endParaRPr lang="en-US" dirty="0"/>
          </a:p>
          <a:p>
            <a:pPr marL="914400" lvl="2" indent="0">
              <a:buNone/>
            </a:pPr>
            <a:endParaRPr lang="en-US" dirty="0" smtClean="0"/>
          </a:p>
        </p:txBody>
      </p:sp>
      <p:pic>
        <p:nvPicPr>
          <p:cNvPr id="5" name="Picture 4" descr="KoK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067" y="110746"/>
            <a:ext cx="1406706" cy="1499396"/>
          </a:xfrm>
          <a:prstGeom prst="rect">
            <a:avLst/>
          </a:prstGeom>
        </p:spPr>
      </p:pic>
    </p:spTree>
    <p:extLst>
      <p:ext uri="{BB962C8B-B14F-4D97-AF65-F5344CB8AC3E}">
        <p14:creationId xmlns:p14="http://schemas.microsoft.com/office/powerpoint/2010/main" val="192293248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KoK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067" y="110746"/>
            <a:ext cx="1406706" cy="1499396"/>
          </a:xfrm>
          <a:prstGeom prst="rect">
            <a:avLst/>
          </a:prstGeom>
        </p:spPr>
      </p:pic>
      <p:sp>
        <p:nvSpPr>
          <p:cNvPr id="6" name="Rectangle 5"/>
          <p:cNvSpPr/>
          <p:nvPr/>
        </p:nvSpPr>
        <p:spPr>
          <a:xfrm>
            <a:off x="1399307" y="1878450"/>
            <a:ext cx="6443867" cy="1200329"/>
          </a:xfrm>
          <a:prstGeom prst="rect">
            <a:avLst/>
          </a:prstGeom>
        </p:spPr>
        <p:txBody>
          <a:bodyPr wrap="square">
            <a:spAutoFit/>
          </a:bodyPr>
          <a:lstStyle/>
          <a:p>
            <a:pPr algn="ctr"/>
            <a:r>
              <a:rPr lang="en-US" sz="7200" dirty="0" smtClean="0">
                <a:solidFill>
                  <a:schemeClr val="tx2"/>
                </a:solidFill>
              </a:rPr>
              <a:t>Connections</a:t>
            </a:r>
            <a:endParaRPr lang="en-US" sz="7200" dirty="0">
              <a:solidFill>
                <a:schemeClr val="tx2"/>
              </a:solidFill>
            </a:endParaRPr>
          </a:p>
        </p:txBody>
      </p:sp>
      <p:sp>
        <p:nvSpPr>
          <p:cNvPr id="7" name="Rectangle 6"/>
          <p:cNvSpPr/>
          <p:nvPr/>
        </p:nvSpPr>
        <p:spPr>
          <a:xfrm>
            <a:off x="1763832" y="3816981"/>
            <a:ext cx="5926475" cy="461665"/>
          </a:xfrm>
          <a:prstGeom prst="rect">
            <a:avLst/>
          </a:prstGeom>
        </p:spPr>
        <p:txBody>
          <a:bodyPr wrap="square">
            <a:spAutoFit/>
          </a:bodyPr>
          <a:lstStyle/>
          <a:p>
            <a:r>
              <a:rPr lang="en-US" sz="2400" dirty="0" smtClean="0">
                <a:solidFill>
                  <a:schemeClr val="tx2"/>
                </a:solidFill>
              </a:rPr>
              <a:t>Made their own luck, both good and bad</a:t>
            </a:r>
            <a:endParaRPr lang="en-US" sz="2400" dirty="0">
              <a:solidFill>
                <a:schemeClr val="tx2"/>
              </a:solidFill>
            </a:endParaRPr>
          </a:p>
        </p:txBody>
      </p:sp>
    </p:spTree>
    <p:extLst>
      <p:ext uri="{BB962C8B-B14F-4D97-AF65-F5344CB8AC3E}">
        <p14:creationId xmlns:p14="http://schemas.microsoft.com/office/powerpoint/2010/main" val="342608663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90260"/>
            <a:ext cx="7770813" cy="1371600"/>
          </a:xfrm>
        </p:spPr>
        <p:txBody>
          <a:bodyPr/>
          <a:lstStyle/>
          <a:p>
            <a:r>
              <a:rPr lang="en-US" dirty="0" smtClean="0"/>
              <a:t>Max &amp; Dave Fleischer</a:t>
            </a:r>
            <a:endParaRPr lang="en-US" dirty="0"/>
          </a:p>
        </p:txBody>
      </p:sp>
      <p:sp>
        <p:nvSpPr>
          <p:cNvPr id="3" name="Content Placeholder 2"/>
          <p:cNvSpPr>
            <a:spLocks noGrp="1"/>
          </p:cNvSpPr>
          <p:nvPr>
            <p:ph idx="1"/>
          </p:nvPr>
        </p:nvSpPr>
        <p:spPr>
          <a:xfrm>
            <a:off x="685800" y="2540160"/>
            <a:ext cx="7770813" cy="4009186"/>
          </a:xfrm>
        </p:spPr>
        <p:txBody>
          <a:bodyPr/>
          <a:lstStyle/>
          <a:p>
            <a:r>
              <a:rPr lang="en-US" dirty="0" smtClean="0"/>
              <a:t>Max takes the film to Charles </a:t>
            </a:r>
            <a:r>
              <a:rPr lang="en-US" dirty="0" err="1" smtClean="0"/>
              <a:t>Pathe</a:t>
            </a:r>
            <a:endParaRPr lang="en-US" dirty="0" smtClean="0"/>
          </a:p>
          <a:p>
            <a:pPr lvl="1"/>
            <a:r>
              <a:rPr lang="en-US" dirty="0" smtClean="0"/>
              <a:t>By this time, Bray has moved from </a:t>
            </a:r>
            <a:r>
              <a:rPr lang="en-US" dirty="0" err="1" smtClean="0"/>
              <a:t>Pathe</a:t>
            </a:r>
            <a:r>
              <a:rPr lang="en-US" dirty="0" smtClean="0"/>
              <a:t> to Paramount.</a:t>
            </a:r>
          </a:p>
          <a:p>
            <a:r>
              <a:rPr lang="en-US" dirty="0" err="1" smtClean="0"/>
              <a:t>Pathe</a:t>
            </a:r>
            <a:r>
              <a:rPr lang="en-US" dirty="0" smtClean="0"/>
              <a:t> likes the work (but cancels no trips this time)</a:t>
            </a:r>
          </a:p>
          <a:p>
            <a:pPr lvl="1"/>
            <a:r>
              <a:rPr lang="en-US" dirty="0" smtClean="0"/>
              <a:t>“So how long did that take?”</a:t>
            </a:r>
          </a:p>
          <a:p>
            <a:pPr lvl="1"/>
            <a:r>
              <a:rPr lang="en-US" dirty="0" smtClean="0"/>
              <a:t>“Now, if you could do that in a week, then you would have something.”</a:t>
            </a:r>
          </a:p>
          <a:p>
            <a:pPr lvl="1"/>
            <a:endParaRPr lang="en-US" dirty="0" smtClean="0"/>
          </a:p>
          <a:p>
            <a:pPr lvl="1"/>
            <a:endParaRPr lang="en-US" dirty="0"/>
          </a:p>
          <a:p>
            <a:pPr marL="914400" lvl="2" indent="0">
              <a:buNone/>
            </a:pPr>
            <a:endParaRPr lang="en-US" dirty="0" smtClean="0"/>
          </a:p>
        </p:txBody>
      </p:sp>
      <p:pic>
        <p:nvPicPr>
          <p:cNvPr id="5" name="Picture 4" descr="KoK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067" y="110746"/>
            <a:ext cx="1406706" cy="1499396"/>
          </a:xfrm>
          <a:prstGeom prst="rect">
            <a:avLst/>
          </a:prstGeom>
        </p:spPr>
      </p:pic>
    </p:spTree>
    <p:extLst>
      <p:ext uri="{BB962C8B-B14F-4D97-AF65-F5344CB8AC3E}">
        <p14:creationId xmlns:p14="http://schemas.microsoft.com/office/powerpoint/2010/main" val="362623208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90260"/>
            <a:ext cx="7770813" cy="1371600"/>
          </a:xfrm>
        </p:spPr>
        <p:txBody>
          <a:bodyPr/>
          <a:lstStyle/>
          <a:p>
            <a:r>
              <a:rPr lang="en-US" dirty="0" smtClean="0"/>
              <a:t>Max &amp; Dave Fleischer</a:t>
            </a:r>
            <a:endParaRPr lang="en-US" dirty="0"/>
          </a:p>
        </p:txBody>
      </p:sp>
      <p:sp>
        <p:nvSpPr>
          <p:cNvPr id="3" name="Content Placeholder 2"/>
          <p:cNvSpPr>
            <a:spLocks noGrp="1"/>
          </p:cNvSpPr>
          <p:nvPr>
            <p:ph idx="1"/>
          </p:nvPr>
        </p:nvSpPr>
        <p:spPr>
          <a:xfrm>
            <a:off x="685800" y="2540160"/>
            <a:ext cx="7770813" cy="4009186"/>
          </a:xfrm>
        </p:spPr>
        <p:txBody>
          <a:bodyPr/>
          <a:lstStyle/>
          <a:p>
            <a:r>
              <a:rPr lang="en-US" dirty="0" smtClean="0"/>
              <a:t>Max leaves dejected, but returns after putting some thought into it, and decides they can speed up the process. Maybe they could turn out a cartoon a month.</a:t>
            </a:r>
          </a:p>
          <a:p>
            <a:r>
              <a:rPr lang="en-US" dirty="0" err="1" smtClean="0"/>
              <a:t>Pathe</a:t>
            </a:r>
            <a:r>
              <a:rPr lang="en-US" dirty="0" smtClean="0"/>
              <a:t> hires them, but they loose that job when the first cartoon is delivered.</a:t>
            </a:r>
          </a:p>
          <a:p>
            <a:pPr lvl="1"/>
            <a:r>
              <a:rPr lang="en-US" dirty="0" smtClean="0"/>
              <a:t>Max had insisted they make a Political Cartoon about Teddy Roosevelt’s hunting adventures.</a:t>
            </a:r>
          </a:p>
          <a:p>
            <a:pPr lvl="1"/>
            <a:r>
              <a:rPr lang="en-US" dirty="0" smtClean="0"/>
              <a:t>Dave: “They like the clown, we should stick with it.”</a:t>
            </a:r>
          </a:p>
          <a:p>
            <a:pPr lvl="1"/>
            <a:endParaRPr lang="en-US" dirty="0"/>
          </a:p>
          <a:p>
            <a:pPr marL="914400" lvl="2" indent="0">
              <a:buNone/>
            </a:pPr>
            <a:endParaRPr lang="en-US" dirty="0" smtClean="0"/>
          </a:p>
        </p:txBody>
      </p:sp>
      <p:pic>
        <p:nvPicPr>
          <p:cNvPr id="5" name="Picture 4" descr="KoK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067" y="110746"/>
            <a:ext cx="1406706" cy="1499396"/>
          </a:xfrm>
          <a:prstGeom prst="rect">
            <a:avLst/>
          </a:prstGeom>
        </p:spPr>
      </p:pic>
    </p:spTree>
    <p:extLst>
      <p:ext uri="{BB962C8B-B14F-4D97-AF65-F5344CB8AC3E}">
        <p14:creationId xmlns:p14="http://schemas.microsoft.com/office/powerpoint/2010/main" val="237894001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90260"/>
            <a:ext cx="7770813" cy="1371600"/>
          </a:xfrm>
        </p:spPr>
        <p:txBody>
          <a:bodyPr/>
          <a:lstStyle/>
          <a:p>
            <a:r>
              <a:rPr lang="en-US" dirty="0" smtClean="0"/>
              <a:t>Max &amp; Dave Fleischer</a:t>
            </a:r>
            <a:endParaRPr lang="en-US" dirty="0"/>
          </a:p>
        </p:txBody>
      </p:sp>
      <p:sp>
        <p:nvSpPr>
          <p:cNvPr id="3" name="Content Placeholder 2"/>
          <p:cNvSpPr>
            <a:spLocks noGrp="1"/>
          </p:cNvSpPr>
          <p:nvPr>
            <p:ph idx="1"/>
          </p:nvPr>
        </p:nvSpPr>
        <p:spPr>
          <a:xfrm>
            <a:off x="685800" y="2540160"/>
            <a:ext cx="7770813" cy="4009186"/>
          </a:xfrm>
        </p:spPr>
        <p:txBody>
          <a:bodyPr/>
          <a:lstStyle/>
          <a:p>
            <a:r>
              <a:rPr lang="en-US" dirty="0" err="1" smtClean="0"/>
              <a:t>Hy</a:t>
            </a:r>
            <a:r>
              <a:rPr lang="en-US" dirty="0" smtClean="0"/>
              <a:t> Meyer had also just produced a Political Animated Cartoon about Roosevelt for Universal. “It was pretty good, but the same could not be said for that first Fleischer Bros’ version.” – Otto </a:t>
            </a:r>
            <a:r>
              <a:rPr lang="en-US" dirty="0" err="1" smtClean="0"/>
              <a:t>Messmer</a:t>
            </a:r>
            <a:endParaRPr lang="en-US" dirty="0" smtClean="0"/>
          </a:p>
          <a:p>
            <a:pPr lvl="1"/>
            <a:endParaRPr lang="en-US" dirty="0"/>
          </a:p>
          <a:p>
            <a:pPr marL="914400" lvl="2" indent="0">
              <a:buNone/>
            </a:pPr>
            <a:endParaRPr lang="en-US" dirty="0" smtClean="0"/>
          </a:p>
        </p:txBody>
      </p:sp>
      <p:pic>
        <p:nvPicPr>
          <p:cNvPr id="5" name="Picture 4" descr="KoK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067" y="110746"/>
            <a:ext cx="1406706" cy="1499396"/>
          </a:xfrm>
          <a:prstGeom prst="rect">
            <a:avLst/>
          </a:prstGeom>
        </p:spPr>
      </p:pic>
    </p:spTree>
    <p:extLst>
      <p:ext uri="{BB962C8B-B14F-4D97-AF65-F5344CB8AC3E}">
        <p14:creationId xmlns:p14="http://schemas.microsoft.com/office/powerpoint/2010/main" val="2501592386"/>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90260"/>
            <a:ext cx="7770813" cy="1371600"/>
          </a:xfrm>
        </p:spPr>
        <p:txBody>
          <a:bodyPr/>
          <a:lstStyle/>
          <a:p>
            <a:r>
              <a:rPr lang="en-US" dirty="0" smtClean="0"/>
              <a:t>Max &amp; Dave Fleischer</a:t>
            </a:r>
            <a:endParaRPr lang="en-US" dirty="0"/>
          </a:p>
        </p:txBody>
      </p:sp>
      <p:sp>
        <p:nvSpPr>
          <p:cNvPr id="3" name="Content Placeholder 2"/>
          <p:cNvSpPr>
            <a:spLocks noGrp="1"/>
          </p:cNvSpPr>
          <p:nvPr>
            <p:ph idx="1"/>
          </p:nvPr>
        </p:nvSpPr>
        <p:spPr>
          <a:xfrm>
            <a:off x="685800" y="2540160"/>
            <a:ext cx="7770813" cy="4009186"/>
          </a:xfrm>
        </p:spPr>
        <p:txBody>
          <a:bodyPr/>
          <a:lstStyle/>
          <a:p>
            <a:r>
              <a:rPr lang="en-US" dirty="0" smtClean="0"/>
              <a:t>Max, after a reasonable period of depression, makes the rounds to all the Motion Picture Companies.</a:t>
            </a:r>
          </a:p>
          <a:p>
            <a:r>
              <a:rPr lang="en-US" dirty="0" smtClean="0"/>
              <a:t>Ends up at Paramount, waiting in a lobby to see Adolf </a:t>
            </a:r>
            <a:r>
              <a:rPr lang="en-US" dirty="0" err="1" smtClean="0"/>
              <a:t>Zukor</a:t>
            </a:r>
            <a:r>
              <a:rPr lang="en-US" dirty="0" smtClean="0"/>
              <a:t>, the President of the corporation.</a:t>
            </a:r>
          </a:p>
          <a:p>
            <a:r>
              <a:rPr lang="en-US" dirty="0" smtClean="0"/>
              <a:t>In walks John Randolph Bray</a:t>
            </a:r>
          </a:p>
          <a:p>
            <a:pPr lvl="1"/>
            <a:r>
              <a:rPr lang="en-US" dirty="0" smtClean="0"/>
              <a:t>Max tells him he has something new.</a:t>
            </a:r>
          </a:p>
          <a:p>
            <a:pPr lvl="1"/>
            <a:endParaRPr lang="en-US" dirty="0"/>
          </a:p>
          <a:p>
            <a:pPr marL="914400" lvl="2" indent="0">
              <a:buNone/>
            </a:pPr>
            <a:endParaRPr lang="en-US" dirty="0" smtClean="0"/>
          </a:p>
        </p:txBody>
      </p:sp>
      <p:pic>
        <p:nvPicPr>
          <p:cNvPr id="5" name="Picture 4" descr="KoK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067" y="110746"/>
            <a:ext cx="1406706" cy="1499396"/>
          </a:xfrm>
          <a:prstGeom prst="rect">
            <a:avLst/>
          </a:prstGeom>
        </p:spPr>
      </p:pic>
    </p:spTree>
    <p:extLst>
      <p:ext uri="{BB962C8B-B14F-4D97-AF65-F5344CB8AC3E}">
        <p14:creationId xmlns:p14="http://schemas.microsoft.com/office/powerpoint/2010/main" val="87831515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90260"/>
            <a:ext cx="7770813" cy="1371600"/>
          </a:xfrm>
        </p:spPr>
        <p:txBody>
          <a:bodyPr/>
          <a:lstStyle/>
          <a:p>
            <a:r>
              <a:rPr lang="en-US" dirty="0" smtClean="0"/>
              <a:t>Max &amp; Dave Fleischer</a:t>
            </a:r>
            <a:endParaRPr lang="en-US" dirty="0"/>
          </a:p>
        </p:txBody>
      </p:sp>
      <p:sp>
        <p:nvSpPr>
          <p:cNvPr id="3" name="Content Placeholder 2"/>
          <p:cNvSpPr>
            <a:spLocks noGrp="1"/>
          </p:cNvSpPr>
          <p:nvPr>
            <p:ph idx="1"/>
          </p:nvPr>
        </p:nvSpPr>
        <p:spPr>
          <a:xfrm>
            <a:off x="685800" y="2540160"/>
            <a:ext cx="7770813" cy="4009186"/>
          </a:xfrm>
        </p:spPr>
        <p:txBody>
          <a:bodyPr/>
          <a:lstStyle/>
          <a:p>
            <a:r>
              <a:rPr lang="en-US" dirty="0" smtClean="0"/>
              <a:t>Bray hires the </a:t>
            </a:r>
            <a:r>
              <a:rPr lang="en-US" dirty="0" err="1" smtClean="0"/>
              <a:t>Fleischers</a:t>
            </a:r>
            <a:r>
              <a:rPr lang="en-US" dirty="0" smtClean="0"/>
              <a:t> to make cartoons for his “Bray Pictograph.”</a:t>
            </a:r>
          </a:p>
          <a:p>
            <a:pPr lvl="1"/>
            <a:r>
              <a:rPr lang="en-US" dirty="0" smtClean="0"/>
              <a:t>This is a screen magazine which has a sports feature, a travelogue, a fashion feature, and a cartoon.</a:t>
            </a:r>
          </a:p>
          <a:p>
            <a:pPr lvl="1"/>
            <a:endParaRPr lang="en-US" dirty="0"/>
          </a:p>
          <a:p>
            <a:pPr marL="914400" lvl="2" indent="0">
              <a:buNone/>
            </a:pPr>
            <a:endParaRPr lang="en-US" dirty="0" smtClean="0"/>
          </a:p>
        </p:txBody>
      </p:sp>
      <p:pic>
        <p:nvPicPr>
          <p:cNvPr id="5" name="Picture 4" descr="KoK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067" y="110746"/>
            <a:ext cx="1406706" cy="1499396"/>
          </a:xfrm>
          <a:prstGeom prst="rect">
            <a:avLst/>
          </a:prstGeom>
        </p:spPr>
      </p:pic>
    </p:spTree>
    <p:extLst>
      <p:ext uri="{BB962C8B-B14F-4D97-AF65-F5344CB8AC3E}">
        <p14:creationId xmlns:p14="http://schemas.microsoft.com/office/powerpoint/2010/main" val="230978569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90260"/>
            <a:ext cx="7770813" cy="1371600"/>
          </a:xfrm>
        </p:spPr>
        <p:txBody>
          <a:bodyPr/>
          <a:lstStyle/>
          <a:p>
            <a:r>
              <a:rPr lang="en-US" dirty="0" smtClean="0"/>
              <a:t>Max &amp; Dave Fleischer</a:t>
            </a:r>
            <a:endParaRPr lang="en-US" dirty="0"/>
          </a:p>
        </p:txBody>
      </p:sp>
      <p:sp>
        <p:nvSpPr>
          <p:cNvPr id="3" name="Content Placeholder 2"/>
          <p:cNvSpPr>
            <a:spLocks noGrp="1"/>
          </p:cNvSpPr>
          <p:nvPr>
            <p:ph idx="1"/>
          </p:nvPr>
        </p:nvSpPr>
        <p:spPr>
          <a:xfrm>
            <a:off x="685800" y="2540160"/>
            <a:ext cx="7770813" cy="4009186"/>
          </a:xfrm>
        </p:spPr>
        <p:txBody>
          <a:bodyPr/>
          <a:lstStyle/>
          <a:p>
            <a:r>
              <a:rPr lang="en-US" dirty="0" smtClean="0"/>
              <a:t>Bray has Paul Terry (</a:t>
            </a:r>
            <a:r>
              <a:rPr lang="en-US" dirty="0" err="1" smtClean="0"/>
              <a:t>Terrytoones</a:t>
            </a:r>
            <a:r>
              <a:rPr lang="en-US" dirty="0" smtClean="0"/>
              <a:t>), Earl </a:t>
            </a:r>
            <a:r>
              <a:rPr lang="en-US" dirty="0" err="1" smtClean="0"/>
              <a:t>Hurd</a:t>
            </a:r>
            <a:r>
              <a:rPr lang="en-US" dirty="0" smtClean="0"/>
              <a:t> (Bobby Bumps), and now the </a:t>
            </a:r>
            <a:r>
              <a:rPr lang="en-US" dirty="0" err="1" smtClean="0"/>
              <a:t>Fleischers</a:t>
            </a:r>
            <a:r>
              <a:rPr lang="en-US" dirty="0" smtClean="0"/>
              <a:t> (Koko), along with his own Colonel </a:t>
            </a:r>
            <a:r>
              <a:rPr lang="en-US" dirty="0" err="1" smtClean="0"/>
              <a:t>Heezaliar</a:t>
            </a:r>
            <a:r>
              <a:rPr lang="en-US" dirty="0" smtClean="0"/>
              <a:t>.</a:t>
            </a:r>
          </a:p>
          <a:p>
            <a:r>
              <a:rPr lang="en-US" dirty="0" smtClean="0"/>
              <a:t>Each is to produce a cartoon a month, which gives him a new title every week. </a:t>
            </a:r>
          </a:p>
          <a:p>
            <a:pPr lvl="1"/>
            <a:endParaRPr lang="en-US" dirty="0"/>
          </a:p>
          <a:p>
            <a:pPr marL="914400" lvl="2" indent="0">
              <a:buNone/>
            </a:pPr>
            <a:endParaRPr lang="en-US" dirty="0" smtClean="0"/>
          </a:p>
        </p:txBody>
      </p:sp>
      <p:pic>
        <p:nvPicPr>
          <p:cNvPr id="5" name="Picture 4" descr="KoK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067" y="110746"/>
            <a:ext cx="1406706" cy="1499396"/>
          </a:xfrm>
          <a:prstGeom prst="rect">
            <a:avLst/>
          </a:prstGeom>
        </p:spPr>
      </p:pic>
    </p:spTree>
    <p:extLst>
      <p:ext uri="{BB962C8B-B14F-4D97-AF65-F5344CB8AC3E}">
        <p14:creationId xmlns:p14="http://schemas.microsoft.com/office/powerpoint/2010/main" val="2718043838"/>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90260"/>
            <a:ext cx="7770813" cy="1371600"/>
          </a:xfrm>
        </p:spPr>
        <p:txBody>
          <a:bodyPr/>
          <a:lstStyle/>
          <a:p>
            <a:r>
              <a:rPr lang="en-US" dirty="0" smtClean="0"/>
              <a:t>Max &amp; Dave Fleischer</a:t>
            </a:r>
            <a:endParaRPr lang="en-US" dirty="0"/>
          </a:p>
        </p:txBody>
      </p:sp>
      <p:sp>
        <p:nvSpPr>
          <p:cNvPr id="3" name="Content Placeholder 2"/>
          <p:cNvSpPr>
            <a:spLocks noGrp="1"/>
          </p:cNvSpPr>
          <p:nvPr>
            <p:ph idx="1"/>
          </p:nvPr>
        </p:nvSpPr>
        <p:spPr>
          <a:xfrm>
            <a:off x="685800" y="2540160"/>
            <a:ext cx="7770813" cy="4009186"/>
          </a:xfrm>
        </p:spPr>
        <p:txBody>
          <a:bodyPr/>
          <a:lstStyle/>
          <a:p>
            <a:r>
              <a:rPr lang="en-US" dirty="0" smtClean="0"/>
              <a:t>Koko is just getting started when the US declares war on the axis powers and sends troops to Europe.</a:t>
            </a:r>
          </a:p>
          <a:p>
            <a:pPr lvl="1"/>
            <a:r>
              <a:rPr lang="en-US" dirty="0" smtClean="0"/>
              <a:t>Dave dons a uniform.</a:t>
            </a:r>
          </a:p>
          <a:p>
            <a:pPr lvl="1"/>
            <a:endParaRPr lang="en-US" dirty="0"/>
          </a:p>
          <a:p>
            <a:pPr marL="914400" lvl="2" indent="0">
              <a:buNone/>
            </a:pPr>
            <a:endParaRPr lang="en-US" dirty="0" smtClean="0"/>
          </a:p>
        </p:txBody>
      </p:sp>
      <p:pic>
        <p:nvPicPr>
          <p:cNvPr id="5" name="Picture 4" descr="KoK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067" y="110746"/>
            <a:ext cx="1406706" cy="1499396"/>
          </a:xfrm>
          <a:prstGeom prst="rect">
            <a:avLst/>
          </a:prstGeom>
        </p:spPr>
      </p:pic>
    </p:spTree>
    <p:extLst>
      <p:ext uri="{BB962C8B-B14F-4D97-AF65-F5344CB8AC3E}">
        <p14:creationId xmlns:p14="http://schemas.microsoft.com/office/powerpoint/2010/main" val="309683969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90260"/>
            <a:ext cx="7770813" cy="1371600"/>
          </a:xfrm>
        </p:spPr>
        <p:txBody>
          <a:bodyPr/>
          <a:lstStyle/>
          <a:p>
            <a:r>
              <a:rPr lang="en-US" dirty="0" smtClean="0"/>
              <a:t>Max &amp; Dave Fleischer</a:t>
            </a:r>
            <a:endParaRPr lang="en-US" dirty="0"/>
          </a:p>
        </p:txBody>
      </p:sp>
      <p:sp>
        <p:nvSpPr>
          <p:cNvPr id="3" name="Content Placeholder 2"/>
          <p:cNvSpPr>
            <a:spLocks noGrp="1"/>
          </p:cNvSpPr>
          <p:nvPr>
            <p:ph idx="1"/>
          </p:nvPr>
        </p:nvSpPr>
        <p:spPr>
          <a:xfrm>
            <a:off x="685800" y="2540160"/>
            <a:ext cx="7770813" cy="4009186"/>
          </a:xfrm>
        </p:spPr>
        <p:txBody>
          <a:bodyPr/>
          <a:lstStyle/>
          <a:p>
            <a:r>
              <a:rPr lang="en-US" dirty="0" smtClean="0"/>
              <a:t>Bray has an idea – makes a training film and takes it to General Staff of the US Army in Washington.</a:t>
            </a:r>
          </a:p>
          <a:p>
            <a:r>
              <a:rPr lang="en-US" dirty="0" smtClean="0"/>
              <a:t>The studio is hired to make a series of these films.</a:t>
            </a:r>
          </a:p>
          <a:p>
            <a:r>
              <a:rPr lang="en-US" dirty="0" smtClean="0"/>
              <a:t>Max and J. </a:t>
            </a:r>
            <a:r>
              <a:rPr lang="en-US" dirty="0" err="1" smtClean="0"/>
              <a:t>Leventhal</a:t>
            </a:r>
            <a:r>
              <a:rPr lang="en-US" dirty="0" smtClean="0"/>
              <a:t> are sent to Ft. Sill OK.</a:t>
            </a:r>
          </a:p>
          <a:p>
            <a:pPr lvl="1"/>
            <a:r>
              <a:rPr lang="en-US" dirty="0" smtClean="0"/>
              <a:t>Max comes up with a unique way to teach map reading with a animated film.</a:t>
            </a:r>
          </a:p>
          <a:p>
            <a:pPr lvl="1"/>
            <a:endParaRPr lang="en-US" dirty="0"/>
          </a:p>
          <a:p>
            <a:pPr marL="914400" lvl="2" indent="0">
              <a:buNone/>
            </a:pPr>
            <a:endParaRPr lang="en-US" dirty="0" smtClean="0"/>
          </a:p>
        </p:txBody>
      </p:sp>
      <p:pic>
        <p:nvPicPr>
          <p:cNvPr id="5" name="Picture 4" descr="KoK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067" y="110746"/>
            <a:ext cx="1406706" cy="1499396"/>
          </a:xfrm>
          <a:prstGeom prst="rect">
            <a:avLst/>
          </a:prstGeom>
        </p:spPr>
      </p:pic>
    </p:spTree>
    <p:extLst>
      <p:ext uri="{BB962C8B-B14F-4D97-AF65-F5344CB8AC3E}">
        <p14:creationId xmlns:p14="http://schemas.microsoft.com/office/powerpoint/2010/main" val="313108792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90260"/>
            <a:ext cx="7770813" cy="1371600"/>
          </a:xfrm>
        </p:spPr>
        <p:txBody>
          <a:bodyPr/>
          <a:lstStyle/>
          <a:p>
            <a:r>
              <a:rPr lang="en-US" dirty="0" smtClean="0"/>
              <a:t>Max &amp; Dave Fleischer</a:t>
            </a:r>
            <a:endParaRPr lang="en-US" dirty="0"/>
          </a:p>
        </p:txBody>
      </p:sp>
      <p:sp>
        <p:nvSpPr>
          <p:cNvPr id="3" name="Content Placeholder 2"/>
          <p:cNvSpPr>
            <a:spLocks noGrp="1"/>
          </p:cNvSpPr>
          <p:nvPr>
            <p:ph idx="1"/>
          </p:nvPr>
        </p:nvSpPr>
        <p:spPr>
          <a:xfrm>
            <a:off x="685800" y="3221760"/>
            <a:ext cx="7770813" cy="3327585"/>
          </a:xfrm>
        </p:spPr>
        <p:txBody>
          <a:bodyPr/>
          <a:lstStyle/>
          <a:p>
            <a:pPr algn="ctr"/>
            <a:r>
              <a:rPr lang="en-US" dirty="0" smtClean="0"/>
              <a:t>Jump to Post WWI</a:t>
            </a:r>
          </a:p>
          <a:p>
            <a:pPr lvl="1"/>
            <a:endParaRPr lang="en-US" dirty="0"/>
          </a:p>
          <a:p>
            <a:pPr marL="914400" lvl="2" indent="0">
              <a:buNone/>
            </a:pPr>
            <a:endParaRPr lang="en-US" dirty="0" smtClean="0"/>
          </a:p>
        </p:txBody>
      </p:sp>
      <p:pic>
        <p:nvPicPr>
          <p:cNvPr id="5" name="Picture 4" descr="KoK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067" y="110746"/>
            <a:ext cx="1406706" cy="1499396"/>
          </a:xfrm>
          <a:prstGeom prst="rect">
            <a:avLst/>
          </a:prstGeom>
        </p:spPr>
      </p:pic>
    </p:spTree>
    <p:extLst>
      <p:ext uri="{BB962C8B-B14F-4D97-AF65-F5344CB8AC3E}">
        <p14:creationId xmlns:p14="http://schemas.microsoft.com/office/powerpoint/2010/main" val="2263243775"/>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90260"/>
            <a:ext cx="7770813" cy="1371600"/>
          </a:xfrm>
        </p:spPr>
        <p:txBody>
          <a:bodyPr/>
          <a:lstStyle/>
          <a:p>
            <a:r>
              <a:rPr lang="en-US" dirty="0" smtClean="0"/>
              <a:t>Max &amp; Dave Fleischer</a:t>
            </a:r>
            <a:endParaRPr lang="en-US" dirty="0"/>
          </a:p>
        </p:txBody>
      </p:sp>
      <p:sp>
        <p:nvSpPr>
          <p:cNvPr id="3" name="Content Placeholder 2"/>
          <p:cNvSpPr>
            <a:spLocks noGrp="1"/>
          </p:cNvSpPr>
          <p:nvPr>
            <p:ph idx="1"/>
          </p:nvPr>
        </p:nvSpPr>
        <p:spPr>
          <a:xfrm>
            <a:off x="685800" y="2540160"/>
            <a:ext cx="7770813" cy="4009186"/>
          </a:xfrm>
        </p:spPr>
        <p:txBody>
          <a:bodyPr/>
          <a:lstStyle/>
          <a:p>
            <a:r>
              <a:rPr lang="en-US" dirty="0" smtClean="0"/>
              <a:t>Max resigns his position with the Bray Processing Company, and opens a studio with Dave, his </a:t>
            </a:r>
            <a:r>
              <a:rPr lang="en-US" dirty="0"/>
              <a:t>brother in a New York City basement </a:t>
            </a:r>
            <a:r>
              <a:rPr lang="en-US" dirty="0" smtClean="0"/>
              <a:t>apartment.</a:t>
            </a:r>
          </a:p>
          <a:p>
            <a:pPr lvl="1"/>
            <a:endParaRPr lang="en-US" dirty="0"/>
          </a:p>
          <a:p>
            <a:pPr marL="914400" lvl="2" indent="0">
              <a:buNone/>
            </a:pPr>
            <a:endParaRPr lang="en-US" dirty="0" smtClean="0"/>
          </a:p>
        </p:txBody>
      </p:sp>
      <p:pic>
        <p:nvPicPr>
          <p:cNvPr id="5" name="Picture 4" descr="KoK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067" y="110746"/>
            <a:ext cx="1406706" cy="1499396"/>
          </a:xfrm>
          <a:prstGeom prst="rect">
            <a:avLst/>
          </a:prstGeom>
        </p:spPr>
      </p:pic>
    </p:spTree>
    <p:extLst>
      <p:ext uri="{BB962C8B-B14F-4D97-AF65-F5344CB8AC3E}">
        <p14:creationId xmlns:p14="http://schemas.microsoft.com/office/powerpoint/2010/main" val="322872913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90260"/>
            <a:ext cx="7770813" cy="1371600"/>
          </a:xfrm>
        </p:spPr>
        <p:txBody>
          <a:bodyPr/>
          <a:lstStyle/>
          <a:p>
            <a:r>
              <a:rPr lang="en-US" dirty="0" smtClean="0"/>
              <a:t>The Fleischer Family</a:t>
            </a:r>
            <a:endParaRPr lang="en-US" dirty="0"/>
          </a:p>
        </p:txBody>
      </p:sp>
      <p:sp>
        <p:nvSpPr>
          <p:cNvPr id="3" name="Content Placeholder 2"/>
          <p:cNvSpPr>
            <a:spLocks noGrp="1"/>
          </p:cNvSpPr>
          <p:nvPr>
            <p:ph idx="1"/>
          </p:nvPr>
        </p:nvSpPr>
        <p:spPr>
          <a:xfrm>
            <a:off x="685800" y="2540160"/>
            <a:ext cx="7770813" cy="3633367"/>
          </a:xfrm>
        </p:spPr>
        <p:txBody>
          <a:bodyPr/>
          <a:lstStyle/>
          <a:p>
            <a:r>
              <a:rPr lang="en-US" dirty="0" smtClean="0"/>
              <a:t>Immigrated from Austria, 1886</a:t>
            </a:r>
          </a:p>
          <a:p>
            <a:r>
              <a:rPr lang="en-US" dirty="0" smtClean="0"/>
              <a:t>Five Sons, </a:t>
            </a:r>
            <a:r>
              <a:rPr lang="en-US" dirty="0"/>
              <a:t>O</a:t>
            </a:r>
            <a:r>
              <a:rPr lang="en-US" dirty="0" smtClean="0"/>
              <a:t>ne Daughter</a:t>
            </a:r>
          </a:p>
          <a:p>
            <a:pPr lvl="1"/>
            <a:r>
              <a:rPr lang="en-US" dirty="0" smtClean="0"/>
              <a:t>Charles &amp; Max (1883):  </a:t>
            </a:r>
            <a:r>
              <a:rPr lang="en-US" dirty="0"/>
              <a:t>B</a:t>
            </a:r>
            <a:r>
              <a:rPr lang="en-US" dirty="0" smtClean="0"/>
              <a:t>orn in Vienna</a:t>
            </a:r>
          </a:p>
          <a:p>
            <a:pPr lvl="1"/>
            <a:r>
              <a:rPr lang="en-US" dirty="0" smtClean="0"/>
              <a:t>Joe, Lou, David (1894), &amp; Ethel: Born in New York</a:t>
            </a:r>
            <a:endParaRPr lang="en-US" dirty="0"/>
          </a:p>
        </p:txBody>
      </p:sp>
      <p:pic>
        <p:nvPicPr>
          <p:cNvPr id="5" name="Picture 4" descr="KoK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067" y="110746"/>
            <a:ext cx="1406706" cy="1499396"/>
          </a:xfrm>
          <a:prstGeom prst="rect">
            <a:avLst/>
          </a:prstGeom>
        </p:spPr>
      </p:pic>
    </p:spTree>
    <p:extLst>
      <p:ext uri="{BB962C8B-B14F-4D97-AF65-F5344CB8AC3E}">
        <p14:creationId xmlns:p14="http://schemas.microsoft.com/office/powerpoint/2010/main" val="2539308239"/>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90260"/>
            <a:ext cx="7770813" cy="1371600"/>
          </a:xfrm>
        </p:spPr>
        <p:txBody>
          <a:bodyPr/>
          <a:lstStyle/>
          <a:p>
            <a:r>
              <a:rPr lang="en-US" dirty="0" smtClean="0"/>
              <a:t>Max &amp; Dave Fleischer</a:t>
            </a:r>
            <a:endParaRPr lang="en-US" dirty="0"/>
          </a:p>
        </p:txBody>
      </p:sp>
      <p:sp>
        <p:nvSpPr>
          <p:cNvPr id="3" name="Content Placeholder 2"/>
          <p:cNvSpPr>
            <a:spLocks noGrp="1"/>
          </p:cNvSpPr>
          <p:nvPr>
            <p:ph idx="1"/>
          </p:nvPr>
        </p:nvSpPr>
        <p:spPr>
          <a:xfrm>
            <a:off x="685800" y="2540160"/>
            <a:ext cx="7770813" cy="4009186"/>
          </a:xfrm>
        </p:spPr>
        <p:txBody>
          <a:bodyPr/>
          <a:lstStyle/>
          <a:p>
            <a:r>
              <a:rPr lang="en-US" dirty="0" smtClean="0"/>
              <a:t>Max resigns his position with the Bray Processing Company, and opens a studio with Dave, his brother in a New York City basement apartment.</a:t>
            </a:r>
          </a:p>
          <a:p>
            <a:r>
              <a:rPr lang="en-US" dirty="0" smtClean="0"/>
              <a:t>Shoot some of their film in the living room.</a:t>
            </a:r>
          </a:p>
          <a:p>
            <a:r>
              <a:rPr lang="en-US" dirty="0" smtClean="0"/>
              <a:t>They hire one employee, Charlie </a:t>
            </a:r>
            <a:r>
              <a:rPr lang="en-US" dirty="0" err="1" smtClean="0"/>
              <a:t>Shettler</a:t>
            </a:r>
            <a:r>
              <a:rPr lang="en-US" dirty="0" smtClean="0"/>
              <a:t> (he will stay with the studio for 20 years).</a:t>
            </a:r>
          </a:p>
          <a:p>
            <a:r>
              <a:rPr lang="en-US" dirty="0" smtClean="0"/>
              <a:t>They begin to produce the </a:t>
            </a:r>
            <a:r>
              <a:rPr lang="en-US" i="1" dirty="0" smtClean="0"/>
              <a:t>Out of the Inkwell </a:t>
            </a:r>
            <a:r>
              <a:rPr lang="en-US" dirty="0" smtClean="0"/>
              <a:t>series in earnest.</a:t>
            </a:r>
          </a:p>
          <a:p>
            <a:pPr lvl="1"/>
            <a:endParaRPr lang="en-US" dirty="0"/>
          </a:p>
        </p:txBody>
      </p:sp>
      <p:pic>
        <p:nvPicPr>
          <p:cNvPr id="5" name="Picture 4" descr="KoK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067" y="110746"/>
            <a:ext cx="1406706" cy="1499396"/>
          </a:xfrm>
          <a:prstGeom prst="rect">
            <a:avLst/>
          </a:prstGeom>
        </p:spPr>
      </p:pic>
    </p:spTree>
    <p:extLst>
      <p:ext uri="{BB962C8B-B14F-4D97-AF65-F5344CB8AC3E}">
        <p14:creationId xmlns:p14="http://schemas.microsoft.com/office/powerpoint/2010/main" val="2541736428"/>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90260"/>
            <a:ext cx="7770813" cy="1371600"/>
          </a:xfrm>
        </p:spPr>
        <p:txBody>
          <a:bodyPr/>
          <a:lstStyle/>
          <a:p>
            <a:r>
              <a:rPr lang="en-US" dirty="0" smtClean="0"/>
              <a:t>Max &amp; Dave Fleischer</a:t>
            </a:r>
            <a:endParaRPr lang="en-US" dirty="0"/>
          </a:p>
        </p:txBody>
      </p:sp>
      <p:sp>
        <p:nvSpPr>
          <p:cNvPr id="3" name="Content Placeholder 2"/>
          <p:cNvSpPr>
            <a:spLocks noGrp="1"/>
          </p:cNvSpPr>
          <p:nvPr>
            <p:ph idx="1"/>
          </p:nvPr>
        </p:nvSpPr>
        <p:spPr>
          <a:xfrm>
            <a:off x="685800" y="2434338"/>
            <a:ext cx="7770813" cy="4009186"/>
          </a:xfrm>
        </p:spPr>
        <p:txBody>
          <a:bodyPr/>
          <a:lstStyle/>
          <a:p>
            <a:r>
              <a:rPr lang="en-US" dirty="0" smtClean="0"/>
              <a:t>By 1923 the Inkwell shorts are in demand, the studio staff has grown to 19 and they have a new location: 1600 Broadway.</a:t>
            </a:r>
          </a:p>
          <a:p>
            <a:pPr lvl="1"/>
            <a:endParaRPr lang="en-US" dirty="0"/>
          </a:p>
        </p:txBody>
      </p:sp>
      <p:pic>
        <p:nvPicPr>
          <p:cNvPr id="5" name="Picture 4" descr="KoK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067" y="110746"/>
            <a:ext cx="1406706" cy="1499396"/>
          </a:xfrm>
          <a:prstGeom prst="rect">
            <a:avLst/>
          </a:prstGeom>
        </p:spPr>
      </p:pic>
      <p:pic>
        <p:nvPicPr>
          <p:cNvPr id="4" name="Picture 3"/>
          <p:cNvPicPr>
            <a:picLocks noChangeAspect="1"/>
          </p:cNvPicPr>
          <p:nvPr/>
        </p:nvPicPr>
        <p:blipFill>
          <a:blip r:embed="rId3"/>
          <a:stretch>
            <a:fillRect/>
          </a:stretch>
        </p:blipFill>
        <p:spPr>
          <a:xfrm>
            <a:off x="2892684" y="3848179"/>
            <a:ext cx="3335031" cy="2501273"/>
          </a:xfrm>
          <a:prstGeom prst="rect">
            <a:avLst/>
          </a:prstGeom>
        </p:spPr>
      </p:pic>
    </p:spTree>
    <p:extLst>
      <p:ext uri="{BB962C8B-B14F-4D97-AF65-F5344CB8AC3E}">
        <p14:creationId xmlns:p14="http://schemas.microsoft.com/office/powerpoint/2010/main" val="1245461259"/>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90260"/>
            <a:ext cx="7770813" cy="1371600"/>
          </a:xfrm>
        </p:spPr>
        <p:txBody>
          <a:bodyPr/>
          <a:lstStyle/>
          <a:p>
            <a:r>
              <a:rPr lang="en-US" dirty="0" smtClean="0"/>
              <a:t>Max &amp; Dave Fleischer</a:t>
            </a:r>
            <a:endParaRPr lang="en-US" dirty="0"/>
          </a:p>
        </p:txBody>
      </p:sp>
      <p:pic>
        <p:nvPicPr>
          <p:cNvPr id="5" name="Picture 4" descr="KoK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067" y="110746"/>
            <a:ext cx="1406706" cy="1499396"/>
          </a:xfrm>
          <a:prstGeom prst="rect">
            <a:avLst/>
          </a:prstGeom>
        </p:spPr>
      </p:pic>
      <p:pic>
        <p:nvPicPr>
          <p:cNvPr id="6" name="Picture 5"/>
          <p:cNvPicPr>
            <a:picLocks noChangeAspect="1"/>
          </p:cNvPicPr>
          <p:nvPr/>
        </p:nvPicPr>
        <p:blipFill>
          <a:blip r:embed="rId3"/>
          <a:stretch>
            <a:fillRect/>
          </a:stretch>
        </p:blipFill>
        <p:spPr>
          <a:xfrm>
            <a:off x="1547519" y="1683880"/>
            <a:ext cx="6096000" cy="4572000"/>
          </a:xfrm>
          <a:prstGeom prst="rect">
            <a:avLst/>
          </a:prstGeom>
        </p:spPr>
      </p:pic>
    </p:spTree>
    <p:extLst>
      <p:ext uri="{BB962C8B-B14F-4D97-AF65-F5344CB8AC3E}">
        <p14:creationId xmlns:p14="http://schemas.microsoft.com/office/powerpoint/2010/main" val="3720214730"/>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90260"/>
            <a:ext cx="7770813" cy="1371600"/>
          </a:xfrm>
        </p:spPr>
        <p:txBody>
          <a:bodyPr/>
          <a:lstStyle/>
          <a:p>
            <a:r>
              <a:rPr lang="en-US" dirty="0" smtClean="0"/>
              <a:t>Max &amp; Dave Fleischer</a:t>
            </a:r>
            <a:endParaRPr lang="en-US" dirty="0"/>
          </a:p>
        </p:txBody>
      </p:sp>
      <p:sp>
        <p:nvSpPr>
          <p:cNvPr id="3" name="Content Placeholder 2"/>
          <p:cNvSpPr>
            <a:spLocks noGrp="1"/>
          </p:cNvSpPr>
          <p:nvPr>
            <p:ph idx="1"/>
          </p:nvPr>
        </p:nvSpPr>
        <p:spPr>
          <a:xfrm>
            <a:off x="685800" y="2610708"/>
            <a:ext cx="7770813" cy="4009186"/>
          </a:xfrm>
        </p:spPr>
        <p:txBody>
          <a:bodyPr/>
          <a:lstStyle/>
          <a:p>
            <a:r>
              <a:rPr lang="en-US" dirty="0" smtClean="0"/>
              <a:t>Partner with Lee Deforest – a sound pioneer.</a:t>
            </a:r>
          </a:p>
          <a:p>
            <a:r>
              <a:rPr lang="en-US" dirty="0" smtClean="0"/>
              <a:t>Release the first synchronized sound cartoon</a:t>
            </a:r>
            <a:r>
              <a:rPr lang="en-US" i="1" dirty="0" smtClean="0"/>
              <a:t>, My Old Kentucky Home,</a:t>
            </a:r>
            <a:r>
              <a:rPr lang="en-US" dirty="0" smtClean="0"/>
              <a:t> in 1926.</a:t>
            </a:r>
          </a:p>
          <a:p>
            <a:pPr lvl="1"/>
            <a:endParaRPr lang="en-US" dirty="0"/>
          </a:p>
        </p:txBody>
      </p:sp>
      <p:pic>
        <p:nvPicPr>
          <p:cNvPr id="5" name="Picture 4" descr="KoK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067" y="110746"/>
            <a:ext cx="1406706" cy="1499396"/>
          </a:xfrm>
          <a:prstGeom prst="rect">
            <a:avLst/>
          </a:prstGeom>
        </p:spPr>
      </p:pic>
    </p:spTree>
    <p:extLst>
      <p:ext uri="{BB962C8B-B14F-4D97-AF65-F5344CB8AC3E}">
        <p14:creationId xmlns:p14="http://schemas.microsoft.com/office/powerpoint/2010/main" val="2274972005"/>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90260"/>
            <a:ext cx="7770813" cy="1371600"/>
          </a:xfrm>
        </p:spPr>
        <p:txBody>
          <a:bodyPr/>
          <a:lstStyle/>
          <a:p>
            <a:r>
              <a:rPr lang="en-US" dirty="0" smtClean="0"/>
              <a:t>Max &amp; Dave Fleischer</a:t>
            </a:r>
            <a:endParaRPr lang="en-US" dirty="0"/>
          </a:p>
        </p:txBody>
      </p:sp>
      <p:sp>
        <p:nvSpPr>
          <p:cNvPr id="3" name="Content Placeholder 2"/>
          <p:cNvSpPr>
            <a:spLocks noGrp="1"/>
          </p:cNvSpPr>
          <p:nvPr>
            <p:ph idx="1"/>
          </p:nvPr>
        </p:nvSpPr>
        <p:spPr>
          <a:xfrm>
            <a:off x="685800" y="2610708"/>
            <a:ext cx="7770813" cy="4009186"/>
          </a:xfrm>
        </p:spPr>
        <p:txBody>
          <a:bodyPr/>
          <a:lstStyle/>
          <a:p>
            <a:r>
              <a:rPr lang="en-US" dirty="0" smtClean="0"/>
              <a:t>Partner with Lee Deforest – a sound pioneer.</a:t>
            </a:r>
          </a:p>
          <a:p>
            <a:r>
              <a:rPr lang="en-US" dirty="0" smtClean="0"/>
              <a:t>Release the first synchronized sound cartoon</a:t>
            </a:r>
            <a:r>
              <a:rPr lang="en-US" i="1" dirty="0" smtClean="0"/>
              <a:t>, My Old Kentucky Home,</a:t>
            </a:r>
            <a:r>
              <a:rPr lang="en-US" dirty="0" smtClean="0"/>
              <a:t> in 1926.</a:t>
            </a:r>
          </a:p>
          <a:p>
            <a:r>
              <a:rPr lang="en-US" dirty="0" smtClean="0"/>
              <a:t>Began the </a:t>
            </a:r>
            <a:r>
              <a:rPr lang="en-US" i="1" dirty="0" smtClean="0"/>
              <a:t>Bouncing Ball</a:t>
            </a:r>
            <a:r>
              <a:rPr lang="en-US" dirty="0" smtClean="0"/>
              <a:t> shorts, which were wildly popular.</a:t>
            </a:r>
          </a:p>
          <a:p>
            <a:pPr marL="0" indent="0">
              <a:buNone/>
            </a:pPr>
            <a:endParaRPr lang="en-US" dirty="0" smtClean="0"/>
          </a:p>
          <a:p>
            <a:pPr lvl="1"/>
            <a:endParaRPr lang="en-US" dirty="0"/>
          </a:p>
        </p:txBody>
      </p:sp>
      <p:pic>
        <p:nvPicPr>
          <p:cNvPr id="5" name="Picture 4" descr="KoK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067" y="110746"/>
            <a:ext cx="1406706" cy="1499396"/>
          </a:xfrm>
          <a:prstGeom prst="rect">
            <a:avLst/>
          </a:prstGeom>
        </p:spPr>
      </p:pic>
    </p:spTree>
    <p:extLst>
      <p:ext uri="{BB962C8B-B14F-4D97-AF65-F5344CB8AC3E}">
        <p14:creationId xmlns:p14="http://schemas.microsoft.com/office/powerpoint/2010/main" val="3042325440"/>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90260"/>
            <a:ext cx="7770813" cy="1371600"/>
          </a:xfrm>
        </p:spPr>
        <p:txBody>
          <a:bodyPr/>
          <a:lstStyle/>
          <a:p>
            <a:r>
              <a:rPr lang="en-US" dirty="0" smtClean="0"/>
              <a:t>Max &amp; Dave Fleischer</a:t>
            </a:r>
            <a:endParaRPr lang="en-US" dirty="0"/>
          </a:p>
        </p:txBody>
      </p:sp>
      <p:sp>
        <p:nvSpPr>
          <p:cNvPr id="3" name="Content Placeholder 2"/>
          <p:cNvSpPr>
            <a:spLocks noGrp="1"/>
          </p:cNvSpPr>
          <p:nvPr>
            <p:ph idx="1"/>
          </p:nvPr>
        </p:nvSpPr>
        <p:spPr>
          <a:xfrm>
            <a:off x="685800" y="2610708"/>
            <a:ext cx="7770813" cy="4009186"/>
          </a:xfrm>
        </p:spPr>
        <p:txBody>
          <a:bodyPr/>
          <a:lstStyle/>
          <a:p>
            <a:r>
              <a:rPr lang="en-US" dirty="0" smtClean="0"/>
              <a:t>Partner with Lee Deforest – a sound pioneer.</a:t>
            </a:r>
          </a:p>
          <a:p>
            <a:r>
              <a:rPr lang="en-US" dirty="0" smtClean="0"/>
              <a:t>Release the first synchronized sound cartoon</a:t>
            </a:r>
            <a:r>
              <a:rPr lang="en-US" i="1" dirty="0" smtClean="0"/>
              <a:t>, My Old Kentucky Home,</a:t>
            </a:r>
            <a:r>
              <a:rPr lang="en-US" dirty="0" smtClean="0"/>
              <a:t> in 1926.</a:t>
            </a:r>
          </a:p>
          <a:p>
            <a:r>
              <a:rPr lang="en-US" dirty="0" smtClean="0"/>
              <a:t>Began the </a:t>
            </a:r>
            <a:r>
              <a:rPr lang="en-US" i="1" dirty="0" smtClean="0"/>
              <a:t>Bouncing Ball</a:t>
            </a:r>
            <a:r>
              <a:rPr lang="en-US" dirty="0" smtClean="0"/>
              <a:t> shorts, which were wildly popular.</a:t>
            </a:r>
          </a:p>
          <a:p>
            <a:r>
              <a:rPr lang="en-US" dirty="0" smtClean="0"/>
              <a:t>Would work with jazz legends, Cab Calloway, Don Redman, </a:t>
            </a:r>
            <a:r>
              <a:rPr lang="en-US" smtClean="0"/>
              <a:t>Louis Armstrong.</a:t>
            </a:r>
            <a:endParaRPr lang="en-US" dirty="0" smtClean="0"/>
          </a:p>
          <a:p>
            <a:pPr lvl="1"/>
            <a:endParaRPr lang="en-US" dirty="0"/>
          </a:p>
        </p:txBody>
      </p:sp>
      <p:pic>
        <p:nvPicPr>
          <p:cNvPr id="5" name="Picture 4" descr="KoK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067" y="110746"/>
            <a:ext cx="1406706" cy="1499396"/>
          </a:xfrm>
          <a:prstGeom prst="rect">
            <a:avLst/>
          </a:prstGeom>
        </p:spPr>
      </p:pic>
    </p:spTree>
    <p:extLst>
      <p:ext uri="{BB962C8B-B14F-4D97-AF65-F5344CB8AC3E}">
        <p14:creationId xmlns:p14="http://schemas.microsoft.com/office/powerpoint/2010/main" val="943488161"/>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90260"/>
            <a:ext cx="7770813" cy="1371600"/>
          </a:xfrm>
        </p:spPr>
        <p:txBody>
          <a:bodyPr/>
          <a:lstStyle/>
          <a:p>
            <a:r>
              <a:rPr lang="en-US" dirty="0" smtClean="0"/>
              <a:t>Max &amp; Dave Fleischer</a:t>
            </a:r>
            <a:endParaRPr lang="en-US" dirty="0"/>
          </a:p>
        </p:txBody>
      </p:sp>
      <p:sp>
        <p:nvSpPr>
          <p:cNvPr id="3" name="Content Placeholder 2"/>
          <p:cNvSpPr>
            <a:spLocks noGrp="1"/>
          </p:cNvSpPr>
          <p:nvPr>
            <p:ph idx="1"/>
          </p:nvPr>
        </p:nvSpPr>
        <p:spPr>
          <a:xfrm>
            <a:off x="685800" y="2610708"/>
            <a:ext cx="7770813" cy="4009186"/>
          </a:xfrm>
        </p:spPr>
        <p:txBody>
          <a:bodyPr/>
          <a:lstStyle/>
          <a:p>
            <a:r>
              <a:rPr lang="en-US" dirty="0" smtClean="0"/>
              <a:t>1929 signed a distribution deal with Paramount.</a:t>
            </a:r>
          </a:p>
          <a:p>
            <a:r>
              <a:rPr lang="en-US" dirty="0" smtClean="0"/>
              <a:t>Changed the studio name to </a:t>
            </a:r>
            <a:r>
              <a:rPr lang="en-US" i="1" dirty="0" smtClean="0"/>
              <a:t>Fleischer Brothers</a:t>
            </a:r>
            <a:r>
              <a:rPr lang="en-US" dirty="0" smtClean="0"/>
              <a:t>.</a:t>
            </a:r>
          </a:p>
          <a:p>
            <a:pPr lvl="1"/>
            <a:endParaRPr lang="en-US" dirty="0"/>
          </a:p>
        </p:txBody>
      </p:sp>
      <p:pic>
        <p:nvPicPr>
          <p:cNvPr id="5" name="Picture 4" descr="KoK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067" y="110746"/>
            <a:ext cx="1406706" cy="1499396"/>
          </a:xfrm>
          <a:prstGeom prst="rect">
            <a:avLst/>
          </a:prstGeom>
        </p:spPr>
      </p:pic>
    </p:spTree>
    <p:extLst>
      <p:ext uri="{BB962C8B-B14F-4D97-AF65-F5344CB8AC3E}">
        <p14:creationId xmlns:p14="http://schemas.microsoft.com/office/powerpoint/2010/main" val="1708344284"/>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90260"/>
            <a:ext cx="7770813" cy="1371600"/>
          </a:xfrm>
        </p:spPr>
        <p:txBody>
          <a:bodyPr/>
          <a:lstStyle/>
          <a:p>
            <a:r>
              <a:rPr lang="en-US" dirty="0" smtClean="0"/>
              <a:t>Max &amp; Dave Fleischer</a:t>
            </a:r>
            <a:endParaRPr lang="en-US" dirty="0"/>
          </a:p>
        </p:txBody>
      </p:sp>
      <p:sp>
        <p:nvSpPr>
          <p:cNvPr id="3" name="Content Placeholder 2"/>
          <p:cNvSpPr>
            <a:spLocks noGrp="1"/>
          </p:cNvSpPr>
          <p:nvPr>
            <p:ph idx="1"/>
          </p:nvPr>
        </p:nvSpPr>
        <p:spPr>
          <a:xfrm>
            <a:off x="685800" y="2610708"/>
            <a:ext cx="7770813" cy="4009186"/>
          </a:xfrm>
        </p:spPr>
        <p:txBody>
          <a:bodyPr/>
          <a:lstStyle/>
          <a:p>
            <a:r>
              <a:rPr lang="en-US" dirty="0" smtClean="0"/>
              <a:t>Gave us Koko, Betty </a:t>
            </a:r>
            <a:r>
              <a:rPr lang="en-US" dirty="0" err="1" smtClean="0"/>
              <a:t>Boop</a:t>
            </a:r>
            <a:r>
              <a:rPr lang="en-US" dirty="0" smtClean="0"/>
              <a:t>, Bimbo, Popeye, and Superman!</a:t>
            </a:r>
          </a:p>
          <a:p>
            <a:pPr lvl="1"/>
            <a:endParaRPr lang="en-US" dirty="0"/>
          </a:p>
        </p:txBody>
      </p:sp>
      <p:pic>
        <p:nvPicPr>
          <p:cNvPr id="5" name="Picture 4" descr="KoK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067" y="110746"/>
            <a:ext cx="1406706" cy="1499396"/>
          </a:xfrm>
          <a:prstGeom prst="rect">
            <a:avLst/>
          </a:prstGeom>
        </p:spPr>
      </p:pic>
    </p:spTree>
    <p:extLst>
      <p:ext uri="{BB962C8B-B14F-4D97-AF65-F5344CB8AC3E}">
        <p14:creationId xmlns:p14="http://schemas.microsoft.com/office/powerpoint/2010/main" val="793878654"/>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90260"/>
            <a:ext cx="7770813" cy="1371600"/>
          </a:xfrm>
        </p:spPr>
        <p:txBody>
          <a:bodyPr/>
          <a:lstStyle/>
          <a:p>
            <a:r>
              <a:rPr lang="en-US" dirty="0" smtClean="0"/>
              <a:t>Max &amp; Dave Fleischer</a:t>
            </a:r>
            <a:endParaRPr lang="en-US" dirty="0"/>
          </a:p>
        </p:txBody>
      </p:sp>
      <p:sp>
        <p:nvSpPr>
          <p:cNvPr id="3" name="Content Placeholder 2"/>
          <p:cNvSpPr>
            <a:spLocks noGrp="1"/>
          </p:cNvSpPr>
          <p:nvPr>
            <p:ph idx="1"/>
          </p:nvPr>
        </p:nvSpPr>
        <p:spPr>
          <a:xfrm>
            <a:off x="685800" y="2610708"/>
            <a:ext cx="7770813" cy="4009186"/>
          </a:xfrm>
        </p:spPr>
        <p:txBody>
          <a:bodyPr/>
          <a:lstStyle/>
          <a:p>
            <a:r>
              <a:rPr lang="en-US" dirty="0" smtClean="0"/>
              <a:t>Gave us Koko, Betty </a:t>
            </a:r>
            <a:r>
              <a:rPr lang="en-US" dirty="0" err="1" smtClean="0"/>
              <a:t>Boop</a:t>
            </a:r>
            <a:r>
              <a:rPr lang="en-US" dirty="0" smtClean="0"/>
              <a:t>, Bimbo, Popeye, and Superman!</a:t>
            </a:r>
          </a:p>
          <a:p>
            <a:r>
              <a:rPr lang="en-US" dirty="0" smtClean="0"/>
              <a:t>They also help us to understand a little more about the importance of cartoons in society.</a:t>
            </a:r>
          </a:p>
          <a:p>
            <a:pPr lvl="1"/>
            <a:endParaRPr lang="en-US" dirty="0"/>
          </a:p>
        </p:txBody>
      </p:sp>
      <p:pic>
        <p:nvPicPr>
          <p:cNvPr id="5" name="Picture 4" descr="KoK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067" y="110746"/>
            <a:ext cx="1406706" cy="1499396"/>
          </a:xfrm>
          <a:prstGeom prst="rect">
            <a:avLst/>
          </a:prstGeom>
        </p:spPr>
      </p:pic>
    </p:spTree>
    <p:extLst>
      <p:ext uri="{BB962C8B-B14F-4D97-AF65-F5344CB8AC3E}">
        <p14:creationId xmlns:p14="http://schemas.microsoft.com/office/powerpoint/2010/main" val="903230261"/>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90260"/>
            <a:ext cx="7770813" cy="1371600"/>
          </a:xfrm>
        </p:spPr>
        <p:txBody>
          <a:bodyPr/>
          <a:lstStyle/>
          <a:p>
            <a:r>
              <a:rPr lang="en-US" dirty="0" smtClean="0"/>
              <a:t>Max &amp; Dave Fleischer</a:t>
            </a:r>
            <a:endParaRPr lang="en-US" dirty="0"/>
          </a:p>
        </p:txBody>
      </p:sp>
      <p:sp>
        <p:nvSpPr>
          <p:cNvPr id="3" name="Content Placeholder 2"/>
          <p:cNvSpPr>
            <a:spLocks noGrp="1"/>
          </p:cNvSpPr>
          <p:nvPr>
            <p:ph idx="1"/>
          </p:nvPr>
        </p:nvSpPr>
        <p:spPr>
          <a:xfrm>
            <a:off x="685800" y="2610708"/>
            <a:ext cx="7770813" cy="4009186"/>
          </a:xfrm>
        </p:spPr>
        <p:txBody>
          <a:bodyPr/>
          <a:lstStyle/>
          <a:p>
            <a:r>
              <a:rPr lang="en-US" dirty="0" smtClean="0"/>
              <a:t>Gave us Koko, Betty </a:t>
            </a:r>
            <a:r>
              <a:rPr lang="en-US" dirty="0" err="1" smtClean="0"/>
              <a:t>Boop</a:t>
            </a:r>
            <a:r>
              <a:rPr lang="en-US" dirty="0" smtClean="0"/>
              <a:t>, Bimbo, Popeye, and Superman!</a:t>
            </a:r>
          </a:p>
          <a:p>
            <a:r>
              <a:rPr lang="en-US" dirty="0" smtClean="0"/>
              <a:t>They also help us to understand a little more about the importance of cartoons in society.</a:t>
            </a:r>
          </a:p>
        </p:txBody>
      </p:sp>
      <p:pic>
        <p:nvPicPr>
          <p:cNvPr id="5" name="Picture 4" descr="KoK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067" y="110746"/>
            <a:ext cx="1406706" cy="1499396"/>
          </a:xfrm>
          <a:prstGeom prst="rect">
            <a:avLst/>
          </a:prstGeom>
        </p:spPr>
      </p:pic>
    </p:spTree>
    <p:extLst>
      <p:ext uri="{BB962C8B-B14F-4D97-AF65-F5344CB8AC3E}">
        <p14:creationId xmlns:p14="http://schemas.microsoft.com/office/powerpoint/2010/main" val="416336320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90260"/>
            <a:ext cx="7770813" cy="1371600"/>
          </a:xfrm>
        </p:spPr>
        <p:txBody>
          <a:bodyPr/>
          <a:lstStyle/>
          <a:p>
            <a:r>
              <a:rPr lang="en-US" dirty="0" smtClean="0"/>
              <a:t>The Fleischer Family</a:t>
            </a:r>
            <a:endParaRPr lang="en-US" dirty="0"/>
          </a:p>
        </p:txBody>
      </p:sp>
      <p:sp>
        <p:nvSpPr>
          <p:cNvPr id="3" name="Content Placeholder 2"/>
          <p:cNvSpPr>
            <a:spLocks noGrp="1"/>
          </p:cNvSpPr>
          <p:nvPr>
            <p:ph idx="1"/>
          </p:nvPr>
        </p:nvSpPr>
        <p:spPr>
          <a:xfrm>
            <a:off x="685800" y="2540160"/>
            <a:ext cx="7770813" cy="3633367"/>
          </a:xfrm>
        </p:spPr>
        <p:txBody>
          <a:bodyPr/>
          <a:lstStyle/>
          <a:p>
            <a:r>
              <a:rPr lang="en-US" dirty="0"/>
              <a:t>Father Fleischer was a Tailor and an Inventor</a:t>
            </a:r>
          </a:p>
          <a:p>
            <a:r>
              <a:rPr lang="en-US" dirty="0" smtClean="0"/>
              <a:t>“Inventions” included a button, and a yardstick</a:t>
            </a:r>
            <a:endParaRPr lang="en-US" dirty="0"/>
          </a:p>
          <a:p>
            <a:pPr lvl="1"/>
            <a:r>
              <a:rPr lang="en-US" dirty="0" smtClean="0"/>
              <a:t>Got a Patent for a “Hook &amp; Eye”</a:t>
            </a:r>
            <a:endParaRPr lang="en-US" dirty="0"/>
          </a:p>
        </p:txBody>
      </p:sp>
      <p:pic>
        <p:nvPicPr>
          <p:cNvPr id="5" name="Picture 4" descr="KoK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067" y="110746"/>
            <a:ext cx="1406706" cy="1499396"/>
          </a:xfrm>
          <a:prstGeom prst="rect">
            <a:avLst/>
          </a:prstGeom>
        </p:spPr>
      </p:pic>
    </p:spTree>
    <p:extLst>
      <p:ext uri="{BB962C8B-B14F-4D97-AF65-F5344CB8AC3E}">
        <p14:creationId xmlns:p14="http://schemas.microsoft.com/office/powerpoint/2010/main" val="2238377695"/>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90260"/>
            <a:ext cx="7770813" cy="1371600"/>
          </a:xfrm>
        </p:spPr>
        <p:txBody>
          <a:bodyPr/>
          <a:lstStyle/>
          <a:p>
            <a:r>
              <a:rPr lang="en-US" dirty="0" smtClean="0"/>
              <a:t>Cartoon </a:t>
            </a:r>
            <a:r>
              <a:rPr lang="en-US" dirty="0"/>
              <a:t>&amp;</a:t>
            </a:r>
            <a:r>
              <a:rPr lang="en-US" dirty="0" smtClean="0"/>
              <a:t> Everyday Life </a:t>
            </a:r>
            <a:endParaRPr lang="en-US" dirty="0"/>
          </a:p>
        </p:txBody>
      </p:sp>
      <p:sp>
        <p:nvSpPr>
          <p:cNvPr id="3" name="Content Placeholder 2"/>
          <p:cNvSpPr>
            <a:spLocks noGrp="1"/>
          </p:cNvSpPr>
          <p:nvPr>
            <p:ph idx="1"/>
          </p:nvPr>
        </p:nvSpPr>
        <p:spPr>
          <a:xfrm>
            <a:off x="685800" y="2610708"/>
            <a:ext cx="7770813" cy="4009186"/>
          </a:xfrm>
        </p:spPr>
        <p:txBody>
          <a:bodyPr/>
          <a:lstStyle/>
          <a:p>
            <a:pPr marL="0" indent="0">
              <a:buNone/>
            </a:pPr>
            <a:r>
              <a:rPr lang="en-US" dirty="0" smtClean="0"/>
              <a:t>			You may recall:</a:t>
            </a:r>
          </a:p>
          <a:p>
            <a:r>
              <a:rPr lang="en-US" dirty="0" smtClean="0"/>
              <a:t>Mickey Mouse saved the Lionel Model Train Co., when it’s Mickey Car was released during the depression</a:t>
            </a:r>
          </a:p>
          <a:p>
            <a:pPr lvl="1"/>
            <a:endParaRPr lang="en-US" dirty="0"/>
          </a:p>
        </p:txBody>
      </p:sp>
      <p:pic>
        <p:nvPicPr>
          <p:cNvPr id="5" name="Picture 4" descr="KoK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067" y="110746"/>
            <a:ext cx="1406706" cy="1499396"/>
          </a:xfrm>
          <a:prstGeom prst="rect">
            <a:avLst/>
          </a:prstGeom>
        </p:spPr>
      </p:pic>
    </p:spTree>
    <p:extLst>
      <p:ext uri="{BB962C8B-B14F-4D97-AF65-F5344CB8AC3E}">
        <p14:creationId xmlns:p14="http://schemas.microsoft.com/office/powerpoint/2010/main" val="267177382"/>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90260"/>
            <a:ext cx="7770813" cy="1371600"/>
          </a:xfrm>
        </p:spPr>
        <p:txBody>
          <a:bodyPr/>
          <a:lstStyle/>
          <a:p>
            <a:r>
              <a:rPr lang="en-US" dirty="0" smtClean="0"/>
              <a:t>Cartoon </a:t>
            </a:r>
            <a:r>
              <a:rPr lang="en-US" dirty="0"/>
              <a:t>&amp;</a:t>
            </a:r>
            <a:r>
              <a:rPr lang="en-US" dirty="0" smtClean="0"/>
              <a:t> Everyday Life </a:t>
            </a:r>
            <a:endParaRPr lang="en-US" dirty="0"/>
          </a:p>
        </p:txBody>
      </p:sp>
      <p:sp>
        <p:nvSpPr>
          <p:cNvPr id="3" name="Content Placeholder 2"/>
          <p:cNvSpPr>
            <a:spLocks noGrp="1"/>
          </p:cNvSpPr>
          <p:nvPr>
            <p:ph idx="1"/>
          </p:nvPr>
        </p:nvSpPr>
        <p:spPr>
          <a:xfrm>
            <a:off x="685800" y="2610708"/>
            <a:ext cx="7770813" cy="4009186"/>
          </a:xfrm>
        </p:spPr>
        <p:txBody>
          <a:bodyPr>
            <a:normAutofit lnSpcReduction="10000"/>
          </a:bodyPr>
          <a:lstStyle/>
          <a:p>
            <a:pPr marL="0" indent="0">
              <a:buNone/>
            </a:pPr>
            <a:r>
              <a:rPr lang="en-US" dirty="0" smtClean="0"/>
              <a:t>			You may recall:</a:t>
            </a:r>
          </a:p>
          <a:p>
            <a:r>
              <a:rPr lang="en-US" dirty="0" smtClean="0"/>
              <a:t>Mickey Mouse saved the Lionel Model Train Co., when it’s Mickey Car was released during the depression</a:t>
            </a:r>
          </a:p>
          <a:p>
            <a:r>
              <a:rPr lang="en-US" dirty="0" smtClean="0"/>
              <a:t>Popeye</a:t>
            </a:r>
            <a:r>
              <a:rPr lang="en-US" dirty="0"/>
              <a:t> </a:t>
            </a:r>
            <a:r>
              <a:rPr lang="en-US" dirty="0" smtClean="0"/>
              <a:t>had a </a:t>
            </a:r>
            <a:r>
              <a:rPr lang="en-US" dirty="0"/>
              <a:t>spinach obsession </a:t>
            </a:r>
            <a:r>
              <a:rPr lang="en-US" dirty="0" smtClean="0"/>
              <a:t>from his newspaper comic days, </a:t>
            </a:r>
            <a:r>
              <a:rPr lang="en-US" dirty="0"/>
              <a:t>but </a:t>
            </a:r>
            <a:r>
              <a:rPr lang="en-US" dirty="0" smtClean="0"/>
              <a:t>it became </a:t>
            </a:r>
            <a:r>
              <a:rPr lang="en-US" dirty="0"/>
              <a:t>an indispensable plot device in his later animated adventures. </a:t>
            </a:r>
            <a:r>
              <a:rPr lang="en-US" dirty="0" smtClean="0"/>
              <a:t>U.S. </a:t>
            </a:r>
            <a:r>
              <a:rPr lang="en-US" dirty="0"/>
              <a:t>spinach growers credited Popeye with a 33 percent increase in U.S. spinach consumption and </a:t>
            </a:r>
            <a:r>
              <a:rPr lang="en-US" dirty="0" smtClean="0"/>
              <a:t>for saving </a:t>
            </a:r>
            <a:r>
              <a:rPr lang="en-US" dirty="0"/>
              <a:t>the spinach industry in the 1930s.</a:t>
            </a:r>
          </a:p>
          <a:p>
            <a:endParaRPr lang="en-US" dirty="0" smtClean="0"/>
          </a:p>
          <a:p>
            <a:pPr lvl="1"/>
            <a:endParaRPr lang="en-US" dirty="0"/>
          </a:p>
        </p:txBody>
      </p:sp>
      <p:pic>
        <p:nvPicPr>
          <p:cNvPr id="5" name="Picture 4" descr="KoK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067" y="110746"/>
            <a:ext cx="1406706" cy="1499396"/>
          </a:xfrm>
          <a:prstGeom prst="rect">
            <a:avLst/>
          </a:prstGeom>
        </p:spPr>
      </p:pic>
    </p:spTree>
    <p:extLst>
      <p:ext uri="{BB962C8B-B14F-4D97-AF65-F5344CB8AC3E}">
        <p14:creationId xmlns:p14="http://schemas.microsoft.com/office/powerpoint/2010/main" val="894580600"/>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4468134"/>
            <a:ext cx="7770813" cy="2151759"/>
          </a:xfrm>
        </p:spPr>
        <p:txBody>
          <a:bodyPr>
            <a:normAutofit/>
          </a:bodyPr>
          <a:lstStyle/>
          <a:p>
            <a:pPr marL="0" indent="0">
              <a:buNone/>
            </a:pPr>
            <a:r>
              <a:rPr lang="en-US" dirty="0"/>
              <a:t>In 1937, </a:t>
            </a:r>
            <a:r>
              <a:rPr lang="en-US" dirty="0" smtClean="0"/>
              <a:t>the self-proclaimed spinach capital, </a:t>
            </a:r>
            <a:r>
              <a:rPr lang="en-US" dirty="0"/>
              <a:t>Crystal City, Texas, erected a statue to honor E.C. Segar and Popeye for their positive influence on America’s eating habits, making Popeye the first cartoon character ever immortalized in public sculpture.</a:t>
            </a:r>
          </a:p>
          <a:p>
            <a:pPr marL="0" indent="0">
              <a:buNone/>
            </a:pPr>
            <a:endParaRPr lang="en-US" dirty="0" smtClean="0"/>
          </a:p>
          <a:p>
            <a:pPr lvl="1"/>
            <a:endParaRPr lang="en-US" dirty="0"/>
          </a:p>
        </p:txBody>
      </p:sp>
      <p:pic>
        <p:nvPicPr>
          <p:cNvPr id="6" name="Picture 5" descr="Popeye0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9068" y="246744"/>
            <a:ext cx="3015019" cy="3962597"/>
          </a:xfrm>
          <a:prstGeom prst="rect">
            <a:avLst/>
          </a:prstGeom>
        </p:spPr>
      </p:pic>
    </p:spTree>
    <p:extLst>
      <p:ext uri="{BB962C8B-B14F-4D97-AF65-F5344CB8AC3E}">
        <p14:creationId xmlns:p14="http://schemas.microsoft.com/office/powerpoint/2010/main" val="19287231"/>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90260"/>
            <a:ext cx="7770813" cy="1371600"/>
          </a:xfrm>
        </p:spPr>
        <p:txBody>
          <a:bodyPr/>
          <a:lstStyle/>
          <a:p>
            <a:r>
              <a:rPr lang="en-US" dirty="0" smtClean="0"/>
              <a:t>Max &amp; Dave Fleischer</a:t>
            </a:r>
            <a:endParaRPr lang="en-US" dirty="0"/>
          </a:p>
        </p:txBody>
      </p:sp>
      <p:sp>
        <p:nvSpPr>
          <p:cNvPr id="3" name="Content Placeholder 2"/>
          <p:cNvSpPr>
            <a:spLocks noGrp="1"/>
          </p:cNvSpPr>
          <p:nvPr>
            <p:ph idx="1"/>
          </p:nvPr>
        </p:nvSpPr>
        <p:spPr>
          <a:xfrm>
            <a:off x="685800" y="2610708"/>
            <a:ext cx="7770813" cy="4009186"/>
          </a:xfrm>
        </p:spPr>
        <p:txBody>
          <a:bodyPr/>
          <a:lstStyle/>
          <a:p>
            <a:r>
              <a:rPr lang="en-US" dirty="0" smtClean="0"/>
              <a:t>Gulliver’s Travels, Mr. Bug Goes to Town</a:t>
            </a:r>
          </a:p>
          <a:p>
            <a:pPr lvl="1"/>
            <a:endParaRPr lang="en-US" dirty="0"/>
          </a:p>
        </p:txBody>
      </p:sp>
      <p:pic>
        <p:nvPicPr>
          <p:cNvPr id="5" name="Picture 4" descr="KoK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067" y="110746"/>
            <a:ext cx="1406706" cy="1499396"/>
          </a:xfrm>
          <a:prstGeom prst="rect">
            <a:avLst/>
          </a:prstGeom>
        </p:spPr>
      </p:pic>
    </p:spTree>
    <p:extLst>
      <p:ext uri="{BB962C8B-B14F-4D97-AF65-F5344CB8AC3E}">
        <p14:creationId xmlns:p14="http://schemas.microsoft.com/office/powerpoint/2010/main" val="3885543297"/>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90260"/>
            <a:ext cx="7770813" cy="1371600"/>
          </a:xfrm>
        </p:spPr>
        <p:txBody>
          <a:bodyPr/>
          <a:lstStyle/>
          <a:p>
            <a:r>
              <a:rPr lang="en-US" dirty="0" smtClean="0"/>
              <a:t>Fleischer Studios</a:t>
            </a:r>
            <a:endParaRPr lang="en-US" dirty="0"/>
          </a:p>
        </p:txBody>
      </p:sp>
      <p:sp>
        <p:nvSpPr>
          <p:cNvPr id="3" name="Content Placeholder 2"/>
          <p:cNvSpPr>
            <a:spLocks noGrp="1"/>
          </p:cNvSpPr>
          <p:nvPr>
            <p:ph idx="1"/>
          </p:nvPr>
        </p:nvSpPr>
        <p:spPr>
          <a:xfrm>
            <a:off x="685800" y="3304068"/>
            <a:ext cx="7770813" cy="3245277"/>
          </a:xfrm>
        </p:spPr>
        <p:txBody>
          <a:bodyPr/>
          <a:lstStyle/>
          <a:p>
            <a:pPr algn="ctr"/>
            <a:r>
              <a:rPr lang="en-US" dirty="0" smtClean="0"/>
              <a:t>That’s All Folks. </a:t>
            </a:r>
            <a:r>
              <a:rPr lang="en-US" smtClean="0"/>
              <a:t>It’s time </a:t>
            </a:r>
            <a:r>
              <a:rPr lang="en-US" dirty="0" smtClean="0"/>
              <a:t>to watch cartoons.</a:t>
            </a:r>
            <a:endParaRPr lang="en-US" dirty="0"/>
          </a:p>
          <a:p>
            <a:pPr marL="914400" lvl="2" indent="0">
              <a:buNone/>
            </a:pPr>
            <a:endParaRPr lang="en-US" dirty="0" smtClean="0"/>
          </a:p>
        </p:txBody>
      </p:sp>
      <p:pic>
        <p:nvPicPr>
          <p:cNvPr id="5" name="Picture 4" descr="KoK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067" y="110746"/>
            <a:ext cx="1406706" cy="1499396"/>
          </a:xfrm>
          <a:prstGeom prst="rect">
            <a:avLst/>
          </a:prstGeom>
        </p:spPr>
      </p:pic>
    </p:spTree>
    <p:extLst>
      <p:ext uri="{BB962C8B-B14F-4D97-AF65-F5344CB8AC3E}">
        <p14:creationId xmlns:p14="http://schemas.microsoft.com/office/powerpoint/2010/main" val="324297125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90260"/>
            <a:ext cx="7770813" cy="1371600"/>
          </a:xfrm>
        </p:spPr>
        <p:txBody>
          <a:bodyPr/>
          <a:lstStyle/>
          <a:p>
            <a:r>
              <a:rPr lang="en-US" dirty="0" smtClean="0"/>
              <a:t>The Fleischer Family</a:t>
            </a:r>
            <a:endParaRPr lang="en-US" dirty="0"/>
          </a:p>
        </p:txBody>
      </p:sp>
      <p:sp>
        <p:nvSpPr>
          <p:cNvPr id="3" name="Content Placeholder 2"/>
          <p:cNvSpPr>
            <a:spLocks noGrp="1"/>
          </p:cNvSpPr>
          <p:nvPr>
            <p:ph idx="1"/>
          </p:nvPr>
        </p:nvSpPr>
        <p:spPr>
          <a:xfrm>
            <a:off x="685800" y="2540160"/>
            <a:ext cx="7770813" cy="3633367"/>
          </a:xfrm>
        </p:spPr>
        <p:txBody>
          <a:bodyPr/>
          <a:lstStyle/>
          <a:p>
            <a:r>
              <a:rPr lang="en-US" dirty="0" smtClean="0"/>
              <a:t>“The Fleischer boys were sparked by their father to similar yet more complex inventive ability.”</a:t>
            </a:r>
            <a:endParaRPr lang="en-US" dirty="0"/>
          </a:p>
        </p:txBody>
      </p:sp>
      <p:pic>
        <p:nvPicPr>
          <p:cNvPr id="5" name="Picture 4" descr="KoK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067" y="110746"/>
            <a:ext cx="1406706" cy="1499396"/>
          </a:xfrm>
          <a:prstGeom prst="rect">
            <a:avLst/>
          </a:prstGeom>
        </p:spPr>
      </p:pic>
    </p:spTree>
    <p:extLst>
      <p:ext uri="{BB962C8B-B14F-4D97-AF65-F5344CB8AC3E}">
        <p14:creationId xmlns:p14="http://schemas.microsoft.com/office/powerpoint/2010/main" val="216286057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90260"/>
            <a:ext cx="7770813" cy="1371600"/>
          </a:xfrm>
        </p:spPr>
        <p:txBody>
          <a:bodyPr/>
          <a:lstStyle/>
          <a:p>
            <a:r>
              <a:rPr lang="en-US" dirty="0" smtClean="0"/>
              <a:t>The Fleischer Family</a:t>
            </a:r>
            <a:endParaRPr lang="en-US" dirty="0"/>
          </a:p>
        </p:txBody>
      </p:sp>
      <p:sp>
        <p:nvSpPr>
          <p:cNvPr id="3" name="Content Placeholder 2"/>
          <p:cNvSpPr>
            <a:spLocks noGrp="1"/>
          </p:cNvSpPr>
          <p:nvPr>
            <p:ph idx="1"/>
          </p:nvPr>
        </p:nvSpPr>
        <p:spPr>
          <a:xfrm>
            <a:off x="685800" y="2540160"/>
            <a:ext cx="7770813" cy="3633367"/>
          </a:xfrm>
        </p:spPr>
        <p:txBody>
          <a:bodyPr/>
          <a:lstStyle/>
          <a:p>
            <a:r>
              <a:rPr lang="en-US" dirty="0" smtClean="0"/>
              <a:t>“The Fleischer boys were sparked by their father to similar yet more complex inventive ability.”</a:t>
            </a:r>
          </a:p>
          <a:p>
            <a:pPr lvl="2"/>
            <a:r>
              <a:rPr lang="en-US" dirty="0" smtClean="0"/>
              <a:t>Joe: Built a Wireless Telegraph Receiver</a:t>
            </a:r>
          </a:p>
        </p:txBody>
      </p:sp>
      <p:pic>
        <p:nvPicPr>
          <p:cNvPr id="5" name="Picture 4" descr="KoK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067" y="110746"/>
            <a:ext cx="1406706" cy="1499396"/>
          </a:xfrm>
          <a:prstGeom prst="rect">
            <a:avLst/>
          </a:prstGeom>
        </p:spPr>
      </p:pic>
    </p:spTree>
    <p:extLst>
      <p:ext uri="{BB962C8B-B14F-4D97-AF65-F5344CB8AC3E}">
        <p14:creationId xmlns:p14="http://schemas.microsoft.com/office/powerpoint/2010/main" val="321900350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90260"/>
            <a:ext cx="7770813" cy="1371600"/>
          </a:xfrm>
        </p:spPr>
        <p:txBody>
          <a:bodyPr/>
          <a:lstStyle/>
          <a:p>
            <a:r>
              <a:rPr lang="en-US" dirty="0" smtClean="0"/>
              <a:t>The Fleischer Family</a:t>
            </a:r>
            <a:endParaRPr lang="en-US" dirty="0"/>
          </a:p>
        </p:txBody>
      </p:sp>
      <p:sp>
        <p:nvSpPr>
          <p:cNvPr id="3" name="Content Placeholder 2"/>
          <p:cNvSpPr>
            <a:spLocks noGrp="1"/>
          </p:cNvSpPr>
          <p:nvPr>
            <p:ph idx="1"/>
          </p:nvPr>
        </p:nvSpPr>
        <p:spPr>
          <a:xfrm>
            <a:off x="685800" y="2540160"/>
            <a:ext cx="7770813" cy="3633367"/>
          </a:xfrm>
        </p:spPr>
        <p:txBody>
          <a:bodyPr/>
          <a:lstStyle/>
          <a:p>
            <a:r>
              <a:rPr lang="en-US" dirty="0" smtClean="0"/>
              <a:t>“The Fleischer boys were sparked by their father to similar yet more complex inventive ability.”</a:t>
            </a:r>
          </a:p>
          <a:p>
            <a:pPr lvl="2"/>
            <a:r>
              <a:rPr lang="en-US" dirty="0" smtClean="0"/>
              <a:t>Joe: Built a Wireless Telegraph Receiver</a:t>
            </a:r>
          </a:p>
          <a:p>
            <a:pPr lvl="3"/>
            <a:r>
              <a:rPr lang="en-US" dirty="0" smtClean="0"/>
              <a:t>Tells the family that the “Titanic has sunk.”</a:t>
            </a:r>
          </a:p>
        </p:txBody>
      </p:sp>
      <p:pic>
        <p:nvPicPr>
          <p:cNvPr id="5" name="Picture 4" descr="KoK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067" y="110746"/>
            <a:ext cx="1406706" cy="1499396"/>
          </a:xfrm>
          <a:prstGeom prst="rect">
            <a:avLst/>
          </a:prstGeom>
        </p:spPr>
      </p:pic>
    </p:spTree>
    <p:extLst>
      <p:ext uri="{BB962C8B-B14F-4D97-AF65-F5344CB8AC3E}">
        <p14:creationId xmlns:p14="http://schemas.microsoft.com/office/powerpoint/2010/main" val="168241114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90260"/>
            <a:ext cx="7770813" cy="1371600"/>
          </a:xfrm>
        </p:spPr>
        <p:txBody>
          <a:bodyPr/>
          <a:lstStyle/>
          <a:p>
            <a:r>
              <a:rPr lang="en-US" dirty="0" smtClean="0"/>
              <a:t>The Fleischer Family</a:t>
            </a:r>
            <a:endParaRPr lang="en-US" dirty="0"/>
          </a:p>
        </p:txBody>
      </p:sp>
      <p:sp>
        <p:nvSpPr>
          <p:cNvPr id="3" name="Content Placeholder 2"/>
          <p:cNvSpPr>
            <a:spLocks noGrp="1"/>
          </p:cNvSpPr>
          <p:nvPr>
            <p:ph idx="1"/>
          </p:nvPr>
        </p:nvSpPr>
        <p:spPr>
          <a:xfrm>
            <a:off x="685800" y="2540160"/>
            <a:ext cx="7770813" cy="3633367"/>
          </a:xfrm>
        </p:spPr>
        <p:txBody>
          <a:bodyPr/>
          <a:lstStyle/>
          <a:p>
            <a:r>
              <a:rPr lang="en-US" dirty="0" smtClean="0"/>
              <a:t>“The Fleischer boys were sparked by their father to similar yet more complex inventive ability.”</a:t>
            </a:r>
          </a:p>
          <a:p>
            <a:pPr lvl="2"/>
            <a:r>
              <a:rPr lang="en-US" dirty="0" smtClean="0"/>
              <a:t>Charles: Invented the “</a:t>
            </a:r>
            <a:r>
              <a:rPr lang="en-US" dirty="0" err="1" smtClean="0"/>
              <a:t>Clawdigger</a:t>
            </a:r>
            <a:r>
              <a:rPr lang="en-US" dirty="0" smtClean="0"/>
              <a:t>.”</a:t>
            </a:r>
          </a:p>
        </p:txBody>
      </p:sp>
      <p:pic>
        <p:nvPicPr>
          <p:cNvPr id="5" name="Picture 4" descr="KoK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067" y="110746"/>
            <a:ext cx="1406706" cy="1499396"/>
          </a:xfrm>
          <a:prstGeom prst="rect">
            <a:avLst/>
          </a:prstGeom>
        </p:spPr>
      </p:pic>
    </p:spTree>
    <p:extLst>
      <p:ext uri="{BB962C8B-B14F-4D97-AF65-F5344CB8AC3E}">
        <p14:creationId xmlns:p14="http://schemas.microsoft.com/office/powerpoint/2010/main" val="1976683849"/>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Folio">
  <a:themeElements>
    <a:clrScheme name="Folio">
      <a:dk1>
        <a:sysClr val="windowText" lastClr="000000"/>
      </a:dk1>
      <a:lt1>
        <a:sysClr val="window" lastClr="FFFFFF"/>
      </a:lt1>
      <a:dk2>
        <a:srgbClr val="2D2F2B"/>
      </a:dk2>
      <a:lt2>
        <a:srgbClr val="DEDED7"/>
      </a:lt2>
      <a:accent1>
        <a:srgbClr val="294171"/>
      </a:accent1>
      <a:accent2>
        <a:srgbClr val="748CBC"/>
      </a:accent2>
      <a:accent3>
        <a:srgbClr val="8E887C"/>
      </a:accent3>
      <a:accent4>
        <a:srgbClr val="834736"/>
      </a:accent4>
      <a:accent5>
        <a:srgbClr val="5A1705"/>
      </a:accent5>
      <a:accent6>
        <a:srgbClr val="A0A16A"/>
      </a:accent6>
      <a:hlink>
        <a:srgbClr val="74B6BC"/>
      </a:hlink>
      <a:folHlink>
        <a:srgbClr val="7F95A4"/>
      </a:folHlink>
    </a:clrScheme>
    <a:fontScheme name="Folio">
      <a:majorFont>
        <a:latin typeface="Calisto MT"/>
        <a:ea typeface=""/>
        <a:cs typeface=""/>
        <a:font script="Jpan" typeface="ＭＳ 明朝"/>
      </a:majorFont>
      <a:minorFont>
        <a:latin typeface="Calisto MT"/>
        <a:ea typeface=""/>
        <a:cs typeface=""/>
        <a:font script="Jpan" typeface="ＭＳ 明朝"/>
      </a:minorFont>
    </a:fontScheme>
    <a:fmtScheme name="Folio">
      <a:fillStyleLst>
        <a:solidFill>
          <a:schemeClr val="phClr"/>
        </a:solidFill>
        <a:blipFill rotWithShape="1">
          <a:blip xmlns:r="http://schemas.openxmlformats.org/officeDocument/2006/relationships" r:embed="rId1">
            <a:duotone>
              <a:schemeClr val="phClr">
                <a:shade val="30000"/>
                <a:satMod val="120000"/>
              </a:schemeClr>
              <a:schemeClr val="phClr">
                <a:tint val="70000"/>
                <a:satMod val="350000"/>
                <a:lumMod val="110000"/>
              </a:schemeClr>
            </a:duotone>
          </a:blip>
          <a:stretch/>
        </a:blipFill>
        <a:blipFill rotWithShape="1">
          <a:blip xmlns:r="http://schemas.openxmlformats.org/officeDocument/2006/relationships" r:embed="rId2">
            <a:duotone>
              <a:schemeClr val="phClr">
                <a:shade val="40000"/>
                <a:satMod val="120000"/>
              </a:schemeClr>
              <a:schemeClr val="phClr">
                <a:tint val="70000"/>
                <a:satMod val="300000"/>
                <a:lumMod val="110000"/>
              </a:schemeClr>
            </a:duotone>
          </a:blip>
          <a:tile tx="0" ty="0" sx="50000" sy="50000" flip="none" algn="tl"/>
        </a:blip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38100" dist="25400" dir="5400000" algn="br" rotWithShape="0">
              <a:srgbClr val="000000">
                <a:alpha val="50000"/>
              </a:srgbClr>
            </a:outerShdw>
          </a:effectLst>
        </a:effectStyle>
        <a:effectStyle>
          <a:effectLst>
            <a:innerShdw blurRad="190500" dist="25400">
              <a:srgbClr val="000000">
                <a:alpha val="50000"/>
              </a:srgbClr>
            </a:innerShdw>
          </a:effectLst>
        </a:effectStyle>
      </a:effectStyleLst>
      <a:bgFillStyleLst>
        <a:blipFill rotWithShape="1">
          <a:blip xmlns:r="http://schemas.openxmlformats.org/officeDocument/2006/relationships" r:embed="rId3">
            <a:duotone>
              <a:schemeClr val="phClr">
                <a:shade val="10000"/>
                <a:satMod val="125000"/>
              </a:schemeClr>
              <a:schemeClr val="phClr">
                <a:tint val="70000"/>
                <a:satMod val="350000"/>
                <a:lumMod val="110000"/>
              </a:schemeClr>
            </a:duotone>
          </a:blip>
          <a:stretch/>
        </a:blipFill>
        <a:blipFill rotWithShape="1">
          <a:blip xmlns:r="http://schemas.openxmlformats.org/officeDocument/2006/relationships" r:embed="rId4">
            <a:duotone>
              <a:schemeClr val="phClr">
                <a:shade val="10000"/>
                <a:satMod val="125000"/>
              </a:schemeClr>
              <a:schemeClr val="phClr">
                <a:tint val="70000"/>
                <a:satMod val="350000"/>
                <a:lumMod val="110000"/>
              </a:schemeClr>
            </a:duotone>
          </a:blip>
          <a:stretch/>
        </a:blipFill>
        <a:blipFill rotWithShape="1">
          <a:blip xmlns:r="http://schemas.openxmlformats.org/officeDocument/2006/relationships" r:embed="rId5">
            <a:duotone>
              <a:schemeClr val="phClr">
                <a:shade val="3000"/>
                <a:lumMod val="10000"/>
              </a:schemeClr>
              <a:schemeClr val="phClr">
                <a:tint val="91000"/>
                <a:satMod val="500000"/>
                <a:lumMod val="125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Folio.thmx</Template>
  <TotalTime>5797</TotalTime>
  <Words>1805</Words>
  <Application>Microsoft Macintosh PowerPoint</Application>
  <PresentationFormat>On-screen Show (4:3)</PresentationFormat>
  <Paragraphs>196</Paragraphs>
  <Slides>54</Slides>
  <Notes>1</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Folio</vt:lpstr>
      <vt:lpstr>   Fleischer Brother’s Studio</vt:lpstr>
      <vt:lpstr>PowerPoint Presentation</vt:lpstr>
      <vt:lpstr>PowerPoint Presentation</vt:lpstr>
      <vt:lpstr>The Fleischer Family</vt:lpstr>
      <vt:lpstr>The Fleischer Family</vt:lpstr>
      <vt:lpstr>The Fleischer Family</vt:lpstr>
      <vt:lpstr>The Fleischer Family</vt:lpstr>
      <vt:lpstr>The Fleischer Family</vt:lpstr>
      <vt:lpstr>The Fleischer Family</vt:lpstr>
      <vt:lpstr>The Fleischer Family</vt:lpstr>
      <vt:lpstr>Double Prizes</vt:lpstr>
      <vt:lpstr>The Fleischer Family</vt:lpstr>
      <vt:lpstr>The Fleischer Family</vt:lpstr>
      <vt:lpstr>Max Fleischer</vt:lpstr>
      <vt:lpstr>Dave Fleischer</vt:lpstr>
      <vt:lpstr>Max Fleischer</vt:lpstr>
      <vt:lpstr>PowerPoint Presentation</vt:lpstr>
      <vt:lpstr>Max Fleischer</vt:lpstr>
      <vt:lpstr>Max Fleischer</vt:lpstr>
      <vt:lpstr>Max &amp; Dave Fleischer</vt:lpstr>
      <vt:lpstr>Max &amp; Dave Fleischer</vt:lpstr>
      <vt:lpstr>Max &amp; Dave Fleischer</vt:lpstr>
      <vt:lpstr>Max &amp; Dave Fleischer</vt:lpstr>
      <vt:lpstr>Max &amp; Dave Fleischer</vt:lpstr>
      <vt:lpstr>Max &amp; Dave Fleischer</vt:lpstr>
      <vt:lpstr>Connections</vt:lpstr>
      <vt:lpstr>Max &amp; Dave Fleischer</vt:lpstr>
      <vt:lpstr>Max &amp; Dave Fleischer</vt:lpstr>
      <vt:lpstr>Max &amp; Dave Fleischer</vt:lpstr>
      <vt:lpstr>Max &amp; Dave Fleischer</vt:lpstr>
      <vt:lpstr>Max &amp; Dave Fleischer</vt:lpstr>
      <vt:lpstr>Max &amp; Dave Fleischer</vt:lpstr>
      <vt:lpstr>Max &amp; Dave Fleischer</vt:lpstr>
      <vt:lpstr>Max &amp; Dave Fleischer</vt:lpstr>
      <vt:lpstr>Max &amp; Dave Fleischer</vt:lpstr>
      <vt:lpstr>Max &amp; Dave Fleischer</vt:lpstr>
      <vt:lpstr>Max &amp; Dave Fleischer</vt:lpstr>
      <vt:lpstr>Max &amp; Dave Fleischer</vt:lpstr>
      <vt:lpstr>Max &amp; Dave Fleischer</vt:lpstr>
      <vt:lpstr>Max &amp; Dave Fleischer</vt:lpstr>
      <vt:lpstr>Max &amp; Dave Fleischer</vt:lpstr>
      <vt:lpstr>Max &amp; Dave Fleischer</vt:lpstr>
      <vt:lpstr>Max &amp; Dave Fleischer</vt:lpstr>
      <vt:lpstr>Max &amp; Dave Fleischer</vt:lpstr>
      <vt:lpstr>Max &amp; Dave Fleischer</vt:lpstr>
      <vt:lpstr>Max &amp; Dave Fleischer</vt:lpstr>
      <vt:lpstr>Max &amp; Dave Fleischer</vt:lpstr>
      <vt:lpstr>Max &amp; Dave Fleischer</vt:lpstr>
      <vt:lpstr>Max &amp; Dave Fleischer</vt:lpstr>
      <vt:lpstr>Cartoon &amp; Everyday Life </vt:lpstr>
      <vt:lpstr>Cartoon &amp; Everyday Life </vt:lpstr>
      <vt:lpstr>PowerPoint Presentation</vt:lpstr>
      <vt:lpstr>Max &amp; Dave Fleischer</vt:lpstr>
      <vt:lpstr>Fleischer Studios</vt:lpstr>
    </vt:vector>
  </TitlesOfParts>
  <Company>Utah Valley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Disney’s Folly</dc:title>
  <dc:creator>Rodayne Esmay</dc:creator>
  <cp:lastModifiedBy>Rodayne Esmay</cp:lastModifiedBy>
  <cp:revision>51</cp:revision>
  <dcterms:created xsi:type="dcterms:W3CDTF">2013-08-30T00:43:29Z</dcterms:created>
  <dcterms:modified xsi:type="dcterms:W3CDTF">2016-02-17T16:23:07Z</dcterms:modified>
</cp:coreProperties>
</file>