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3" r:id="rId10"/>
    <p:sldId id="291" r:id="rId11"/>
    <p:sldId id="276" r:id="rId12"/>
    <p:sldId id="294" r:id="rId13"/>
    <p:sldId id="295" r:id="rId14"/>
    <p:sldId id="274" r:id="rId15"/>
    <p:sldId id="317" r:id="rId16"/>
    <p:sldId id="288" r:id="rId17"/>
    <p:sldId id="284" r:id="rId18"/>
    <p:sldId id="287" r:id="rId19"/>
    <p:sldId id="285" r:id="rId20"/>
    <p:sldId id="286" r:id="rId21"/>
    <p:sldId id="263" r:id="rId22"/>
    <p:sldId id="260" r:id="rId23"/>
    <p:sldId id="271" r:id="rId24"/>
    <p:sldId id="318" r:id="rId25"/>
    <p:sldId id="268" r:id="rId26"/>
    <p:sldId id="269" r:id="rId27"/>
    <p:sldId id="273" r:id="rId28"/>
    <p:sldId id="304" r:id="rId29"/>
    <p:sldId id="298" r:id="rId30"/>
    <p:sldId id="311" r:id="rId31"/>
    <p:sldId id="313" r:id="rId32"/>
    <p:sldId id="299" r:id="rId33"/>
    <p:sldId id="300" r:id="rId34"/>
    <p:sldId id="301" r:id="rId35"/>
    <p:sldId id="302" r:id="rId36"/>
    <p:sldId id="303" r:id="rId37"/>
    <p:sldId id="297" r:id="rId38"/>
    <p:sldId id="305" r:id="rId39"/>
    <p:sldId id="306" r:id="rId40"/>
    <p:sldId id="307" r:id="rId41"/>
    <p:sldId id="308" r:id="rId42"/>
    <p:sldId id="310" r:id="rId43"/>
    <p:sldId id="309" r:id="rId44"/>
    <p:sldId id="290" r:id="rId45"/>
    <p:sldId id="277" r:id="rId46"/>
    <p:sldId id="264" r:id="rId47"/>
    <p:sldId id="278" r:id="rId4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4820" autoAdjust="0"/>
  </p:normalViewPr>
  <p:slideViewPr>
    <p:cSldViewPr>
      <p:cViewPr varScale="1">
        <p:scale>
          <a:sx n="91" d="100"/>
          <a:sy n="91" d="100"/>
        </p:scale>
        <p:origin x="-82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1758720"/>
        <c:axId val="41760256"/>
      </c:barChart>
      <c:catAx>
        <c:axId val="41758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1760256"/>
        <c:crosses val="autoZero"/>
        <c:auto val="1"/>
        <c:lblAlgn val="ctr"/>
        <c:lblOffset val="100"/>
        <c:noMultiLvlLbl val="0"/>
      </c:catAx>
      <c:valAx>
        <c:axId val="41760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17587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1116288"/>
        <c:axId val="71117824"/>
      </c:barChart>
      <c:catAx>
        <c:axId val="71116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1117824"/>
        <c:crosses val="autoZero"/>
        <c:auto val="1"/>
        <c:lblAlgn val="ctr"/>
        <c:lblOffset val="100"/>
        <c:noMultiLvlLbl val="0"/>
      </c:catAx>
      <c:valAx>
        <c:axId val="71117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1116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4800128"/>
        <c:axId val="74814208"/>
      </c:barChart>
      <c:catAx>
        <c:axId val="74800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4814208"/>
        <c:crosses val="autoZero"/>
        <c:auto val="1"/>
        <c:lblAlgn val="ctr"/>
        <c:lblOffset val="100"/>
        <c:noMultiLvlLbl val="0"/>
      </c:catAx>
      <c:valAx>
        <c:axId val="74814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48001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1594880"/>
        <c:axId val="41596416"/>
      </c:barChart>
      <c:catAx>
        <c:axId val="41594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1596416"/>
        <c:crosses val="autoZero"/>
        <c:auto val="1"/>
        <c:lblAlgn val="ctr"/>
        <c:lblOffset val="100"/>
        <c:noMultiLvlLbl val="0"/>
      </c:catAx>
      <c:valAx>
        <c:axId val="41596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15948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1645952"/>
        <c:axId val="41647488"/>
      </c:barChart>
      <c:catAx>
        <c:axId val="41645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1647488"/>
        <c:crosses val="autoZero"/>
        <c:auto val="1"/>
        <c:lblAlgn val="ctr"/>
        <c:lblOffset val="100"/>
        <c:noMultiLvlLbl val="0"/>
      </c:catAx>
      <c:valAx>
        <c:axId val="41647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16459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41493632"/>
        <c:axId val="41495552"/>
      </c:lineChart>
      <c:catAx>
        <c:axId val="4149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1495552"/>
        <c:crosses val="autoZero"/>
        <c:auto val="1"/>
        <c:lblAlgn val="ctr"/>
        <c:lblOffset val="100"/>
        <c:noMultiLvlLbl val="0"/>
      </c:catAx>
      <c:valAx>
        <c:axId val="41495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493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à l’oral de la situation</a:t>
            </a:r>
            <a:r>
              <a:rPr lang="fr-FR" baseline="0" dirty="0" smtClean="0"/>
              <a:t> actuelle, exposer les problèmes que les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les emprunteurs rencontrent.</a:t>
            </a:r>
          </a:p>
          <a:p>
            <a:r>
              <a:rPr lang="fr-FR" baseline="0" dirty="0" smtClean="0"/>
              <a:t>Pas de système automatisé</a:t>
            </a:r>
          </a:p>
          <a:p>
            <a:r>
              <a:rPr lang="fr-FR" baseline="0" dirty="0" smtClean="0"/>
              <a:t>Pas de traçabilités</a:t>
            </a:r>
          </a:p>
          <a:p>
            <a:r>
              <a:rPr lang="fr-FR" baseline="0" dirty="0" smtClean="0"/>
              <a:t>Pas de possibilité de connaitre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du stock</a:t>
            </a:r>
          </a:p>
          <a:p>
            <a:r>
              <a:rPr lang="fr-FR" baseline="0" dirty="0" smtClean="0"/>
              <a:t>Pas de possibilité de faire un emprunt en avance</a:t>
            </a:r>
          </a:p>
          <a:p>
            <a:r>
              <a:rPr lang="fr-FR" baseline="0" dirty="0" smtClean="0"/>
              <a:t>Pas de communication claires entre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emprunteurs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3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Connaitre caractéristique et disponibilité d’un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7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Motif</a:t>
            </a:r>
          </a:p>
          <a:p>
            <a:r>
              <a:rPr lang="fr-FR" dirty="0" smtClean="0"/>
              <a:t>Date de début et de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3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6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Stock </a:t>
            </a:r>
            <a:r>
              <a:rPr lang="fr-FR" dirty="0" smtClean="0">
                <a:sym typeface="Wingdings" panose="05000000000000000000" pitchFamily="2" charset="2"/>
              </a:rPr>
              <a:t> BD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Langage permettant une</a:t>
            </a:r>
            <a:r>
              <a:rPr lang="fr-FR" baseline="0" dirty="0" smtClean="0">
                <a:sym typeface="Wingdings" panose="05000000000000000000" pitchFamily="2" charset="2"/>
              </a:rPr>
              <a:t> gestions simple de la BD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Service web  Serveur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Service REST  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Responsive (</a:t>
            </a:r>
            <a:r>
              <a:rPr lang="fr-FR" baseline="0" dirty="0" err="1" smtClean="0">
                <a:sym typeface="Wingdings" panose="05000000000000000000" pitchFamily="2" charset="2"/>
              </a:rPr>
              <a:t>expliquation</a:t>
            </a:r>
            <a:r>
              <a:rPr lang="fr-FR" baseline="0" dirty="0" smtClean="0">
                <a:sym typeface="Wingdings" panose="05000000000000000000" pitchFamily="2" charset="2"/>
              </a:rPr>
              <a:t>)  HTML CSS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Asynchrone  AJAX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r>
              <a:rPr lang="fr-FR" dirty="0" err="1" smtClean="0"/>
              <a:t>Complexdates</a:t>
            </a:r>
            <a:r>
              <a:rPr lang="fr-FR" baseline="0" dirty="0" smtClean="0"/>
              <a:t> : date avec un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(RDV Deb, fin, Emprunt deb, fin)</a:t>
            </a:r>
          </a:p>
          <a:p>
            <a:r>
              <a:rPr lang="fr-FR" baseline="0" dirty="0" smtClean="0"/>
              <a:t>     PK pas 2 </a:t>
            </a:r>
            <a:r>
              <a:rPr lang="fr-FR" baseline="0" dirty="0" err="1" smtClean="0"/>
              <a:t>complexdates</a:t>
            </a:r>
            <a:r>
              <a:rPr lang="fr-FR" baseline="0" dirty="0" smtClean="0"/>
              <a:t> dans une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Evolution : possibilité de proposer plusieurs dates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 Table de jointure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2 : </a:t>
            </a:r>
            <a:r>
              <a:rPr lang="fr-FR" baseline="0" dirty="0" err="1" smtClean="0">
                <a:sym typeface="Wingdings" panose="05000000000000000000" pitchFamily="2" charset="2"/>
              </a:rPr>
              <a:t>Technical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feature</a:t>
            </a:r>
            <a:r>
              <a:rPr lang="fr-FR" baseline="0" dirty="0" smtClean="0">
                <a:sym typeface="Wingdings" panose="05000000000000000000" pitchFamily="2" charset="2"/>
              </a:rPr>
              <a:t> pas </a:t>
            </a:r>
            <a:r>
              <a:rPr lang="fr-FR" baseline="0" dirty="0" err="1" smtClean="0">
                <a:sym typeface="Wingdings" panose="05000000000000000000" pitchFamily="2" charset="2"/>
              </a:rPr>
              <a:t>integré</a:t>
            </a:r>
            <a:r>
              <a:rPr lang="fr-FR" baseline="0" dirty="0" smtClean="0">
                <a:sym typeface="Wingdings" panose="05000000000000000000" pitchFamily="2" charset="2"/>
              </a:rPr>
              <a:t> au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     PK =&gt; matériel avec </a:t>
            </a:r>
            <a:r>
              <a:rPr lang="fr-FR" baseline="0" dirty="0" err="1" smtClean="0">
                <a:sym typeface="Wingdings" panose="05000000000000000000" pitchFamily="2" charset="2"/>
              </a:rPr>
              <a:t>meme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caract</a:t>
            </a:r>
            <a:r>
              <a:rPr lang="fr-FR" baseline="0" dirty="0" smtClean="0">
                <a:sym typeface="Wingdings" panose="05000000000000000000" pitchFamily="2" charset="2"/>
              </a:rPr>
              <a:t> et quand demande on choisit la </a:t>
            </a:r>
            <a:r>
              <a:rPr lang="fr-FR" baseline="0" dirty="0" err="1" smtClean="0">
                <a:sym typeface="Wingdings" panose="05000000000000000000" pitchFamily="2" charset="2"/>
              </a:rPr>
              <a:t>tech</a:t>
            </a:r>
            <a:r>
              <a:rPr lang="fr-FR" baseline="0" dirty="0" smtClean="0">
                <a:sym typeface="Wingdings" panose="05000000000000000000" pitchFamily="2" charset="2"/>
              </a:rPr>
              <a:t> et non un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de ce que l’on</a:t>
            </a:r>
            <a:r>
              <a:rPr lang="fr-FR" baseline="0" dirty="0" smtClean="0"/>
              <a:t> voulait faire mais dire qu’on l’a pas fait et dire que on va voir pk dans la 3eme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-&gt; </a:t>
            </a:r>
            <a:r>
              <a:rPr lang="fr-FR" dirty="0" err="1" smtClean="0"/>
              <a:t>respo</a:t>
            </a:r>
            <a:r>
              <a:rPr lang="fr-FR" dirty="0" smtClean="0"/>
              <a:t> / emprunteur</a:t>
            </a:r>
          </a:p>
          <a:p>
            <a:r>
              <a:rPr lang="fr-FR" dirty="0" smtClean="0"/>
              <a:t>Correspond à nos </a:t>
            </a:r>
            <a:r>
              <a:rPr lang="fr-FR" dirty="0" err="1" smtClean="0"/>
              <a:t>personas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d’identification d’un matériel précis –&gt;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Afficher plus de caractéristique pour mieux distinguer le matériel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Lien entre les deux calendriers</a:t>
            </a:r>
          </a:p>
          <a:p>
            <a:r>
              <a:rPr lang="fr-FR" dirty="0" smtClean="0"/>
              <a:t>Calendrier personnel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Affichage de l’indisponibilité -&gt; rouge</a:t>
            </a:r>
            <a:endParaRPr lang="fr-FR" dirty="0" smtClean="0"/>
          </a:p>
          <a:p>
            <a:r>
              <a:rPr lang="fr-FR" dirty="0" smtClean="0"/>
              <a:t>Sélection des heures répercuté</a:t>
            </a:r>
            <a:r>
              <a:rPr lang="fr-FR" baseline="0" dirty="0" smtClean="0"/>
              <a:t> du bas vers le haut</a:t>
            </a:r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-  Pas de mise à jour du calendrier quand on modifie le matériel du panier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Indisponibilité que sur jour pas sur heure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Voir le matériel qui est mis en cause lors d’une indisponibilité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dates (matériel disponible durant cette période)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disponibilités dans le back-end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au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pour les notifier de la demande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5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</a:t>
            </a:r>
            <a:r>
              <a:rPr lang="fr-FR" baseline="0" dirty="0" smtClean="0"/>
              <a:t> </a:t>
            </a:r>
            <a:r>
              <a:rPr lang="fr-FR" dirty="0" smtClean="0"/>
              <a:t>des demandes</a:t>
            </a:r>
          </a:p>
          <a:p>
            <a:endParaRPr lang="fr-FR" dirty="0" smtClean="0"/>
          </a:p>
          <a:p>
            <a:r>
              <a:rPr lang="fr-FR" dirty="0" smtClean="0"/>
              <a:t>Différence entre 2 demandes en attentes et la dizaine</a:t>
            </a:r>
            <a:r>
              <a:rPr lang="fr-FR" baseline="0" dirty="0" smtClean="0"/>
              <a:t> de demandes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Manque</a:t>
            </a:r>
          </a:p>
          <a:p>
            <a:r>
              <a:rPr lang="fr-FR" dirty="0" smtClean="0"/>
              <a:t>Possibilité de trier par nom d’emprunteur, responsable,</a:t>
            </a:r>
            <a:r>
              <a:rPr lang="fr-FR" baseline="0" dirty="0" smtClean="0"/>
              <a:t> par date</a:t>
            </a:r>
          </a:p>
          <a:p>
            <a:r>
              <a:rPr lang="fr-FR" baseline="0" dirty="0" smtClean="0"/>
              <a:t>Pourvoir fixer un rdv dans le créneau proposé</a:t>
            </a:r>
          </a:p>
          <a:p>
            <a:r>
              <a:rPr lang="fr-FR" dirty="0" smtClean="0"/>
              <a:t>Responsive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Scanne</a:t>
            </a:r>
            <a:r>
              <a:rPr lang="fr-FR" baseline="0" dirty="0" smtClean="0"/>
              <a:t> matériel</a:t>
            </a:r>
          </a:p>
          <a:p>
            <a:r>
              <a:rPr lang="fr-FR" baseline="0" dirty="0" smtClean="0"/>
              <a:t>S’il existe -&gt; caractéristique du mat + historique -&gt; traçabilité -&gt; répond au besoins</a:t>
            </a:r>
          </a:p>
          <a:p>
            <a:r>
              <a:rPr lang="fr-FR" baseline="0" dirty="0" smtClean="0"/>
              <a:t>Editer</a:t>
            </a:r>
          </a:p>
          <a:p>
            <a:r>
              <a:rPr lang="fr-FR" baseline="0" dirty="0" smtClean="0"/>
              <a:t>Supprimer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Autocomplétion</a:t>
            </a:r>
            <a:r>
              <a:rPr lang="fr-FR" dirty="0" smtClean="0"/>
              <a:t>  -&gt; </a:t>
            </a:r>
          </a:p>
          <a:p>
            <a:r>
              <a:rPr lang="fr-FR" dirty="0" smtClean="0"/>
              <a:t>Bien si on ajoute</a:t>
            </a:r>
            <a:r>
              <a:rPr lang="fr-FR" baseline="0" dirty="0" smtClean="0"/>
              <a:t> plusieurs fois un matériel qui a les mêmes caractéristiques</a:t>
            </a:r>
          </a:p>
          <a:p>
            <a:r>
              <a:rPr lang="fr-FR" baseline="0" dirty="0" smtClean="0"/>
              <a:t>Bien pour garder une base de données cohérente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9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Visualiser</a:t>
            </a:r>
            <a:r>
              <a:rPr lang="fr-FR" baseline="0" dirty="0" smtClean="0"/>
              <a:t> tout le stock</a:t>
            </a:r>
          </a:p>
          <a:p>
            <a:r>
              <a:rPr lang="fr-FR" baseline="0" dirty="0" smtClean="0"/>
              <a:t>Utilisation du composant accordéon pour trier par type puis par caractéristique</a:t>
            </a:r>
          </a:p>
          <a:p>
            <a:r>
              <a:rPr lang="fr-FR" baseline="0" dirty="0" smtClean="0"/>
              <a:t>Utilisation du code barre pour accéder directement au mat</a:t>
            </a:r>
          </a:p>
          <a:p>
            <a:r>
              <a:rPr lang="fr-FR" baseline="0" dirty="0" smtClean="0"/>
              <a:t>Peut changer la quantité empruntable d’un groupe de mat ayant les même </a:t>
            </a:r>
            <a:r>
              <a:rPr lang="fr-FR" baseline="0" dirty="0" err="1" smtClean="0"/>
              <a:t>caractérisiques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Mettre en réserve un matériel précis</a:t>
            </a:r>
          </a:p>
          <a:p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5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Nombre </a:t>
            </a:r>
            <a:r>
              <a:rPr lang="fr-FR" smtClean="0"/>
              <a:t>de lots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Questionnaire réalisé</a:t>
            </a:r>
            <a:r>
              <a:rPr lang="fr-FR" baseline="0" dirty="0" smtClean="0"/>
              <a:t> en sa basant sur notre propre analyse du sujet (nous en tant qu’emprunteur et nos tuteurs en tant que responsable)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Définition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: profil d’utilisateurs avec certaines caractéristiques qui représente un groupe cible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Primaires : besoins récurrents lors des entretiens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Gestion des demandes</a:t>
            </a:r>
          </a:p>
          <a:p>
            <a:r>
              <a:rPr lang="fr-FR" dirty="0" smtClean="0"/>
              <a:t>	Gérer les demandes : pouvoir valider</a:t>
            </a:r>
            <a:r>
              <a:rPr lang="fr-FR" baseline="0" dirty="0" smtClean="0"/>
              <a:t> ou</a:t>
            </a:r>
            <a:r>
              <a:rPr lang="fr-FR" dirty="0" smtClean="0"/>
              <a:t> refuser</a:t>
            </a:r>
          </a:p>
          <a:p>
            <a:r>
              <a:rPr lang="fr-FR" dirty="0" smtClean="0"/>
              <a:t>2 Gestion du stock</a:t>
            </a:r>
          </a:p>
          <a:p>
            <a:r>
              <a:rPr lang="fr-FR" dirty="0" smtClean="0"/>
              <a:t>3 Notification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Différent type de demandes</a:t>
            </a:r>
          </a:p>
          <a:p>
            <a:r>
              <a:rPr lang="fr-FR" dirty="0" smtClean="0"/>
              <a:t>2 Gestion du stock plus précises</a:t>
            </a:r>
          </a:p>
          <a:p>
            <a:r>
              <a:rPr lang="fr-FR" dirty="0" smtClean="0"/>
              <a:t>3 Informations sur les responsables et</a:t>
            </a:r>
            <a:r>
              <a:rPr lang="fr-FR" baseline="0" dirty="0" smtClean="0"/>
              <a:t> le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fonctionnalité pour un groupe de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Gérer </a:t>
            </a:r>
            <a:r>
              <a:rPr lang="fr-FR" dirty="0" smtClean="0">
                <a:solidFill>
                  <a:srgbClr val="FFC000"/>
                </a:solidFill>
              </a:rPr>
              <a:t>les </a:t>
            </a:r>
            <a:r>
              <a:rPr lang="fr-FR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Plusieurs états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Gérer l’état du </a:t>
            </a:r>
            <a:r>
              <a:rPr lang="fr-FR" dirty="0" smtClean="0">
                <a:solidFill>
                  <a:srgbClr val="FFC000"/>
                </a:solidFill>
              </a:rPr>
              <a:t>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Visualiser le stock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Editer le stock </a:t>
            </a: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du </a:t>
            </a:r>
            <a:r>
              <a:rPr lang="fr-FR" dirty="0" smtClean="0">
                <a:solidFill>
                  <a:srgbClr val="FFC000"/>
                </a:solidFill>
              </a:rPr>
              <a:t>stock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des demandes</a:t>
            </a: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F</a:t>
            </a:r>
            <a:r>
              <a:rPr lang="fr-FR" dirty="0" smtClean="0">
                <a:solidFill>
                  <a:srgbClr val="FFC000"/>
                </a:solidFill>
              </a:rPr>
              <a:t>aire un emprunt immédiat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pour un usage </a:t>
            </a:r>
            <a:r>
              <a:rPr lang="fr-FR" dirty="0" smtClean="0">
                <a:solidFill>
                  <a:srgbClr val="FFC000"/>
                </a:solidFill>
              </a:rPr>
              <a:t>personnel</a:t>
            </a:r>
          </a:p>
          <a:p>
            <a:r>
              <a:rPr lang="fr-FR" dirty="0">
                <a:solidFill>
                  <a:srgbClr val="FFC000"/>
                </a:solidFill>
              </a:rPr>
              <a:t>Emprunter un matériel pour un cours</a:t>
            </a:r>
          </a:p>
          <a:p>
            <a:r>
              <a:rPr lang="fr-FR" dirty="0">
                <a:solidFill>
                  <a:srgbClr val="FFC000"/>
                </a:solidFill>
              </a:rPr>
              <a:t>Faire un emprunt </a:t>
            </a:r>
            <a:r>
              <a:rPr lang="fr-FR" dirty="0" smtClean="0">
                <a:solidFill>
                  <a:srgbClr val="FFC000"/>
                </a:solidFill>
              </a:rPr>
              <a:t>répété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Connaître les différents responsables d’un matériel et leurs disponibilités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Notifier </a:t>
            </a:r>
            <a:r>
              <a:rPr lang="fr-FR" dirty="0" smtClean="0">
                <a:solidFill>
                  <a:srgbClr val="FFC000"/>
                </a:solidFill>
              </a:rPr>
              <a:t>la </a:t>
            </a:r>
            <a:r>
              <a:rPr lang="fr-FR" dirty="0">
                <a:solidFill>
                  <a:srgbClr val="FFC000"/>
                </a:solidFill>
              </a:rPr>
              <a:t>disponibilité</a:t>
            </a:r>
            <a:r>
              <a:rPr lang="fr-FR" dirty="0" smtClean="0">
                <a:solidFill>
                  <a:srgbClr val="FFC000"/>
                </a:solidFill>
              </a:rPr>
              <a:t> d’un matériel voulu</a:t>
            </a:r>
          </a:p>
          <a:p>
            <a:pPr marL="0" indent="0">
              <a:buNone/>
            </a:pP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</a:t>
            </a:r>
            <a:r>
              <a:rPr lang="fr-FR" dirty="0" smtClean="0">
                <a:solidFill>
                  <a:srgbClr val="FFC000"/>
                </a:solidFill>
              </a:rPr>
              <a:t>d’emprunt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du matériel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Choix de la période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dirty="0" smtClean="0">
                <a:solidFill>
                  <a:srgbClr val="FFC000"/>
                </a:solidFill>
              </a:rPr>
              <a:t>demandes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Annuler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Connaître son état</a:t>
            </a: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Storyboard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75606"/>
            <a:ext cx="2411760" cy="1356615"/>
          </a:xfrm>
          <a:prstGeom prst="rect">
            <a:avLst/>
          </a:prstGeom>
          <a:noFill/>
        </p:spPr>
      </p:pic>
      <p:pic>
        <p:nvPicPr>
          <p:cNvPr id="9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120" y="1275605"/>
            <a:ext cx="2411760" cy="1356615"/>
          </a:xfrm>
          <a:prstGeom prst="rect">
            <a:avLst/>
          </a:prstGeom>
          <a:noFill/>
        </p:spPr>
      </p:pic>
      <p:pic>
        <p:nvPicPr>
          <p:cNvPr id="1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275606"/>
            <a:ext cx="2411760" cy="1356615"/>
          </a:xfrm>
          <a:prstGeom prst="rect">
            <a:avLst/>
          </a:prstGeom>
          <a:noFill/>
        </p:spPr>
      </p:pic>
      <p:pic>
        <p:nvPicPr>
          <p:cNvPr id="11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06753"/>
            <a:ext cx="2433978" cy="1624681"/>
          </a:xfrm>
          <a:prstGeom prst="rect">
            <a:avLst/>
          </a:prstGeom>
          <a:noFill/>
        </p:spPr>
      </p:pic>
      <p:pic>
        <p:nvPicPr>
          <p:cNvPr id="1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09615"/>
            <a:ext cx="2430524" cy="1622375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663280" y="1953913"/>
            <a:ext cx="702840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" idx="1"/>
          </p:cNvCxnSpPr>
          <p:nvPr/>
        </p:nvCxnSpPr>
        <p:spPr>
          <a:xfrm>
            <a:off x="5777880" y="1941141"/>
            <a:ext cx="810344" cy="12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349896" y="2859782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349896" y="3003798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349896" y="2715766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915816" y="3651870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3673197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336748" y="2899737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53616" y="2803921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26" name="Picture 2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6" r="54691" b="43237"/>
          <a:stretch/>
        </p:blipFill>
        <p:spPr bwMode="auto">
          <a:xfrm>
            <a:off x="787173" y="1851670"/>
            <a:ext cx="7569654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1" t="13601" r="11431" b="44800"/>
          <a:stretch/>
        </p:blipFill>
        <p:spPr bwMode="auto">
          <a:xfrm>
            <a:off x="1045997" y="1628136"/>
            <a:ext cx="6792687" cy="2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-23425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0"/>
            <a:ext cx="2664295" cy="4729124"/>
          </a:xfrm>
          <a:prstGeom prst="rect">
            <a:avLst/>
          </a:prstGeom>
          <a:noFill/>
        </p:spPr>
      </p:pic>
      <p:pic>
        <p:nvPicPr>
          <p:cNvPr id="8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9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6" t="85212" r="25658" b="9781"/>
          <a:stretch/>
        </p:blipFill>
        <p:spPr bwMode="auto">
          <a:xfrm>
            <a:off x="5508104" y="4431209"/>
            <a:ext cx="1152128" cy="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</a:t>
            </a:r>
            <a:r>
              <a:rPr lang="fr-FR" sz="2800" dirty="0" smtClean="0">
                <a:solidFill>
                  <a:srgbClr val="FFC000"/>
                </a:solidFill>
              </a:rPr>
              <a:t>Utilisateurs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+ Maquettes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21%-40% de risques</a:t>
            </a:r>
            <a:endParaRPr lang="fr-FR" b="1" dirty="0"/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necteur droit 7"/>
          <p:cNvCxnSpPr/>
          <p:nvPr/>
        </p:nvCxnSpPr>
        <p:spPr>
          <a:xfrm>
            <a:off x="827584" y="3538298"/>
            <a:ext cx="396044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067694"/>
            <a:ext cx="6995120" cy="19442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 (JIRA)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2822029"/>
          </a:xfrm>
        </p:spPr>
        <p:txBody>
          <a:bodyPr>
            <a:normAutofit fontScale="62500" lnSpcReduction="20000"/>
          </a:bodyPr>
          <a:lstStyle/>
          <a:p>
            <a:r>
              <a:rPr lang="fr-FR" sz="4200" dirty="0" smtClean="0">
                <a:solidFill>
                  <a:srgbClr val="FFC000"/>
                </a:solidFill>
              </a:rPr>
              <a:t>Finir la première version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dirty="0" smtClean="0">
                <a:solidFill>
                  <a:srgbClr val="FFC000"/>
                </a:solidFill>
              </a:rPr>
              <a:t> version fonctionnelle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Responsive design amélioré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0407" y="987574"/>
            <a:ext cx="5403186" cy="3394472"/>
          </a:xfrm>
        </p:spPr>
        <p:txBody>
          <a:bodyPr>
            <a:normAutofit lnSpcReduction="10000"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utilisateurs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JIRA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717794" y="267494"/>
            <a:ext cx="37084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Utilisateurs</a:t>
            </a:r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+ Maquettes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Responsable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Emprunteur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Tri en fonction des </a:t>
            </a:r>
            <a:r>
              <a:rPr lang="fr-FR" dirty="0" smtClean="0">
                <a:solidFill>
                  <a:srgbClr val="FFC000"/>
                </a:solidFill>
              </a:rPr>
              <a:t>priorités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Primaires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Secondaires</a:t>
            </a:r>
            <a:endParaRPr lang="fr-FR" dirty="0" smtClean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74045"/>
            <a:ext cx="6336704" cy="3954942"/>
          </a:xfrm>
        </p:spPr>
        <p:txBody>
          <a:bodyPr>
            <a:noAutofit/>
          </a:bodyPr>
          <a:lstStyle/>
          <a:p>
            <a:r>
              <a:rPr lang="fr-FR" sz="26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</a:t>
            </a:r>
            <a:r>
              <a:rPr lang="fr-FR" sz="2600" dirty="0">
                <a:solidFill>
                  <a:srgbClr val="FFC000"/>
                </a:solidFill>
              </a:rPr>
              <a:t>le motif d’emprunt</a:t>
            </a:r>
          </a:p>
          <a:p>
            <a:r>
              <a:rPr lang="fr-FR" sz="2600" dirty="0">
                <a:solidFill>
                  <a:srgbClr val="FFC000"/>
                </a:solidFill>
              </a:rPr>
              <a:t>Connaître la date de </a:t>
            </a:r>
            <a:r>
              <a:rPr lang="fr-FR" sz="2600" dirty="0" smtClean="0">
                <a:solidFill>
                  <a:srgbClr val="FFC000"/>
                </a:solidFill>
              </a:rPr>
              <a:t>rendu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Consulter </a:t>
            </a:r>
            <a:r>
              <a:rPr lang="fr-FR" sz="2600" dirty="0">
                <a:solidFill>
                  <a:srgbClr val="FFC000"/>
                </a:solidFill>
              </a:rPr>
              <a:t>un historique des </a:t>
            </a:r>
            <a:r>
              <a:rPr lang="fr-FR" sz="2600" dirty="0">
                <a:solidFill>
                  <a:srgbClr val="FFC000"/>
                </a:solidFill>
              </a:rPr>
              <a:t>emprunts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2600" dirty="0" smtClean="0">
                <a:solidFill>
                  <a:srgbClr val="FFC000"/>
                </a:solidFill>
              </a:rPr>
              <a:t>Être averti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Emprunter </a:t>
            </a:r>
            <a:r>
              <a:rPr lang="fr-FR" sz="2800" dirty="0">
                <a:solidFill>
                  <a:srgbClr val="FFC000"/>
                </a:solidFill>
              </a:rPr>
              <a:t>une grande quantité de matériels identiques (lot</a:t>
            </a:r>
            <a:r>
              <a:rPr lang="fr-FR" sz="2800" dirty="0" smtClean="0">
                <a:solidFill>
                  <a:srgbClr val="FFC000"/>
                </a:solidFill>
              </a:rPr>
              <a:t>)</a:t>
            </a:r>
            <a:endParaRPr lang="fr-FR" sz="2800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Pouvoir déléguer la gestion ponctuel d’un emprunt </a:t>
            </a:r>
          </a:p>
          <a:p>
            <a:pPr>
              <a:lnSpc>
                <a:spcPct val="80000"/>
              </a:lnSpc>
            </a:pPr>
            <a:r>
              <a:rPr lang="fr-FR" sz="2800" dirty="0" smtClean="0">
                <a:solidFill>
                  <a:srgbClr val="FFC000"/>
                </a:solidFill>
              </a:rPr>
              <a:t>Spécifier </a:t>
            </a:r>
            <a:r>
              <a:rPr lang="fr-FR" sz="2800" dirty="0">
                <a:solidFill>
                  <a:srgbClr val="FFC000"/>
                </a:solidFill>
              </a:rPr>
              <a:t>l’état du matériel rendu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Définir le stock optimal en fonction d’une période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Communiquer avec les responsables d’un autre type </a:t>
            </a:r>
            <a:r>
              <a:rPr lang="fr-FR" sz="2800" dirty="0" smtClean="0">
                <a:solidFill>
                  <a:srgbClr val="FFC000"/>
                </a:solidFill>
              </a:rPr>
              <a:t>de matériel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Savoir où récupérer/remettre un </a:t>
            </a:r>
            <a:r>
              <a:rPr lang="fr-FR" sz="2800" dirty="0" smtClean="0">
                <a:solidFill>
                  <a:srgbClr val="FFC000"/>
                </a:solidFill>
              </a:rPr>
              <a:t>emprunt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1812</Words>
  <Application>Microsoft Office PowerPoint</Application>
  <PresentationFormat>Affichage à l'écran (16:9)</PresentationFormat>
  <Paragraphs>394</Paragraphs>
  <Slides>47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Besoins secondaires (Responsables)</vt:lpstr>
      <vt:lpstr>Fonctionnalités (Responsable)</vt:lpstr>
      <vt:lpstr>Besoins principaux (Emprunteurs)</vt:lpstr>
      <vt:lpstr>Besoins secondaires (Emprunteurs)</vt:lpstr>
      <vt:lpstr>Fonctionnalités (Emprunteur)</vt:lpstr>
      <vt:lpstr>Maquettes</vt:lpstr>
      <vt:lpstr>Storyboard</vt:lpstr>
      <vt:lpstr>Maquettes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Conception</vt:lpstr>
      <vt:lpstr>Notre démarche</vt:lpstr>
      <vt:lpstr>Notre démarche</vt:lpstr>
      <vt:lpstr>Tests utilisateurs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alaurent</cp:lastModifiedBy>
  <cp:revision>170</cp:revision>
  <dcterms:created xsi:type="dcterms:W3CDTF">2014-03-02T17:55:40Z</dcterms:created>
  <dcterms:modified xsi:type="dcterms:W3CDTF">2014-03-06T14:42:18Z</dcterms:modified>
</cp:coreProperties>
</file>