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9" r:id="rId2"/>
    <p:sldId id="261" r:id="rId3"/>
    <p:sldId id="267" r:id="rId4"/>
    <p:sldId id="266" r:id="rId5"/>
    <p:sldId id="270" r:id="rId6"/>
    <p:sldId id="275" r:id="rId7"/>
    <p:sldId id="276" r:id="rId8"/>
    <p:sldId id="274" r:id="rId9"/>
    <p:sldId id="260" r:id="rId10"/>
    <p:sldId id="271" r:id="rId11"/>
    <p:sldId id="268" r:id="rId12"/>
    <p:sldId id="272" r:id="rId13"/>
    <p:sldId id="263" r:id="rId14"/>
    <p:sldId id="269" r:id="rId15"/>
    <p:sldId id="273" r:id="rId16"/>
    <p:sldId id="280" r:id="rId17"/>
    <p:sldId id="277" r:id="rId18"/>
    <p:sldId id="278" r:id="rId19"/>
    <p:sldId id="264" r:id="rId20"/>
    <p:sldId id="265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74493" autoAdjust="0"/>
  </p:normalViewPr>
  <p:slideViewPr>
    <p:cSldViewPr>
      <p:cViewPr varScale="1">
        <p:scale>
          <a:sx n="63" d="100"/>
          <a:sy n="63" d="100"/>
        </p:scale>
        <p:origin x="-21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5F4F7-6CE4-4BB7-8110-8954959D3670}" type="datetimeFigureOut">
              <a:rPr lang="fr-FR" smtClean="0"/>
              <a:pPr/>
              <a:t>03/03/2014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D90F-C6E8-4D2C-BA1B-D6C23459C0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dirty="0" smtClean="0"/>
              <a:t>ANALYSE UTILISATEURS</a:t>
            </a:r>
          </a:p>
          <a:p>
            <a:r>
              <a:rPr lang="fr-FR" baseline="0" dirty="0" smtClean="0"/>
              <a:t>1 – Réalisation des questionnaires </a:t>
            </a:r>
            <a:r>
              <a:rPr lang="fr-FR" baseline="0" dirty="0" smtClean="0">
                <a:sym typeface="Wingdings" pitchFamily="2" charset="2"/>
              </a:rPr>
              <a:t> Pour obtenir les besoins réels des utilisateurs</a:t>
            </a:r>
            <a:endParaRPr lang="fr-FR" baseline="0" dirty="0" smtClean="0"/>
          </a:p>
          <a:p>
            <a:r>
              <a:rPr lang="fr-FR" baseline="0" dirty="0" smtClean="0"/>
              <a:t>2 – Entretiens</a:t>
            </a:r>
          </a:p>
          <a:p>
            <a:r>
              <a:rPr lang="fr-FR" baseline="0" dirty="0" smtClean="0"/>
              <a:t>3 – Analyse des entretiens</a:t>
            </a:r>
          </a:p>
          <a:p>
            <a:r>
              <a:rPr lang="fr-FR" baseline="0" dirty="0" smtClean="0"/>
              <a:t>4 – Réalisation de maquettes </a:t>
            </a:r>
            <a:r>
              <a:rPr lang="fr-FR" baseline="0" dirty="0" smtClean="0">
                <a:sym typeface="Wingdings" pitchFamily="2" charset="2"/>
              </a:rPr>
              <a:t> Essayer d’avoir une disposition et un contenu adaptés aux utilisateurs</a:t>
            </a:r>
            <a:endParaRPr lang="fr-FR" baseline="0" dirty="0" smtClean="0"/>
          </a:p>
          <a:p>
            <a:r>
              <a:rPr lang="fr-FR" baseline="0" dirty="0" smtClean="0"/>
              <a:t>5 – Entretiens</a:t>
            </a:r>
          </a:p>
          <a:p>
            <a:r>
              <a:rPr lang="fr-FR" baseline="0" dirty="0" smtClean="0"/>
              <a:t>6 – Analyse des entretiens</a:t>
            </a:r>
          </a:p>
          <a:p>
            <a:r>
              <a:rPr lang="fr-FR" baseline="0" dirty="0" smtClean="0"/>
              <a:t>CONCEPTION</a:t>
            </a:r>
          </a:p>
          <a:p>
            <a:r>
              <a:rPr lang="fr-FR" baseline="0" dirty="0" smtClean="0"/>
              <a:t>7 – BD</a:t>
            </a:r>
          </a:p>
          <a:p>
            <a:r>
              <a:rPr lang="fr-FR" baseline="0" dirty="0" smtClean="0"/>
              <a:t>8 – Scénarios</a:t>
            </a:r>
          </a:p>
          <a:p>
            <a:r>
              <a:rPr lang="fr-FR" baseline="0" dirty="0" smtClean="0"/>
              <a:t>IMPLEMENTATION</a:t>
            </a:r>
          </a:p>
          <a:p>
            <a:r>
              <a:rPr lang="fr-FR" baseline="0" dirty="0" smtClean="0"/>
              <a:t>9 – Back end</a:t>
            </a:r>
          </a:p>
          <a:p>
            <a:r>
              <a:rPr lang="fr-FR" baseline="0" dirty="0" smtClean="0"/>
              <a:t>10 – Front end</a:t>
            </a:r>
          </a:p>
          <a:p>
            <a:r>
              <a:rPr lang="fr-FR" baseline="0" dirty="0" smtClean="0"/>
              <a:t>11 – Tests fonctionnels</a:t>
            </a:r>
            <a:endParaRPr lang="fr-FR" baseline="0" dirty="0" smtClean="0"/>
          </a:p>
          <a:p>
            <a:r>
              <a:rPr lang="fr-FR" baseline="0" dirty="0" smtClean="0"/>
              <a:t>TESTS </a:t>
            </a:r>
            <a:r>
              <a:rPr lang="fr-FR" baseline="0" dirty="0" smtClean="0"/>
              <a:t>UTILISATEURS</a:t>
            </a:r>
          </a:p>
          <a:p>
            <a:endParaRPr lang="fr-FR" baseline="0" dirty="0" smtClean="0"/>
          </a:p>
          <a:p>
            <a:r>
              <a:rPr lang="fr-FR" baseline="0" dirty="0" smtClean="0"/>
              <a:t>Démarche </a:t>
            </a:r>
            <a:r>
              <a:rPr lang="fr-FR" baseline="0" dirty="0" smtClean="0"/>
              <a:t>itérative </a:t>
            </a:r>
            <a:r>
              <a:rPr lang="fr-FR" baseline="0" dirty="0" smtClean="0">
                <a:sym typeface="Wingdings" pitchFamily="2" charset="2"/>
              </a:rPr>
              <a:t> nous on voulait faire 2 itérations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40D90F-C6E8-4D2C-BA1B-D6C23459C06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B9F65-622B-4FEB-A8F6-764B4E8E753F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FCCB-A126-463F-B843-696CFA50F045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AC947-9648-48A3-A567-A1D2B49BEF2B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E4D2-DDC8-4377-BEE5-0A9E7E27B20D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7167-A58D-48B3-90B9-28562418CBA7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1DE2-4042-41FE-A921-968BD61C3900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22F0-4EF2-458F-B5F5-F1AA4D94811E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EE3E-61CF-46D7-B175-7F34C1FCF7E5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782F-1C3E-4DFB-8F7E-6E52B322BF4F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D2953-A2EA-4086-8EFD-B193B864A479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41CE0-15DA-4853-9DE5-115C40341E8D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C205-87C1-4F05-A050-16032B491AAD}" type="datetime1">
              <a:rPr lang="fr-FR" smtClean="0"/>
              <a:pPr/>
              <a:t>03/03/2014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Gestion des emprunts de matériels - Alexis LAURENT, Suzy PAETA &amp; Romain ROUFAST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3893-BC38-4EBB-829D-DE1F1D825C7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"/>
          </p:nvPr>
        </p:nvSpPr>
        <p:spPr>
          <a:xfrm>
            <a:off x="323528" y="4941168"/>
            <a:ext cx="9144000" cy="1656184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>
                <a:solidFill>
                  <a:srgbClr val="FFC000"/>
                </a:solidFill>
              </a:rPr>
              <a:t>Étudiants : Alexis LAURENT, Suzy PAETA, Romain ROUFAST</a:t>
            </a:r>
          </a:p>
          <a:p>
            <a:pPr algn="l"/>
            <a:r>
              <a:rPr lang="fr-FR" sz="2800" dirty="0" err="1" smtClean="0">
                <a:solidFill>
                  <a:srgbClr val="FFC000"/>
                </a:solidFill>
              </a:rPr>
              <a:t>Encadrants</a:t>
            </a:r>
            <a:r>
              <a:rPr lang="fr-FR" sz="2800" dirty="0" smtClean="0">
                <a:solidFill>
                  <a:srgbClr val="FFC000"/>
                </a:solidFill>
              </a:rPr>
              <a:t> : Christian BREL, Anne-Marie DERY PINNA</a:t>
            </a:r>
            <a:endParaRPr lang="fr-FR" sz="2800" dirty="0">
              <a:solidFill>
                <a:srgbClr val="FFC000"/>
              </a:solidFill>
            </a:endParaRPr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395536" y="1700809"/>
            <a:ext cx="8532440" cy="2232248"/>
          </a:xfrm>
        </p:spPr>
        <p:txBody>
          <a:bodyPr/>
          <a:lstStyle/>
          <a:p>
            <a:pPr algn="l"/>
            <a:r>
              <a:rPr lang="fr-FR" dirty="0" smtClean="0">
                <a:solidFill>
                  <a:schemeClr val="bg1"/>
                </a:solidFill>
              </a:rPr>
              <a:t>PFE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Atelier IHM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dirty="0" smtClean="0">
                <a:solidFill>
                  <a:schemeClr val="bg1"/>
                </a:solidFill>
              </a:rPr>
              <a:t>Gestion des emprunts de matériels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88640"/>
            <a:ext cx="2723663" cy="846457"/>
          </a:xfrm>
          <a:prstGeom prst="rect">
            <a:avLst/>
          </a:prstGeom>
        </p:spPr>
      </p:pic>
      <p:pic>
        <p:nvPicPr>
          <p:cNvPr id="6148" name="Picture 4" descr="http://www.ucnlab.eu/fr/system/files/fichiers/un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1792" y="0"/>
            <a:ext cx="1872208" cy="1209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Conception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 d’utilisation</a:t>
            </a:r>
          </a:p>
          <a:p>
            <a:r>
              <a:rPr lang="fr-FR" dirty="0" smtClean="0"/>
              <a:t>Séquence</a:t>
            </a:r>
          </a:p>
          <a:p>
            <a:r>
              <a:rPr lang="fr-FR" dirty="0" smtClean="0"/>
              <a:t>BD</a:t>
            </a:r>
          </a:p>
          <a:p>
            <a:endParaRPr lang="fr-FR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11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Implémentation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Implémentation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Back-end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Front-end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Tests fonctionnels (sécurité)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Choix technologiques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8" name="Image 7" descr="1393855671_Database_3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5652120" y="3429000"/>
            <a:ext cx="936104" cy="936104"/>
          </a:xfrm>
          <a:prstGeom prst="rect">
            <a:avLst/>
          </a:prstGeom>
        </p:spPr>
      </p:pic>
      <p:pic>
        <p:nvPicPr>
          <p:cNvPr id="9" name="Image 8" descr="1393855686_dedicated_server.png"/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6156176" y="2996952"/>
            <a:ext cx="1368152" cy="1368152"/>
          </a:xfrm>
          <a:prstGeom prst="rect">
            <a:avLst/>
          </a:prstGeom>
        </p:spPr>
      </p:pic>
      <p:pic>
        <p:nvPicPr>
          <p:cNvPr id="12" name="Image 11" descr="ordinateur-moniteur-ecran-icone-8084-128.png"/>
          <p:cNvPicPr>
            <a:picLocks noChangeAspect="1"/>
          </p:cNvPicPr>
          <p:nvPr/>
        </p:nvPicPr>
        <p:blipFill>
          <a:blip r:embed="rId5" cstate="print">
            <a:grayscl/>
          </a:blip>
          <a:stretch>
            <a:fillRect/>
          </a:stretch>
        </p:blipFill>
        <p:spPr>
          <a:xfrm>
            <a:off x="2411760" y="2492896"/>
            <a:ext cx="1440160" cy="1440160"/>
          </a:xfrm>
          <a:prstGeom prst="rect">
            <a:avLst/>
          </a:prstGeom>
        </p:spPr>
      </p:pic>
      <p:pic>
        <p:nvPicPr>
          <p:cNvPr id="13" name="Image 12" descr="500px-Ruby_on_Rails.sv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44408" y="3212976"/>
            <a:ext cx="722302" cy="936104"/>
          </a:xfrm>
          <a:prstGeom prst="rect">
            <a:avLst/>
          </a:prstGeom>
        </p:spPr>
      </p:pic>
      <p:pic>
        <p:nvPicPr>
          <p:cNvPr id="14" name="Image 13" descr="css3-logo.jpg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520" y="3212976"/>
            <a:ext cx="1440160" cy="720080"/>
          </a:xfrm>
          <a:prstGeom prst="rect">
            <a:avLst/>
          </a:prstGeom>
        </p:spPr>
      </p:pic>
      <p:pic>
        <p:nvPicPr>
          <p:cNvPr id="15" name="Image 14" descr="HTML5_Logo_51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512" y="3284984"/>
            <a:ext cx="576064" cy="576064"/>
          </a:xfrm>
          <a:prstGeom prst="rect">
            <a:avLst/>
          </a:prstGeom>
        </p:spPr>
      </p:pic>
      <p:pic>
        <p:nvPicPr>
          <p:cNvPr id="16" name="Image 15" descr="ajax-jquery.png"/>
          <p:cNvPicPr>
            <a:picLocks noChangeAspect="1"/>
          </p:cNvPicPr>
          <p:nvPr/>
        </p:nvPicPr>
        <p:blipFill>
          <a:blip r:embed="rId9" cstate="print"/>
          <a:srcRect r="38655"/>
          <a:stretch>
            <a:fillRect/>
          </a:stretch>
        </p:blipFill>
        <p:spPr>
          <a:xfrm>
            <a:off x="179512" y="3933057"/>
            <a:ext cx="1656184" cy="486538"/>
          </a:xfrm>
          <a:prstGeom prst="rect">
            <a:avLst/>
          </a:prstGeom>
        </p:spPr>
      </p:pic>
      <p:pic>
        <p:nvPicPr>
          <p:cNvPr id="17" name="Image 16" descr="ajax-jquery.png"/>
          <p:cNvPicPr>
            <a:picLocks noChangeAspect="1"/>
          </p:cNvPicPr>
          <p:nvPr/>
        </p:nvPicPr>
        <p:blipFill>
          <a:blip r:embed="rId10" cstate="print"/>
          <a:srcRect l="58678"/>
          <a:stretch>
            <a:fillRect/>
          </a:stretch>
        </p:blipFill>
        <p:spPr>
          <a:xfrm>
            <a:off x="323528" y="4293096"/>
            <a:ext cx="1273038" cy="504056"/>
          </a:xfrm>
          <a:prstGeom prst="rect">
            <a:avLst/>
          </a:prstGeom>
        </p:spPr>
      </p:pic>
      <p:pic>
        <p:nvPicPr>
          <p:cNvPr id="18" name="Image 17" descr="1393856380_iphone-color.png"/>
          <p:cNvPicPr>
            <a:picLocks noChangeAspect="1"/>
          </p:cNvPicPr>
          <p:nvPr/>
        </p:nvPicPr>
        <p:blipFill>
          <a:blip r:embed="rId11" cstate="print">
            <a:grayscl/>
          </a:blip>
          <a:stretch>
            <a:fillRect/>
          </a:stretch>
        </p:blipFill>
        <p:spPr>
          <a:xfrm>
            <a:off x="2195736" y="3933056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 18" descr="1393856262_android-phone.png"/>
          <p:cNvPicPr>
            <a:picLocks noChangeAspect="1"/>
          </p:cNvPicPr>
          <p:nvPr/>
        </p:nvPicPr>
        <p:blipFill>
          <a:blip r:embed="rId12" cstate="print">
            <a:grayscl/>
          </a:blip>
          <a:stretch>
            <a:fillRect/>
          </a:stretch>
        </p:blipFill>
        <p:spPr>
          <a:xfrm>
            <a:off x="2555776" y="4077072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 20" descr="bootstrap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59632" y="3284984"/>
            <a:ext cx="576064" cy="576064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2339752" y="184482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Clients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084168" y="18448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Serveur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3995936" y="3717032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 flipH="1">
            <a:off x="3995936" y="4005064"/>
            <a:ext cx="1584176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139952" y="328498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Requête REST</a:t>
            </a:r>
            <a:endParaRPr lang="fr-FR" sz="1050" dirty="0">
              <a:solidFill>
                <a:srgbClr val="FFC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283968" y="41490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FFC000"/>
                </a:solidFill>
              </a:rPr>
              <a:t>Page HTML</a:t>
            </a:r>
            <a:endParaRPr lang="fr-FR" sz="14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Tests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Tests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Résultats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Répartition des tâches -&gt;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Gestion de versions -&gt; Utilisation de Git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Gestion de configuration -&gt;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Gestion des tests/sécurité -&gt; 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Synthèse de la gestion du projet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Difficultés rencontrées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Mauvaises estimations du temps sur certaines tâches</a:t>
            </a:r>
          </a:p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Acquis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Nouvelles technologies</a:t>
            </a:r>
          </a:p>
          <a:p>
            <a:pPr lvl="1"/>
            <a:r>
              <a:rPr lang="fr-FR" dirty="0" smtClean="0">
                <a:solidFill>
                  <a:srgbClr val="FFC000"/>
                </a:solidFill>
              </a:rPr>
              <a:t>Gestion d’un projet centré utilisateurs</a:t>
            </a:r>
          </a:p>
          <a:p>
            <a:pPr lvl="1"/>
            <a:endParaRPr lang="fr-FR" dirty="0" smtClean="0">
              <a:solidFill>
                <a:srgbClr val="FFC000"/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Fin/Améliorations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Faire des tests utilisateurs sur la 1</a:t>
            </a:r>
            <a:r>
              <a:rPr lang="fr-FR" baseline="30000" dirty="0" smtClean="0">
                <a:solidFill>
                  <a:srgbClr val="FFC000"/>
                </a:solidFill>
              </a:rPr>
              <a:t>ère</a:t>
            </a:r>
            <a:r>
              <a:rPr lang="fr-FR" dirty="0" smtClean="0">
                <a:solidFill>
                  <a:srgbClr val="FFC000"/>
                </a:solidFill>
              </a:rPr>
              <a:t> version fonctionnelle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Faire une deuxième itération intégrant les remarques des utilisateurs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Améliorer la sécurité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Automatisation des tests fonctionnels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Authentification CAS</a:t>
            </a:r>
          </a:p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19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Problématique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20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3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4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Analyse Utilisateurs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Conception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Analyse utilisateurs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questionnaires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pPr lvl="1"/>
            <a:r>
              <a:rPr lang="fr-FR" sz="2000" dirty="0" smtClean="0">
                <a:solidFill>
                  <a:srgbClr val="FFC000"/>
                </a:solidFill>
              </a:rPr>
              <a:t>6 Enseignants</a:t>
            </a:r>
          </a:p>
          <a:p>
            <a:pPr lvl="1"/>
            <a:r>
              <a:rPr lang="fr-FR" sz="2000" dirty="0" smtClean="0">
                <a:solidFill>
                  <a:srgbClr val="FFC000"/>
                </a:solidFill>
              </a:rPr>
              <a:t>5 Responsables</a:t>
            </a:r>
          </a:p>
          <a:p>
            <a:pPr lvl="1"/>
            <a:r>
              <a:rPr lang="fr-FR" sz="2000" dirty="0" smtClean="0">
                <a:solidFill>
                  <a:srgbClr val="FFC000"/>
                </a:solidFill>
              </a:rPr>
              <a:t>4 Étudiants</a:t>
            </a:r>
            <a:endParaRPr lang="fr-FR" sz="2000" dirty="0" smtClean="0">
              <a:solidFill>
                <a:srgbClr val="FFC000"/>
              </a:solidFill>
            </a:endParaRP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 </a:t>
            </a:r>
            <a:endParaRPr lang="fr-FR" dirty="0" smtClean="0">
              <a:solidFill>
                <a:srgbClr val="FFC000"/>
              </a:solidFill>
              <a:sym typeface="Wingdings" pitchFamily="2" charset="2"/>
            </a:endParaRPr>
          </a:p>
          <a:p>
            <a:pPr>
              <a:buNone/>
            </a:pPr>
            <a:endParaRPr lang="fr-FR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5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51920" y="4581128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FFC000"/>
                </a:solidFill>
                <a:sym typeface="Wingdings" pitchFamily="2" charset="2"/>
              </a:rPr>
              <a:t>Déterminer les besoins</a:t>
            </a:r>
            <a:endParaRPr lang="fr-FR" sz="3200" dirty="0" smtClean="0">
              <a:solidFill>
                <a:srgbClr val="FFC000"/>
              </a:solidFill>
              <a:sym typeface="Wingdings" pitchFamily="2" charset="2"/>
            </a:endParaRPr>
          </a:p>
        </p:txBody>
      </p:sp>
      <p:sp>
        <p:nvSpPr>
          <p:cNvPr id="10" name="Flèche droite 9"/>
          <p:cNvSpPr/>
          <p:nvPr/>
        </p:nvSpPr>
        <p:spPr>
          <a:xfrm>
            <a:off x="3059832" y="4725144"/>
            <a:ext cx="576064" cy="36004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(Responsables)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Centraliser les informations d’emprunts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Gérer les demandes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Valider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Refuser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Annuler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Consulter/gérer l’état du stock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Être notifier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Retard</a:t>
            </a:r>
          </a:p>
          <a:p>
            <a:pPr lvl="1"/>
            <a:r>
              <a:rPr lang="fr-FR" sz="1800" dirty="0" smtClean="0">
                <a:solidFill>
                  <a:srgbClr val="FFC000"/>
                </a:solidFill>
              </a:rPr>
              <a:t>Remise ou retour de matériel</a:t>
            </a:r>
            <a:endParaRPr lang="fr-FR" sz="18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6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Besoins principaux (Emprunteurs)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Réserver du matériel à l’avance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Connaître les caractéristiques du matériel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7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Maquettes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C000"/>
                </a:solidFill>
              </a:rPr>
              <a:t>Réalisation de maquettes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Entretiens utilisateurs</a:t>
            </a:r>
          </a:p>
          <a:p>
            <a:r>
              <a:rPr lang="fr-FR" dirty="0" smtClean="0">
                <a:solidFill>
                  <a:srgbClr val="FFC000"/>
                </a:solidFill>
              </a:rPr>
              <a:t>Analyse des entretiens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8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Notre démarche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63893-BC38-4EBB-829D-DE1F1D825C70}" type="slidenum">
              <a:rPr lang="fr-FR" b="1" smtClean="0">
                <a:solidFill>
                  <a:schemeClr val="bg1"/>
                </a:solidFill>
              </a:rPr>
              <a:pPr/>
              <a:t>9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75656" y="6356350"/>
            <a:ext cx="6264696" cy="501650"/>
          </a:xfrm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</a:rPr>
              <a:t>Gestion des emprunts de matériels - Alexis LAURENT, Suzy PAETA &amp; Romain ROUFAST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95536" y="3068960"/>
            <a:ext cx="20882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Analyse Utilisateurs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203848" y="321297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Conception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35688" y="2276872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Implémentation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300192" y="4293096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C000"/>
                </a:solidFill>
              </a:rPr>
              <a:t>Tests utilisateurs</a:t>
            </a:r>
            <a:endParaRPr lang="fr-FR" dirty="0">
              <a:solidFill>
                <a:srgbClr val="FFC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2267744" y="3501008"/>
            <a:ext cx="792088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5076056" y="2564904"/>
            <a:ext cx="1008112" cy="746502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452320" y="2852936"/>
            <a:ext cx="0" cy="115212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5004048" y="3789040"/>
            <a:ext cx="1080120" cy="86409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599</Words>
  <Application>Microsoft Office PowerPoint</Application>
  <PresentationFormat>Affichage à l'écran (4:3)</PresentationFormat>
  <Paragraphs>152</Paragraphs>
  <Slides>20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Thème Office</vt:lpstr>
      <vt:lpstr>PFE Atelier IHM Gestion des emprunts de matériels</vt:lpstr>
      <vt:lpstr>Problématique</vt:lpstr>
      <vt:lpstr>Notre démarche</vt:lpstr>
      <vt:lpstr>Notre démarche</vt:lpstr>
      <vt:lpstr>Analyse utilisateurs</vt:lpstr>
      <vt:lpstr>Besoins principaux (Responsables)</vt:lpstr>
      <vt:lpstr>Besoins principaux (Emprunteurs)</vt:lpstr>
      <vt:lpstr>Maquettes</vt:lpstr>
      <vt:lpstr>Notre démarche</vt:lpstr>
      <vt:lpstr>Conception</vt:lpstr>
      <vt:lpstr>Notre démarche</vt:lpstr>
      <vt:lpstr>Implémentation</vt:lpstr>
      <vt:lpstr>Choix technologiques</vt:lpstr>
      <vt:lpstr>Notre démarche</vt:lpstr>
      <vt:lpstr>Tests utilisateurs</vt:lpstr>
      <vt:lpstr>Résultats</vt:lpstr>
      <vt:lpstr>Gestion du projet</vt:lpstr>
      <vt:lpstr>Synthèse de la gestion du projet</vt:lpstr>
      <vt:lpstr>Fin/Améliorations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user</cp:lastModifiedBy>
  <cp:revision>50</cp:revision>
  <dcterms:created xsi:type="dcterms:W3CDTF">2014-03-02T17:55:40Z</dcterms:created>
  <dcterms:modified xsi:type="dcterms:W3CDTF">2014-03-03T11:31:05Z</dcterms:modified>
</cp:coreProperties>
</file>