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3" r:id="rId10"/>
    <p:sldId id="276" r:id="rId11"/>
    <p:sldId id="294" r:id="rId12"/>
    <p:sldId id="291" r:id="rId13"/>
    <p:sldId id="295" r:id="rId14"/>
    <p:sldId id="274" r:id="rId15"/>
    <p:sldId id="288" r:id="rId16"/>
    <p:sldId id="284" r:id="rId17"/>
    <p:sldId id="287" r:id="rId18"/>
    <p:sldId id="285" r:id="rId19"/>
    <p:sldId id="286" r:id="rId20"/>
    <p:sldId id="263" r:id="rId21"/>
    <p:sldId id="260" r:id="rId22"/>
    <p:sldId id="271" r:id="rId23"/>
    <p:sldId id="268" r:id="rId24"/>
    <p:sldId id="272" r:id="rId25"/>
    <p:sldId id="269" r:id="rId26"/>
    <p:sldId id="273" r:id="rId27"/>
    <p:sldId id="304" r:id="rId28"/>
    <p:sldId id="298" r:id="rId29"/>
    <p:sldId id="299" r:id="rId30"/>
    <p:sldId id="300" r:id="rId31"/>
    <p:sldId id="301" r:id="rId32"/>
    <p:sldId id="302" r:id="rId33"/>
    <p:sldId id="303" r:id="rId34"/>
    <p:sldId id="297" r:id="rId35"/>
    <p:sldId id="305" r:id="rId36"/>
    <p:sldId id="306" r:id="rId37"/>
    <p:sldId id="307" r:id="rId38"/>
    <p:sldId id="308" r:id="rId39"/>
    <p:sldId id="310" r:id="rId40"/>
    <p:sldId id="309" r:id="rId41"/>
    <p:sldId id="290" r:id="rId42"/>
    <p:sldId id="277" r:id="rId43"/>
    <p:sldId id="264" r:id="rId44"/>
    <p:sldId id="278" r:id="rId4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75827" autoAdjust="0"/>
  </p:normalViewPr>
  <p:slideViewPr>
    <p:cSldViewPr>
      <p:cViewPr varScale="1">
        <p:scale>
          <a:sx n="92" d="100"/>
          <a:sy n="92" d="100"/>
        </p:scale>
        <p:origin x="-13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6148736"/>
        <c:axId val="206150272"/>
      </c:barChart>
      <c:catAx>
        <c:axId val="206148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06150272"/>
        <c:crosses val="autoZero"/>
        <c:auto val="1"/>
        <c:lblAlgn val="ctr"/>
        <c:lblOffset val="100"/>
        <c:noMultiLvlLbl val="0"/>
      </c:catAx>
      <c:valAx>
        <c:axId val="206150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06148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268288"/>
        <c:axId val="36491648"/>
      </c:barChart>
      <c:catAx>
        <c:axId val="36268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6491648"/>
        <c:crosses val="autoZero"/>
        <c:auto val="1"/>
        <c:lblAlgn val="ctr"/>
        <c:lblOffset val="100"/>
        <c:noMultiLvlLbl val="0"/>
      </c:catAx>
      <c:valAx>
        <c:axId val="36491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2682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6054656"/>
        <c:axId val="122847616"/>
      </c:barChart>
      <c:catAx>
        <c:axId val="11605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2847616"/>
        <c:crosses val="autoZero"/>
        <c:auto val="1"/>
        <c:lblAlgn val="ctr"/>
        <c:lblOffset val="100"/>
        <c:noMultiLvlLbl val="0"/>
      </c:catAx>
      <c:valAx>
        <c:axId val="122847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60546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8158208"/>
        <c:axId val="68214784"/>
      </c:barChart>
      <c:catAx>
        <c:axId val="68158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8214784"/>
        <c:crosses val="autoZero"/>
        <c:auto val="1"/>
        <c:lblAlgn val="ctr"/>
        <c:lblOffset val="100"/>
        <c:noMultiLvlLbl val="0"/>
      </c:catAx>
      <c:valAx>
        <c:axId val="68214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81582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9717888"/>
        <c:axId val="79719424"/>
      </c:barChart>
      <c:catAx>
        <c:axId val="79717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9719424"/>
        <c:crosses val="autoZero"/>
        <c:auto val="1"/>
        <c:lblAlgn val="ctr"/>
        <c:lblOffset val="100"/>
        <c:noMultiLvlLbl val="0"/>
      </c:catAx>
      <c:valAx>
        <c:axId val="79719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97178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34837248"/>
        <c:axId val="34839168"/>
      </c:lineChart>
      <c:catAx>
        <c:axId val="34837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4839168"/>
        <c:crosses val="autoZero"/>
        <c:auto val="1"/>
        <c:lblAlgn val="ctr"/>
        <c:lblOffset val="100"/>
        <c:noMultiLvlLbl val="0"/>
      </c:catAx>
      <c:valAx>
        <c:axId val="348391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837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5875" cmpd="sng"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05/03/2014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ANALYSE UTILISATEURS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CONCEPTION</a:t>
            </a:r>
          </a:p>
          <a:p>
            <a:r>
              <a:rPr lang="fr-FR" baseline="0" dirty="0" smtClean="0"/>
              <a:t>7 – BD</a:t>
            </a:r>
          </a:p>
          <a:p>
            <a:r>
              <a:rPr lang="fr-FR" baseline="0" dirty="0" smtClean="0"/>
              <a:t>8 – Scénarios</a:t>
            </a:r>
          </a:p>
          <a:p>
            <a:r>
              <a:rPr lang="fr-FR" baseline="0" dirty="0" smtClean="0"/>
              <a:t>IMPLEMENTATION</a:t>
            </a:r>
          </a:p>
          <a:p>
            <a:r>
              <a:rPr lang="fr-FR" baseline="0" dirty="0" smtClean="0"/>
              <a:t>9 – Back end</a:t>
            </a:r>
          </a:p>
          <a:p>
            <a:r>
              <a:rPr lang="fr-FR" baseline="0" dirty="0" smtClean="0"/>
              <a:t>10 – Front end</a:t>
            </a:r>
          </a:p>
          <a:p>
            <a:r>
              <a:rPr lang="fr-FR" baseline="0" dirty="0" smtClean="0"/>
              <a:t>11 – Tests fonctionnels</a:t>
            </a:r>
          </a:p>
          <a:p>
            <a:r>
              <a:rPr lang="fr-FR" baseline="0" dirty="0" smtClean="0"/>
              <a:t>TESTS UTILISATEURS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Démarche itérative </a:t>
            </a:r>
            <a:r>
              <a:rPr lang="fr-FR" baseline="0" dirty="0" smtClean="0">
                <a:sym typeface="Wingdings" pitchFamily="2" charset="2"/>
              </a:rPr>
              <a:t> nous on voulait faire 2 itérations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t>05/03/2014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t>05/03/2014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t>05/03/2014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t>05/03/2014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t>05/03/2014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t>05/03/2014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</a:t>
            </a:r>
            <a:r>
              <a:rPr lang="fr-FR" sz="2800" dirty="0" smtClean="0">
                <a:solidFill>
                  <a:srgbClr val="FFC000"/>
                </a:solidFill>
              </a:rPr>
              <a:t>LAURENT | </a:t>
            </a:r>
            <a:r>
              <a:rPr lang="fr-FR" sz="2800" dirty="0" smtClean="0">
                <a:solidFill>
                  <a:srgbClr val="FFC000"/>
                </a:solidFill>
              </a:rPr>
              <a:t>Suzy </a:t>
            </a:r>
            <a:r>
              <a:rPr lang="fr-FR" sz="2800" dirty="0" smtClean="0">
                <a:solidFill>
                  <a:srgbClr val="FFC000"/>
                </a:solidFill>
              </a:rPr>
              <a:t>PAETA | </a:t>
            </a:r>
            <a:r>
              <a:rPr lang="fr-FR" sz="2800" dirty="0" smtClean="0">
                <a:solidFill>
                  <a:srgbClr val="FFC000"/>
                </a:solidFill>
              </a:rPr>
              <a:t>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</a:t>
            </a:r>
            <a:r>
              <a:rPr lang="fr-FR" sz="2800" dirty="0" smtClean="0">
                <a:solidFill>
                  <a:srgbClr val="FFC000"/>
                </a:solidFill>
              </a:rPr>
              <a:t>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du stock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</a:t>
            </a:r>
            <a:r>
              <a:rPr lang="fr-FR" dirty="0" smtClean="0">
                <a:solidFill>
                  <a:schemeClr val="bg1"/>
                </a:solidFill>
              </a:rPr>
              <a:t>secondaires (Emprunteurs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F</a:t>
            </a:r>
            <a:r>
              <a:rPr lang="fr-FR" dirty="0" smtClean="0">
                <a:solidFill>
                  <a:srgbClr val="FFC000"/>
                </a:solidFill>
              </a:rPr>
              <a:t>aire un emprunt immédiat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pour un usage personnel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différents responsables d’un matériel et leurs disponibilités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un matériel pour un cours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Notifier la </a:t>
            </a:r>
            <a:r>
              <a:rPr lang="fr-FR" dirty="0">
                <a:solidFill>
                  <a:srgbClr val="FFC000"/>
                </a:solidFill>
              </a:rPr>
              <a:t>disponibilité</a:t>
            </a:r>
            <a:r>
              <a:rPr lang="fr-FR" dirty="0" smtClean="0">
                <a:solidFill>
                  <a:srgbClr val="FFC000"/>
                </a:solidFill>
              </a:rPr>
              <a:t> d’un matériel voulu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Faire un emprunt </a:t>
            </a:r>
            <a:r>
              <a:rPr lang="fr-FR" dirty="0" smtClean="0">
                <a:solidFill>
                  <a:srgbClr val="FFC000"/>
                </a:solidFill>
              </a:rPr>
              <a:t>répété</a:t>
            </a:r>
          </a:p>
          <a:p>
            <a:pPr marL="0" indent="0">
              <a:buNone/>
            </a:pP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d’emprunt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d’emprunt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</a:t>
            </a:r>
            <a:r>
              <a:rPr lang="fr-FR" dirty="0" smtClean="0">
                <a:solidFill>
                  <a:srgbClr val="FFC000"/>
                </a:solidFill>
              </a:rPr>
              <a:t>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Focus group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Analyse des </a:t>
            </a: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4408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lvl="1"/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3957480" y="3603669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788024" y="3507854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Back-end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Front-end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Tests </a:t>
            </a:r>
            <a:r>
              <a:rPr lang="fr-FR" dirty="0" smtClean="0">
                <a:solidFill>
                  <a:srgbClr val="FFC000"/>
                </a:solidFill>
              </a:rPr>
              <a:t>fonctionnels</a:t>
            </a:r>
            <a:endParaRPr lang="fr-FR" dirty="0" smtClean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4467"/>
          <a:stretch/>
        </p:blipFill>
        <p:spPr bwMode="auto">
          <a:xfrm>
            <a:off x="0" y="-1"/>
            <a:ext cx="9144000" cy="44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  <a:endParaRPr lang="fr-F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  <a:endParaRPr lang="fr-F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  <a:endParaRPr lang="fr-FR" spc="-150" dirty="0" smtClean="0">
              <a:solidFill>
                <a:srgbClr val="FFC000"/>
              </a:solidFill>
            </a:endParaRP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C000"/>
                </a:solidFill>
              </a:rPr>
              <a:t>21%-40% de risques</a:t>
            </a:r>
            <a:endParaRPr lang="fr-FR" b="1" dirty="0"/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necteur droit 7"/>
          <p:cNvCxnSpPr/>
          <p:nvPr/>
        </p:nvCxnSpPr>
        <p:spPr>
          <a:xfrm>
            <a:off x="827584" y="3538298"/>
            <a:ext cx="396044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067694"/>
            <a:ext cx="6995120" cy="19442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 </a:t>
            </a:r>
            <a:r>
              <a:rPr lang="fr-FR" dirty="0" smtClean="0">
                <a:solidFill>
                  <a:srgbClr val="FFC000"/>
                </a:solidFill>
              </a:rPr>
              <a:t>(JIRA)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</a:t>
            </a:r>
            <a:r>
              <a:rPr lang="fr-FR" dirty="0" smtClean="0">
                <a:solidFill>
                  <a:srgbClr val="FFC000"/>
                </a:solidFill>
              </a:rPr>
              <a:t>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2822029"/>
          </a:xfrm>
        </p:spPr>
        <p:txBody>
          <a:bodyPr>
            <a:normAutofit fontScale="62500" lnSpcReduction="20000"/>
          </a:bodyPr>
          <a:lstStyle/>
          <a:p>
            <a:r>
              <a:rPr lang="fr-FR" sz="4200" dirty="0" smtClean="0">
                <a:solidFill>
                  <a:srgbClr val="FFC000"/>
                </a:solidFill>
              </a:rPr>
              <a:t>Finir la première version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Faire </a:t>
            </a:r>
            <a:r>
              <a:rPr lang="fr-FR" sz="4200" dirty="0" smtClean="0">
                <a:solidFill>
                  <a:srgbClr val="FFC000"/>
                </a:solidFill>
              </a:rPr>
              <a:t>des tests utilisateurs sur la 1</a:t>
            </a:r>
            <a:r>
              <a:rPr lang="fr-FR" sz="4200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dirty="0" smtClean="0">
                <a:solidFill>
                  <a:srgbClr val="FFC000"/>
                </a:solidFill>
              </a:rPr>
              <a:t> version fonctionnelle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Responsive design amélioré</a:t>
            </a:r>
            <a:endParaRPr lang="fr-FR" sz="4200" dirty="0" smtClean="0">
              <a:solidFill>
                <a:srgbClr val="FFC000"/>
              </a:solidFill>
            </a:endParaRPr>
          </a:p>
          <a:p>
            <a:r>
              <a:rPr lang="fr-FR" sz="4200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0407" y="987574"/>
            <a:ext cx="5403186" cy="3394472"/>
          </a:xfrm>
        </p:spPr>
        <p:txBody>
          <a:bodyPr>
            <a:normAutofit lnSpcReduction="10000"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</a:t>
            </a:r>
            <a:r>
              <a:rPr lang="fr-FR" dirty="0" smtClean="0">
                <a:solidFill>
                  <a:srgbClr val="FFC000"/>
                </a:solidFill>
              </a:rPr>
              <a:t>utilisateurs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JIRA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717794" y="267494"/>
            <a:ext cx="37084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Tri </a:t>
            </a:r>
            <a:r>
              <a:rPr lang="fr-FR" dirty="0" smtClean="0">
                <a:solidFill>
                  <a:srgbClr val="FFC000"/>
                </a:solidFill>
              </a:rPr>
              <a:t>en fonction des </a:t>
            </a:r>
            <a:r>
              <a:rPr lang="fr-FR" dirty="0" smtClean="0">
                <a:solidFill>
                  <a:srgbClr val="FFC000"/>
                </a:solidFill>
              </a:rPr>
              <a:t>priorités</a:t>
            </a:r>
            <a:endParaRPr lang="fr-FR" dirty="0" smtClean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30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Gérer les demandes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Valider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Refuser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Annuler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le motif d’emprunt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la date de rendu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Être averti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Retard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Remise ou retour de matériel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Consulter un historique des emprunts</a:t>
            </a:r>
          </a:p>
          <a:p>
            <a:pPr lvl="1"/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Besoins </a:t>
            </a:r>
            <a:r>
              <a:rPr lang="fr-FR" dirty="0" smtClean="0">
                <a:solidFill>
                  <a:schemeClr val="bg1"/>
                </a:solidFill>
              </a:rPr>
              <a:t>secondaires (Responsables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Granularité sur la notion de retour d’emprunt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Savoir où récupérer/remettre un emprunt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Pouvoir déléguer la gestion ponctuel d’un emprunt 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Emprunter une grande quantité de matériels identiques (lot)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Spécifier l’état du matériel rendu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Définir le stock optimal en fonction d’une période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Communiquer avec les responsables d’un autre type matériel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Tracer les emprunts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1230</Words>
  <Application>Microsoft Office PowerPoint</Application>
  <PresentationFormat>Affichage à l'écran (16:9)</PresentationFormat>
  <Paragraphs>292</Paragraphs>
  <Slides>44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Besoins secondaires (Responsables)</vt:lpstr>
      <vt:lpstr>Besoins principaux (Emprunteurs)</vt:lpstr>
      <vt:lpstr>Besoins secondaires (Emprunteurs)</vt:lpstr>
      <vt:lpstr>Fonctionnalités (Responsable)</vt:lpstr>
      <vt:lpstr>Fonctionnalités (Emprunteur)</vt:lpstr>
      <vt:lpstr>Maquettes</vt:lpstr>
      <vt:lpstr>Maquettes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Notre démarche</vt:lpstr>
      <vt:lpstr>Implémentation</vt:lpstr>
      <vt:lpstr>Notre démarche</vt:lpstr>
      <vt:lpstr>Tests utilisateurs</vt:lpstr>
      <vt:lpstr>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alaurent</cp:lastModifiedBy>
  <cp:revision>135</cp:revision>
  <dcterms:created xsi:type="dcterms:W3CDTF">2014-03-02T17:55:40Z</dcterms:created>
  <dcterms:modified xsi:type="dcterms:W3CDTF">2014-03-05T16:30:13Z</dcterms:modified>
</cp:coreProperties>
</file>