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Default Extension="xlsx" ContentType="application/vnd.openxmlformats-officedocument.spreadsheetml.sheet"/>
  <Override PartName="/ppt/charts/chart3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charts/chart6.xml" ContentType="application/vnd.openxmlformats-officedocument.drawingml.chart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4.xml" ContentType="application/vnd.openxmlformats-officedocument.drawingml.char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2"/>
  </p:notesMasterIdLst>
  <p:sldIdLst>
    <p:sldId id="259" r:id="rId2"/>
    <p:sldId id="261" r:id="rId3"/>
    <p:sldId id="296" r:id="rId4"/>
    <p:sldId id="267" r:id="rId5"/>
    <p:sldId id="266" r:id="rId6"/>
    <p:sldId id="270" r:id="rId7"/>
    <p:sldId id="289" r:id="rId8"/>
    <p:sldId id="275" r:id="rId9"/>
    <p:sldId id="293" r:id="rId10"/>
    <p:sldId id="276" r:id="rId11"/>
    <p:sldId id="294" r:id="rId12"/>
    <p:sldId id="291" r:id="rId13"/>
    <p:sldId id="295" r:id="rId14"/>
    <p:sldId id="274" r:id="rId15"/>
    <p:sldId id="288" r:id="rId16"/>
    <p:sldId id="284" r:id="rId17"/>
    <p:sldId id="287" r:id="rId18"/>
    <p:sldId id="285" r:id="rId19"/>
    <p:sldId id="286" r:id="rId20"/>
    <p:sldId id="263" r:id="rId21"/>
    <p:sldId id="260" r:id="rId22"/>
    <p:sldId id="271" r:id="rId23"/>
    <p:sldId id="268" r:id="rId24"/>
    <p:sldId id="272" r:id="rId25"/>
    <p:sldId id="269" r:id="rId26"/>
    <p:sldId id="273" r:id="rId27"/>
    <p:sldId id="304" r:id="rId28"/>
    <p:sldId id="298" r:id="rId29"/>
    <p:sldId id="311" r:id="rId30"/>
    <p:sldId id="313" r:id="rId31"/>
    <p:sldId id="299" r:id="rId32"/>
    <p:sldId id="300" r:id="rId33"/>
    <p:sldId id="314" r:id="rId34"/>
    <p:sldId id="301" r:id="rId35"/>
    <p:sldId id="316" r:id="rId36"/>
    <p:sldId id="302" r:id="rId37"/>
    <p:sldId id="303" r:id="rId38"/>
    <p:sldId id="315" r:id="rId39"/>
    <p:sldId id="312" r:id="rId40"/>
    <p:sldId id="297" r:id="rId41"/>
    <p:sldId id="305" r:id="rId42"/>
    <p:sldId id="306" r:id="rId43"/>
    <p:sldId id="307" r:id="rId44"/>
    <p:sldId id="308" r:id="rId45"/>
    <p:sldId id="310" r:id="rId46"/>
    <p:sldId id="309" r:id="rId47"/>
    <p:sldId id="290" r:id="rId48"/>
    <p:sldId id="277" r:id="rId49"/>
    <p:sldId id="264" r:id="rId50"/>
    <p:sldId id="278" r:id="rId51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96" autoAdjust="0"/>
    <p:restoredTop sz="75827" autoAdjust="0"/>
  </p:normalViewPr>
  <p:slideViewPr>
    <p:cSldViewPr>
      <p:cViewPr>
        <p:scale>
          <a:sx n="66" d="100"/>
          <a:sy n="66" d="100"/>
        </p:scale>
        <p:origin x="-2016" y="-42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Feuille_Microsoft_Office_Excel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Feuille_Microsoft_Office_Excel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Feuille_Microsoft_Office_Excel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Feuille_Microsoft_Office_Excel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Feuille_Microsoft_Office_Excel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Feuille_Microsoft_Office_Excel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fr-FR"/>
  <c:style val="18"/>
  <c:chart>
    <c:title>
      <c:tx>
        <c:rich>
          <a:bodyPr/>
          <a:lstStyle/>
          <a:p>
            <a:pPr>
              <a:defRPr/>
            </a:pPr>
            <a:r>
              <a:rPr lang="fr-FR"/>
              <a:t>Suivi du Lot #1</a:t>
            </a:r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Feuil1!$B$1</c:f>
              <c:strCache>
                <c:ptCount val="1"/>
                <c:pt idx="0">
                  <c:v>Prévu</c:v>
                </c:pt>
              </c:strCache>
            </c:strRef>
          </c:tx>
          <c:cat>
            <c:strRef>
              <c:f>Feuil1!$A$2:$A$4</c:f>
              <c:strCache>
                <c:ptCount val="3"/>
                <c:pt idx="0">
                  <c:v>T1.1 Planification</c:v>
                </c:pt>
                <c:pt idx="1">
                  <c:v>T1.2 Suivi de projet</c:v>
                </c:pt>
                <c:pt idx="2">
                  <c:v>T1.3 Préparation de la soutenance</c:v>
                </c:pt>
              </c:strCache>
            </c:strRef>
          </c:cat>
          <c:val>
            <c:numRef>
              <c:f>Feuil1!$B$2:$B$4</c:f>
              <c:numCache>
                <c:formatCode>General</c:formatCode>
                <c:ptCount val="3"/>
                <c:pt idx="0">
                  <c:v>144</c:v>
                </c:pt>
                <c:pt idx="1">
                  <c:v>87</c:v>
                </c:pt>
                <c:pt idx="2">
                  <c:v>114</c:v>
                </c:pt>
              </c:numCache>
            </c:numRef>
          </c:val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Consommé</c:v>
                </c:pt>
              </c:strCache>
            </c:strRef>
          </c:tx>
          <c:cat>
            <c:strRef>
              <c:f>Feuil1!$A$2:$A$4</c:f>
              <c:strCache>
                <c:ptCount val="3"/>
                <c:pt idx="0">
                  <c:v>T1.1 Planification</c:v>
                </c:pt>
                <c:pt idx="1">
                  <c:v>T1.2 Suivi de projet</c:v>
                </c:pt>
                <c:pt idx="2">
                  <c:v>T1.3 Préparation de la soutenance</c:v>
                </c:pt>
              </c:strCache>
            </c:strRef>
          </c:cat>
          <c:val>
            <c:numRef>
              <c:f>Feuil1!$C$2:$C$4</c:f>
              <c:numCache>
                <c:formatCode>General</c:formatCode>
                <c:ptCount val="3"/>
                <c:pt idx="0">
                  <c:v>144</c:v>
                </c:pt>
                <c:pt idx="1">
                  <c:v>111</c:v>
                </c:pt>
                <c:pt idx="2">
                  <c:v>68</c:v>
                </c:pt>
              </c:numCache>
            </c:numRef>
          </c:val>
        </c:ser>
        <c:gapWidth val="75"/>
        <c:overlap val="-25"/>
        <c:axId val="110660608"/>
        <c:axId val="110674688"/>
      </c:barChart>
      <c:catAx>
        <c:axId val="110660608"/>
        <c:scaling>
          <c:orientation val="minMax"/>
        </c:scaling>
        <c:axPos val="b"/>
        <c:numFmt formatCode="General" sourceLinked="0"/>
        <c:majorTickMark val="none"/>
        <c:tickLblPos val="nextTo"/>
        <c:crossAx val="110674688"/>
        <c:crosses val="autoZero"/>
        <c:auto val="1"/>
        <c:lblAlgn val="ctr"/>
        <c:lblOffset val="100"/>
      </c:catAx>
      <c:valAx>
        <c:axId val="110674688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/>
                  <a:t>heures</a:t>
                </a:r>
              </a:p>
            </c:rich>
          </c:tx>
          <c:layout/>
        </c:title>
        <c:numFmt formatCode="General" sourceLinked="1"/>
        <c:majorTickMark val="none"/>
        <c:tickLblPos val="nextTo"/>
        <c:spPr>
          <a:ln w="9525">
            <a:noFill/>
          </a:ln>
        </c:spPr>
        <c:crossAx val="110660608"/>
        <c:crosses val="autoZero"/>
        <c:crossBetween val="between"/>
      </c:valAx>
    </c:plotArea>
    <c:legend>
      <c:legendPos val="b"/>
      <c:layout/>
    </c:legend>
    <c:plotVisOnly val="1"/>
    <c:dispBlanksAs val="gap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fr-FR"/>
  <c:style val="18"/>
  <c:chart>
    <c:title>
      <c:tx>
        <c:rich>
          <a:bodyPr/>
          <a:lstStyle/>
          <a:p>
            <a:pPr>
              <a:defRPr/>
            </a:pPr>
            <a:r>
              <a:rPr lang="fr-FR"/>
              <a:t>Suivi du Lot #2</a:t>
            </a:r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Feuil1!$B$1</c:f>
              <c:strCache>
                <c:ptCount val="1"/>
                <c:pt idx="0">
                  <c:v>Prévu</c:v>
                </c:pt>
              </c:strCache>
            </c:strRef>
          </c:tx>
          <c:cat>
            <c:strRef>
              <c:f>Feuil1!$A$2:$A$4</c:f>
              <c:strCache>
                <c:ptCount val="3"/>
                <c:pt idx="0">
                  <c:v>T2.1 Analyse utilisateurs</c:v>
                </c:pt>
                <c:pt idx="1">
                  <c:v>T2.2 Maquettes</c:v>
                </c:pt>
                <c:pt idx="2">
                  <c:v>T2.3 Choix des technologies</c:v>
                </c:pt>
              </c:strCache>
            </c:strRef>
          </c:cat>
          <c:val>
            <c:numRef>
              <c:f>Feuil1!$B$2:$B$4</c:f>
              <c:numCache>
                <c:formatCode>General</c:formatCode>
                <c:ptCount val="3"/>
                <c:pt idx="0">
                  <c:v>67</c:v>
                </c:pt>
                <c:pt idx="1">
                  <c:v>70</c:v>
                </c:pt>
                <c:pt idx="2">
                  <c:v>24</c:v>
                </c:pt>
              </c:numCache>
            </c:numRef>
          </c:val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Consommé</c:v>
                </c:pt>
              </c:strCache>
            </c:strRef>
          </c:tx>
          <c:cat>
            <c:strRef>
              <c:f>Feuil1!$A$2:$A$4</c:f>
              <c:strCache>
                <c:ptCount val="3"/>
                <c:pt idx="0">
                  <c:v>T2.1 Analyse utilisateurs</c:v>
                </c:pt>
                <c:pt idx="1">
                  <c:v>T2.2 Maquettes</c:v>
                </c:pt>
                <c:pt idx="2">
                  <c:v>T2.3 Choix des technologies</c:v>
                </c:pt>
              </c:strCache>
            </c:strRef>
          </c:cat>
          <c:val>
            <c:numRef>
              <c:f>Feuil1!$C$2:$C$4</c:f>
              <c:numCache>
                <c:formatCode>General</c:formatCode>
                <c:ptCount val="3"/>
                <c:pt idx="0">
                  <c:v>78</c:v>
                </c:pt>
                <c:pt idx="1">
                  <c:v>61</c:v>
                </c:pt>
                <c:pt idx="2">
                  <c:v>22</c:v>
                </c:pt>
              </c:numCache>
            </c:numRef>
          </c:val>
        </c:ser>
        <c:gapWidth val="75"/>
        <c:overlap val="-25"/>
        <c:axId val="112142976"/>
        <c:axId val="112148864"/>
      </c:barChart>
      <c:catAx>
        <c:axId val="112142976"/>
        <c:scaling>
          <c:orientation val="minMax"/>
        </c:scaling>
        <c:axPos val="b"/>
        <c:numFmt formatCode="General" sourceLinked="0"/>
        <c:majorTickMark val="none"/>
        <c:tickLblPos val="nextTo"/>
        <c:crossAx val="112148864"/>
        <c:crosses val="autoZero"/>
        <c:auto val="1"/>
        <c:lblAlgn val="ctr"/>
        <c:lblOffset val="100"/>
      </c:catAx>
      <c:valAx>
        <c:axId val="112148864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/>
                  <a:t>heures</a:t>
                </a:r>
              </a:p>
            </c:rich>
          </c:tx>
          <c:layout/>
        </c:title>
        <c:numFmt formatCode="General" sourceLinked="1"/>
        <c:majorTickMark val="none"/>
        <c:tickLblPos val="nextTo"/>
        <c:spPr>
          <a:ln w="9525">
            <a:noFill/>
          </a:ln>
        </c:spPr>
        <c:crossAx val="112142976"/>
        <c:crosses val="autoZero"/>
        <c:crossBetween val="between"/>
      </c:valAx>
    </c:plotArea>
    <c:legend>
      <c:legendPos val="b"/>
      <c:layout/>
    </c:legend>
    <c:plotVisOnly val="1"/>
    <c:dispBlanksAs val="gap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fr-FR"/>
  <c:style val="18"/>
  <c:chart>
    <c:title>
      <c:tx>
        <c:rich>
          <a:bodyPr/>
          <a:lstStyle/>
          <a:p>
            <a:pPr>
              <a:defRPr/>
            </a:pPr>
            <a:r>
              <a:rPr lang="fr-FR"/>
              <a:t>Suivi du Lot #3</a:t>
            </a:r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Feuil1!$B$1</c:f>
              <c:strCache>
                <c:ptCount val="1"/>
                <c:pt idx="0">
                  <c:v>Prévu</c:v>
                </c:pt>
              </c:strCache>
            </c:strRef>
          </c:tx>
          <c:cat>
            <c:strRef>
              <c:f>Feuil1!$A$2:$A$3</c:f>
              <c:strCache>
                <c:ptCount val="2"/>
                <c:pt idx="0">
                  <c:v>T3.1  Description des fonctionnalités</c:v>
                </c:pt>
                <c:pt idx="1">
                  <c:v>T3.2 Conception des diagrammes</c:v>
                </c:pt>
              </c:strCache>
            </c:strRef>
          </c:cat>
          <c:val>
            <c:numRef>
              <c:f>Feuil1!$B$2:$B$3</c:f>
              <c:numCache>
                <c:formatCode>General</c:formatCode>
                <c:ptCount val="2"/>
                <c:pt idx="0">
                  <c:v>47</c:v>
                </c:pt>
                <c:pt idx="1">
                  <c:v>66</c:v>
                </c:pt>
              </c:numCache>
            </c:numRef>
          </c:val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Consommé</c:v>
                </c:pt>
              </c:strCache>
            </c:strRef>
          </c:tx>
          <c:cat>
            <c:strRef>
              <c:f>Feuil1!$A$2:$A$3</c:f>
              <c:strCache>
                <c:ptCount val="2"/>
                <c:pt idx="0">
                  <c:v>T3.1  Description des fonctionnalités</c:v>
                </c:pt>
                <c:pt idx="1">
                  <c:v>T3.2 Conception des diagrammes</c:v>
                </c:pt>
              </c:strCache>
            </c:strRef>
          </c:cat>
          <c:val>
            <c:numRef>
              <c:f>Feuil1!$C$2:$C$3</c:f>
              <c:numCache>
                <c:formatCode>General</c:formatCode>
                <c:ptCount val="2"/>
                <c:pt idx="0">
                  <c:v>48</c:v>
                </c:pt>
                <c:pt idx="1">
                  <c:v>67</c:v>
                </c:pt>
              </c:numCache>
            </c:numRef>
          </c:val>
        </c:ser>
        <c:gapWidth val="75"/>
        <c:overlap val="-25"/>
        <c:axId val="69867776"/>
        <c:axId val="69881856"/>
      </c:barChart>
      <c:catAx>
        <c:axId val="69867776"/>
        <c:scaling>
          <c:orientation val="minMax"/>
        </c:scaling>
        <c:axPos val="b"/>
        <c:numFmt formatCode="General" sourceLinked="0"/>
        <c:majorTickMark val="none"/>
        <c:tickLblPos val="nextTo"/>
        <c:crossAx val="69881856"/>
        <c:crosses val="autoZero"/>
        <c:auto val="1"/>
        <c:lblAlgn val="ctr"/>
        <c:lblOffset val="100"/>
      </c:catAx>
      <c:valAx>
        <c:axId val="69881856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/>
                  <a:t>heures</a:t>
                </a:r>
              </a:p>
            </c:rich>
          </c:tx>
          <c:layout/>
        </c:title>
        <c:numFmt formatCode="General" sourceLinked="1"/>
        <c:majorTickMark val="none"/>
        <c:tickLblPos val="nextTo"/>
        <c:spPr>
          <a:ln w="9525">
            <a:noFill/>
          </a:ln>
        </c:spPr>
        <c:crossAx val="69867776"/>
        <c:crosses val="autoZero"/>
        <c:crossBetween val="between"/>
      </c:valAx>
    </c:plotArea>
    <c:legend>
      <c:legendPos val="b"/>
      <c:layout/>
    </c:legend>
    <c:plotVisOnly val="1"/>
    <c:dispBlanksAs val="gap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fr-FR"/>
  <c:style val="18"/>
  <c:chart>
    <c:title>
      <c:tx>
        <c:rich>
          <a:bodyPr/>
          <a:lstStyle/>
          <a:p>
            <a:pPr>
              <a:defRPr/>
            </a:pPr>
            <a:r>
              <a:rPr lang="fr-FR"/>
              <a:t>Suivi du Lot #4</a:t>
            </a:r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Feuil1!$B$1</c:f>
              <c:strCache>
                <c:ptCount val="1"/>
                <c:pt idx="0">
                  <c:v>Prévu</c:v>
                </c:pt>
              </c:strCache>
            </c:strRef>
          </c:tx>
          <c:cat>
            <c:strRef>
              <c:f>Feuil1!$A$2:$A$4</c:f>
              <c:strCache>
                <c:ptCount val="3"/>
                <c:pt idx="0">
                  <c:v>T4.1 Implémentation du back-end</c:v>
                </c:pt>
                <c:pt idx="1">
                  <c:v>T4.2 Implémentation du front-end</c:v>
                </c:pt>
                <c:pt idx="2">
                  <c:v>T4.3 Tests fonctionnels</c:v>
                </c:pt>
              </c:strCache>
            </c:strRef>
          </c:cat>
          <c:val>
            <c:numRef>
              <c:f>Feuil1!$B$2:$B$4</c:f>
              <c:numCache>
                <c:formatCode>General</c:formatCode>
                <c:ptCount val="3"/>
                <c:pt idx="0">
                  <c:v>107</c:v>
                </c:pt>
                <c:pt idx="1">
                  <c:v>134</c:v>
                </c:pt>
                <c:pt idx="2">
                  <c:v>54</c:v>
                </c:pt>
              </c:numCache>
            </c:numRef>
          </c:val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Consommé</c:v>
                </c:pt>
              </c:strCache>
            </c:strRef>
          </c:tx>
          <c:cat>
            <c:strRef>
              <c:f>Feuil1!$A$2:$A$4</c:f>
              <c:strCache>
                <c:ptCount val="3"/>
                <c:pt idx="0">
                  <c:v>T4.1 Implémentation du back-end</c:v>
                </c:pt>
                <c:pt idx="1">
                  <c:v>T4.2 Implémentation du front-end</c:v>
                </c:pt>
                <c:pt idx="2">
                  <c:v>T4.3 Tests fonctionnels</c:v>
                </c:pt>
              </c:strCache>
            </c:strRef>
          </c:cat>
          <c:val>
            <c:numRef>
              <c:f>Feuil1!$C$2:$C$4</c:f>
              <c:numCache>
                <c:formatCode>General</c:formatCode>
                <c:ptCount val="3"/>
                <c:pt idx="0">
                  <c:v>276</c:v>
                </c:pt>
                <c:pt idx="1">
                  <c:v>269</c:v>
                </c:pt>
                <c:pt idx="2">
                  <c:v>69</c:v>
                </c:pt>
              </c:numCache>
            </c:numRef>
          </c:val>
        </c:ser>
        <c:gapWidth val="75"/>
        <c:overlap val="-25"/>
        <c:axId val="112232320"/>
        <c:axId val="112233856"/>
      </c:barChart>
      <c:catAx>
        <c:axId val="112232320"/>
        <c:scaling>
          <c:orientation val="minMax"/>
        </c:scaling>
        <c:axPos val="b"/>
        <c:numFmt formatCode="General" sourceLinked="0"/>
        <c:majorTickMark val="none"/>
        <c:tickLblPos val="nextTo"/>
        <c:crossAx val="112233856"/>
        <c:crosses val="autoZero"/>
        <c:auto val="1"/>
        <c:lblAlgn val="ctr"/>
        <c:lblOffset val="100"/>
      </c:catAx>
      <c:valAx>
        <c:axId val="112233856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/>
                  <a:t>heures</a:t>
                </a:r>
              </a:p>
            </c:rich>
          </c:tx>
          <c:layout/>
        </c:title>
        <c:numFmt formatCode="General" sourceLinked="1"/>
        <c:majorTickMark val="none"/>
        <c:tickLblPos val="nextTo"/>
        <c:spPr>
          <a:ln w="9525">
            <a:noFill/>
          </a:ln>
        </c:spPr>
        <c:crossAx val="112232320"/>
        <c:crosses val="autoZero"/>
        <c:crossBetween val="between"/>
      </c:valAx>
    </c:plotArea>
    <c:legend>
      <c:legendPos val="b"/>
      <c:layout/>
    </c:legend>
    <c:plotVisOnly val="1"/>
    <c:dispBlanksAs val="gap"/>
  </c:chart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fr-FR"/>
  <c:style val="18"/>
  <c:chart>
    <c:title>
      <c:tx>
        <c:rich>
          <a:bodyPr/>
          <a:lstStyle/>
          <a:p>
            <a:pPr>
              <a:defRPr/>
            </a:pPr>
            <a:r>
              <a:rPr lang="fr-FR"/>
              <a:t>Suivi du Lot #5</a:t>
            </a:r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Feuil1!$B$1</c:f>
              <c:strCache>
                <c:ptCount val="1"/>
                <c:pt idx="0">
                  <c:v>Prévu</c:v>
                </c:pt>
              </c:strCache>
            </c:strRef>
          </c:tx>
          <c:cat>
            <c:strRef>
              <c:f>Feuil1!$A$2:$A$3</c:f>
              <c:strCache>
                <c:ptCount val="2"/>
                <c:pt idx="0">
                  <c:v>T5.1 Présentation aux utilisateurs</c:v>
                </c:pt>
                <c:pt idx="1">
                  <c:v>T5.2 Retours</c:v>
                </c:pt>
              </c:strCache>
            </c:strRef>
          </c:cat>
          <c:val>
            <c:numRef>
              <c:f>Feuil1!$B$2:$B$3</c:f>
              <c:numCache>
                <c:formatCode>General</c:formatCode>
                <c:ptCount val="2"/>
                <c:pt idx="0">
                  <c:v>23</c:v>
                </c:pt>
                <c:pt idx="1">
                  <c:v>11</c:v>
                </c:pt>
              </c:numCache>
            </c:numRef>
          </c:val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Consommé</c:v>
                </c:pt>
              </c:strCache>
            </c:strRef>
          </c:tx>
          <c:cat>
            <c:strRef>
              <c:f>Feuil1!$A$2:$A$3</c:f>
              <c:strCache>
                <c:ptCount val="2"/>
                <c:pt idx="0">
                  <c:v>T5.1 Présentation aux utilisateurs</c:v>
                </c:pt>
                <c:pt idx="1">
                  <c:v>T5.2 Retours</c:v>
                </c:pt>
              </c:strCache>
            </c:strRef>
          </c:cat>
          <c:val>
            <c:numRef>
              <c:f>Feuil1!$C$2:$C$3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</c:ser>
        <c:gapWidth val="75"/>
        <c:overlap val="-25"/>
        <c:axId val="112379392"/>
        <c:axId val="112380928"/>
      </c:barChart>
      <c:catAx>
        <c:axId val="112379392"/>
        <c:scaling>
          <c:orientation val="minMax"/>
        </c:scaling>
        <c:axPos val="b"/>
        <c:numFmt formatCode="General" sourceLinked="0"/>
        <c:majorTickMark val="none"/>
        <c:tickLblPos val="nextTo"/>
        <c:crossAx val="112380928"/>
        <c:crosses val="autoZero"/>
        <c:auto val="1"/>
        <c:lblAlgn val="ctr"/>
        <c:lblOffset val="100"/>
      </c:catAx>
      <c:valAx>
        <c:axId val="112380928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/>
                  <a:t>heures</a:t>
                </a:r>
              </a:p>
            </c:rich>
          </c:tx>
          <c:layout/>
        </c:title>
        <c:numFmt formatCode="General" sourceLinked="1"/>
        <c:majorTickMark val="none"/>
        <c:tickLblPos val="nextTo"/>
        <c:spPr>
          <a:ln w="9525">
            <a:noFill/>
          </a:ln>
        </c:spPr>
        <c:crossAx val="112379392"/>
        <c:crosses val="autoZero"/>
        <c:crossBetween val="between"/>
      </c:valAx>
    </c:plotArea>
    <c:legend>
      <c:legendPos val="b"/>
      <c:layout/>
    </c:legend>
    <c:plotVisOnly val="1"/>
    <c:dispBlanksAs val="gap"/>
  </c:chart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fr-FR"/>
  <c:style val="18"/>
  <c:chart>
    <c:title>
      <c:tx>
        <c:rich>
          <a:bodyPr/>
          <a:lstStyle/>
          <a:p>
            <a:pPr>
              <a:defRPr/>
            </a:pPr>
            <a:r>
              <a:rPr lang="fr-FR"/>
              <a:t>Consommation</a:t>
            </a:r>
            <a:r>
              <a:rPr lang="fr-FR" baseline="0"/>
              <a:t> du budget </a:t>
            </a:r>
            <a:endParaRPr lang="fr-FR"/>
          </a:p>
        </c:rich>
      </c:tx>
    </c:title>
    <c:plotArea>
      <c:layout/>
      <c:lineChart>
        <c:grouping val="standard"/>
        <c:ser>
          <c:idx val="0"/>
          <c:order val="0"/>
          <c:tx>
            <c:strRef>
              <c:f>Feuil1!$B$1</c:f>
              <c:strCache>
                <c:ptCount val="1"/>
                <c:pt idx="0">
                  <c:v>Prévu</c:v>
                </c:pt>
              </c:strCache>
            </c:strRef>
          </c:tx>
          <c:marker>
            <c:symbol val="none"/>
          </c:marker>
          <c:cat>
            <c:numRef>
              <c:f>Feuil1!$A$2:$A$22</c:f>
              <c:numCache>
                <c:formatCode>General</c:formatCode>
                <c:ptCount val="2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</c:numCache>
            </c:numRef>
          </c:cat>
          <c:val>
            <c:numRef>
              <c:f>Feuil1!$B$2:$B$22</c:f>
              <c:numCache>
                <c:formatCode>General</c:formatCode>
                <c:ptCount val="21"/>
                <c:pt idx="0">
                  <c:v>36</c:v>
                </c:pt>
                <c:pt idx="1">
                  <c:v>72</c:v>
                </c:pt>
                <c:pt idx="2">
                  <c:v>108</c:v>
                </c:pt>
                <c:pt idx="3">
                  <c:v>144</c:v>
                </c:pt>
                <c:pt idx="4">
                  <c:v>144</c:v>
                </c:pt>
                <c:pt idx="5">
                  <c:v>180</c:v>
                </c:pt>
                <c:pt idx="6">
                  <c:v>300</c:v>
                </c:pt>
                <c:pt idx="7">
                  <c:v>420</c:v>
                </c:pt>
                <c:pt idx="8">
                  <c:v>456</c:v>
                </c:pt>
                <c:pt idx="9">
                  <c:v>492</c:v>
                </c:pt>
                <c:pt idx="10">
                  <c:v>492</c:v>
                </c:pt>
                <c:pt idx="11">
                  <c:v>492</c:v>
                </c:pt>
                <c:pt idx="12">
                  <c:v>528</c:v>
                </c:pt>
                <c:pt idx="13">
                  <c:v>564</c:v>
                </c:pt>
                <c:pt idx="14">
                  <c:v>600</c:v>
                </c:pt>
                <c:pt idx="15">
                  <c:v>636</c:v>
                </c:pt>
                <c:pt idx="16">
                  <c:v>672</c:v>
                </c:pt>
                <c:pt idx="17">
                  <c:v>672</c:v>
                </c:pt>
                <c:pt idx="18">
                  <c:v>708</c:v>
                </c:pt>
                <c:pt idx="19">
                  <c:v>828</c:v>
                </c:pt>
                <c:pt idx="20">
                  <c:v>948</c:v>
                </c:pt>
              </c:numCache>
            </c:numRef>
          </c:val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Consommé</c:v>
                </c:pt>
              </c:strCache>
            </c:strRef>
          </c:tx>
          <c:marker>
            <c:symbol val="none"/>
          </c:marker>
          <c:cat>
            <c:numRef>
              <c:f>Feuil1!$A$2:$A$22</c:f>
              <c:numCache>
                <c:formatCode>General</c:formatCode>
                <c:ptCount val="2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</c:numCache>
            </c:numRef>
          </c:cat>
          <c:val>
            <c:numRef>
              <c:f>Feuil1!$C$2:$C$22</c:f>
              <c:numCache>
                <c:formatCode>General</c:formatCode>
                <c:ptCount val="21"/>
                <c:pt idx="0">
                  <c:v>36</c:v>
                </c:pt>
                <c:pt idx="1">
                  <c:v>72</c:v>
                </c:pt>
                <c:pt idx="2">
                  <c:v>108</c:v>
                </c:pt>
                <c:pt idx="3">
                  <c:v>144</c:v>
                </c:pt>
                <c:pt idx="4">
                  <c:v>144</c:v>
                </c:pt>
                <c:pt idx="5">
                  <c:v>180</c:v>
                </c:pt>
                <c:pt idx="6">
                  <c:v>300</c:v>
                </c:pt>
                <c:pt idx="7">
                  <c:v>420</c:v>
                </c:pt>
                <c:pt idx="8">
                  <c:v>496</c:v>
                </c:pt>
                <c:pt idx="9">
                  <c:v>532</c:v>
                </c:pt>
                <c:pt idx="10">
                  <c:v>532</c:v>
                </c:pt>
                <c:pt idx="11">
                  <c:v>534</c:v>
                </c:pt>
                <c:pt idx="12">
                  <c:v>588</c:v>
                </c:pt>
                <c:pt idx="13">
                  <c:v>667</c:v>
                </c:pt>
                <c:pt idx="14">
                  <c:v>756</c:v>
                </c:pt>
                <c:pt idx="15">
                  <c:v>816</c:v>
                </c:pt>
                <c:pt idx="16">
                  <c:v>882</c:v>
                </c:pt>
                <c:pt idx="17">
                  <c:v>937</c:v>
                </c:pt>
                <c:pt idx="18">
                  <c:v>973</c:v>
                </c:pt>
                <c:pt idx="19">
                  <c:v>1093</c:v>
                </c:pt>
                <c:pt idx="20">
                  <c:v>1213</c:v>
                </c:pt>
              </c:numCache>
            </c:numRef>
          </c:val>
        </c:ser>
        <c:hiLowLines/>
        <c:marker val="1"/>
        <c:axId val="112311296"/>
        <c:axId val="112317568"/>
      </c:lineChart>
      <c:catAx>
        <c:axId val="112311296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fr-FR"/>
                  <a:t>Semaine</a:t>
                </a:r>
              </a:p>
            </c:rich>
          </c:tx>
        </c:title>
        <c:numFmt formatCode="General" sourceLinked="1"/>
        <c:majorTickMark val="none"/>
        <c:tickLblPos val="nextTo"/>
        <c:crossAx val="112317568"/>
        <c:crosses val="autoZero"/>
        <c:auto val="1"/>
        <c:lblAlgn val="ctr"/>
        <c:lblOffset val="100"/>
      </c:catAx>
      <c:valAx>
        <c:axId val="112317568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fr-FR"/>
                  <a:t>Heures cumulées</a:t>
                </a:r>
              </a:p>
            </c:rich>
          </c:tx>
        </c:title>
        <c:numFmt formatCode="General" sourceLinked="1"/>
        <c:tickLblPos val="nextTo"/>
        <c:crossAx val="112311296"/>
        <c:crosses val="autoZero"/>
        <c:crossBetween val="between"/>
      </c:valAx>
    </c:plotArea>
    <c:legend>
      <c:legendPos val="r"/>
    </c:legend>
    <c:plotVisOnly val="1"/>
    <c:dispBlanksAs val="gap"/>
  </c:chart>
  <c:spPr>
    <a:ln w="15875" cmpd="sng"/>
  </c:sp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C5F4F7-6CE4-4BB7-8110-8954959D3670}" type="datetimeFigureOut">
              <a:rPr lang="fr-FR" smtClean="0"/>
              <a:pPr/>
              <a:t>06/03/2014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40D90F-C6E8-4D2C-BA1B-D6C23459C06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49763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baseline="0" dirty="0" smtClean="0"/>
              <a:t>ANALYSE UTILISATEURS</a:t>
            </a:r>
          </a:p>
          <a:p>
            <a:r>
              <a:rPr lang="fr-FR" baseline="0" dirty="0" smtClean="0"/>
              <a:t>1 – Réalisation des questionnaires </a:t>
            </a:r>
            <a:r>
              <a:rPr lang="fr-FR" baseline="0" dirty="0" smtClean="0">
                <a:sym typeface="Wingdings" pitchFamily="2" charset="2"/>
              </a:rPr>
              <a:t> Pour obtenir les besoins réels des utilisateurs</a:t>
            </a:r>
            <a:endParaRPr lang="fr-FR" baseline="0" dirty="0" smtClean="0"/>
          </a:p>
          <a:p>
            <a:r>
              <a:rPr lang="fr-FR" baseline="0" dirty="0" smtClean="0"/>
              <a:t>2 – Entretiens</a:t>
            </a:r>
          </a:p>
          <a:p>
            <a:r>
              <a:rPr lang="fr-FR" baseline="0" dirty="0" smtClean="0"/>
              <a:t>3 – Analyse des entretiens</a:t>
            </a:r>
          </a:p>
          <a:p>
            <a:r>
              <a:rPr lang="fr-FR" baseline="0" dirty="0" smtClean="0"/>
              <a:t>4 – Réalisation de maquettes </a:t>
            </a:r>
            <a:r>
              <a:rPr lang="fr-FR" baseline="0" dirty="0" smtClean="0">
                <a:sym typeface="Wingdings" pitchFamily="2" charset="2"/>
              </a:rPr>
              <a:t> Essayer d’avoir une disposition et un contenu adaptés aux utilisateurs</a:t>
            </a:r>
            <a:endParaRPr lang="fr-FR" baseline="0" dirty="0" smtClean="0"/>
          </a:p>
          <a:p>
            <a:r>
              <a:rPr lang="fr-FR" baseline="0" dirty="0" smtClean="0"/>
              <a:t>5 – Entretiens</a:t>
            </a:r>
          </a:p>
          <a:p>
            <a:r>
              <a:rPr lang="fr-FR" baseline="0" dirty="0" smtClean="0"/>
              <a:t>6 – Analyse des entretiens</a:t>
            </a:r>
          </a:p>
          <a:p>
            <a:r>
              <a:rPr lang="fr-FR" baseline="0" dirty="0" smtClean="0"/>
              <a:t>CONCEPTION</a:t>
            </a:r>
          </a:p>
          <a:p>
            <a:r>
              <a:rPr lang="fr-FR" baseline="0" dirty="0" smtClean="0"/>
              <a:t>7 – BD</a:t>
            </a:r>
          </a:p>
          <a:p>
            <a:r>
              <a:rPr lang="fr-FR" baseline="0" dirty="0" smtClean="0"/>
              <a:t>8 – Scénarios</a:t>
            </a:r>
          </a:p>
          <a:p>
            <a:r>
              <a:rPr lang="fr-FR" baseline="0" dirty="0" smtClean="0"/>
              <a:t>IMPLEMENTATION</a:t>
            </a:r>
          </a:p>
          <a:p>
            <a:r>
              <a:rPr lang="fr-FR" baseline="0" dirty="0" smtClean="0"/>
              <a:t>9 – Back end</a:t>
            </a:r>
          </a:p>
          <a:p>
            <a:r>
              <a:rPr lang="fr-FR" baseline="0" dirty="0" smtClean="0"/>
              <a:t>10 – Front end</a:t>
            </a:r>
          </a:p>
          <a:p>
            <a:r>
              <a:rPr lang="fr-FR" baseline="0" dirty="0" smtClean="0"/>
              <a:t>11 – Tests fonctionnels</a:t>
            </a:r>
          </a:p>
          <a:p>
            <a:r>
              <a:rPr lang="fr-FR" baseline="0" dirty="0" smtClean="0"/>
              <a:t>TESTS UTILISATEURS</a:t>
            </a:r>
          </a:p>
          <a:p>
            <a:endParaRPr lang="fr-FR" baseline="0" dirty="0" smtClean="0"/>
          </a:p>
          <a:p>
            <a:r>
              <a:rPr lang="fr-FR" baseline="0" dirty="0" smtClean="0"/>
              <a:t>Démarche itérative </a:t>
            </a:r>
            <a:r>
              <a:rPr lang="fr-FR" baseline="0" dirty="0" smtClean="0">
                <a:sym typeface="Wingdings" pitchFamily="2" charset="2"/>
              </a:rPr>
              <a:t> nous on voulait faire 2 itérations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0D90F-C6E8-4D2C-BA1B-D6C23459C063}" type="slidenum">
              <a:rPr lang="fr-FR" smtClean="0"/>
              <a:pPr/>
              <a:t>4</a:t>
            </a:fld>
            <a:endParaRPr 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0D90F-C6E8-4D2C-BA1B-D6C23459C063}" type="slidenum">
              <a:rPr lang="fr-FR" smtClean="0"/>
              <a:pPr/>
              <a:t>40</a:t>
            </a:fld>
            <a:endParaRPr lang="fr-F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0D90F-C6E8-4D2C-BA1B-D6C23459C063}" type="slidenum">
              <a:rPr lang="fr-FR" smtClean="0"/>
              <a:pPr/>
              <a:t>49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0D90F-C6E8-4D2C-BA1B-D6C23459C063}" type="slidenum">
              <a:rPr lang="fr-FR" smtClean="0"/>
              <a:pPr/>
              <a:t>5</a:t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0D90F-C6E8-4D2C-BA1B-D6C23459C063}" type="slidenum">
              <a:rPr lang="fr-FR" smtClean="0"/>
              <a:pPr/>
              <a:t>6</a:t>
            </a:fld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0D90F-C6E8-4D2C-BA1B-D6C23459C063}" type="slidenum">
              <a:rPr lang="fr-FR" smtClean="0"/>
              <a:pPr/>
              <a:t>8</a:t>
            </a:fld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0D90F-C6E8-4D2C-BA1B-D6C23459C063}" type="slidenum">
              <a:rPr lang="fr-FR" smtClean="0"/>
              <a:pPr/>
              <a:t>9</a:t>
            </a:fld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0D90F-C6E8-4D2C-BA1B-D6C23459C063}" type="slidenum">
              <a:rPr lang="fr-FR" smtClean="0"/>
              <a:pPr/>
              <a:t>20</a:t>
            </a:fld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0D90F-C6E8-4D2C-BA1B-D6C23459C063}" type="slidenum">
              <a:rPr lang="fr-FR" smtClean="0"/>
              <a:pPr/>
              <a:t>21</a:t>
            </a:fld>
            <a:endParaRPr 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0D90F-C6E8-4D2C-BA1B-D6C23459C063}" type="slidenum">
              <a:rPr lang="fr-FR" smtClean="0"/>
              <a:pPr/>
              <a:t>23</a:t>
            </a:fld>
            <a:endParaRPr lang="fr-F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0D90F-C6E8-4D2C-BA1B-D6C23459C063}" type="slidenum">
              <a:rPr lang="fr-FR" smtClean="0"/>
              <a:pPr/>
              <a:t>25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FC021-7E3C-4740-B891-65B997FE2A3E}" type="datetime1">
              <a:rPr lang="fr-FR" smtClean="0"/>
              <a:pPr/>
              <a:t>06/03/2014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Gestion des emprunts de matériels - Alexis LAURENT | Suzy PAETA | Romain ROUFAST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F2FA2-14F9-40DB-BD9A-BE82B8BE62A7}" type="datetime1">
              <a:rPr lang="fr-FR" smtClean="0"/>
              <a:pPr/>
              <a:t>06/03/2014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Gestion des emprunts de matériels - Alexis LAURENT | Suzy PAETA | Romain ROUFAST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960B-A3E2-4CD3-98CC-8A95B9F6BF61}" type="datetime1">
              <a:rPr lang="fr-FR" smtClean="0"/>
              <a:pPr/>
              <a:t>06/03/2014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Gestion des emprunts de matériels - Alexis LAURENT | Suzy PAETA | Romain ROUFAST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67A3B-80E3-4242-A998-3E436D0962C1}" type="datetime1">
              <a:rPr lang="fr-FR" smtClean="0"/>
              <a:pPr/>
              <a:t>06/03/2014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Gestion des emprunts de matériels - Alexis LAURENT | Suzy PAETA | Romain ROUFAST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AEDCE-42D6-4CF2-8DEF-2B7962B9B38F}" type="datetime1">
              <a:rPr lang="fr-FR" smtClean="0"/>
              <a:pPr/>
              <a:t>06/03/2014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Gestion des emprunts de matériels - Alexis LAURENT | Suzy PAETA | Romain ROUFAST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7E115-9C52-4294-BA7B-13DBA9ECCEA7}" type="datetime1">
              <a:rPr lang="fr-FR" smtClean="0"/>
              <a:pPr/>
              <a:t>06/03/2014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Gestion des emprunts de matériels - Alexis LAURENT | Suzy PAETA | Romain ROUFAST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B2CD5-EAFE-4D46-83B7-4BE1E6BD8D63}" type="datetime1">
              <a:rPr lang="fr-FR" smtClean="0"/>
              <a:pPr/>
              <a:t>06/03/2014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Gestion des emprunts de matériels - Alexis LAURENT | Suzy PAETA | Romain ROUFAST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17CCC-4177-42A7-A16D-286E0E4BC82A}" type="datetime1">
              <a:rPr lang="fr-FR" smtClean="0"/>
              <a:pPr/>
              <a:t>06/03/2014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Gestion des emprunts de matériels - Alexis LAURENT | Suzy PAETA | Romain ROUFAST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EE23E-A847-42CF-A8CE-08E3C64FD4B6}" type="datetime1">
              <a:rPr lang="fr-FR" smtClean="0"/>
              <a:pPr/>
              <a:t>06/03/2014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Gestion des emprunts de matériels - Alexis LAURENT | Suzy PAETA | Romain ROUFAST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3F070-18D6-42CB-BFE7-4A888CBE8268}" type="datetime1">
              <a:rPr lang="fr-FR" smtClean="0"/>
              <a:pPr/>
              <a:t>06/03/2014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Gestion des emprunts de matériels - Alexis LAURENT | Suzy PAETA | Romain ROUFAST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0EC37-E7D4-4E38-8D5D-6FB40901690E}" type="datetime1">
              <a:rPr lang="fr-FR" smtClean="0"/>
              <a:pPr/>
              <a:t>06/03/2014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Gestion des emprunts de matériels - Alexis LAURENT | Suzy PAETA | Romain ROUFAST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4586C-4233-431B-B304-931AD1E3DE71}" type="datetime1">
              <a:rPr lang="fr-FR" smtClean="0"/>
              <a:pPr/>
              <a:t>06/03/2014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Gestion des emprunts de matériels - Alexis LAURENT | Suzy PAETA | Romain ROUFAST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63893-BC38-4EBB-829D-DE1F1D825C7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jpeg"/><Relationship Id="rId3" Type="http://schemas.openxmlformats.org/officeDocument/2006/relationships/image" Target="../media/image8.png"/><Relationship Id="rId7" Type="http://schemas.openxmlformats.org/officeDocument/2006/relationships/image" Target="../media/image12.jpe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jpeg"/><Relationship Id="rId3" Type="http://schemas.openxmlformats.org/officeDocument/2006/relationships/image" Target="../media/image8.png"/><Relationship Id="rId7" Type="http://schemas.openxmlformats.org/officeDocument/2006/relationships/image" Target="../media/image12.jpe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278777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Sous-titre 7"/>
          <p:cNvSpPr>
            <a:spLocks noGrp="1"/>
          </p:cNvSpPr>
          <p:nvPr>
            <p:ph type="subTitle" idx="1"/>
          </p:nvPr>
        </p:nvSpPr>
        <p:spPr>
          <a:xfrm>
            <a:off x="0" y="2867794"/>
            <a:ext cx="9144000" cy="1242138"/>
          </a:xfrm>
        </p:spPr>
        <p:txBody>
          <a:bodyPr>
            <a:normAutofit/>
          </a:bodyPr>
          <a:lstStyle/>
          <a:p>
            <a:pPr algn="l"/>
            <a:r>
              <a:rPr lang="fr-FR" sz="2800" dirty="0" smtClean="0">
                <a:solidFill>
                  <a:srgbClr val="FFC000"/>
                </a:solidFill>
              </a:rPr>
              <a:t>Étudiants : Alexis LAURENT | Suzy PAETA | Romain ROUFAST</a:t>
            </a:r>
          </a:p>
          <a:p>
            <a:pPr algn="l"/>
            <a:r>
              <a:rPr lang="fr-FR" sz="2800" dirty="0" smtClean="0">
                <a:solidFill>
                  <a:srgbClr val="FFC000"/>
                </a:solidFill>
              </a:rPr>
              <a:t>Tuteurs :    Christian BREL    | Anne-Marie DERY PINNA</a:t>
            </a:r>
            <a:endParaRPr lang="fr-FR" sz="2800" dirty="0">
              <a:solidFill>
                <a:srgbClr val="FFC000"/>
              </a:solidFill>
            </a:endParaRPr>
          </a:p>
        </p:txBody>
      </p:sp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395536" y="556794"/>
            <a:ext cx="8532440" cy="1674186"/>
          </a:xfrm>
        </p:spPr>
        <p:txBody>
          <a:bodyPr>
            <a:normAutofit fontScale="90000"/>
          </a:bodyPr>
          <a:lstStyle/>
          <a:p>
            <a:pPr algn="l"/>
            <a:r>
              <a:rPr lang="fr-FR" dirty="0" smtClean="0">
                <a:solidFill>
                  <a:schemeClr val="bg1"/>
                </a:solidFill>
              </a:rPr>
              <a:t>PFE</a:t>
            </a:r>
            <a:br>
              <a:rPr lang="fr-FR" dirty="0" smtClean="0">
                <a:solidFill>
                  <a:schemeClr val="bg1"/>
                </a:solidFill>
              </a:rPr>
            </a:br>
            <a:r>
              <a:rPr lang="fr-FR" dirty="0" smtClean="0">
                <a:solidFill>
                  <a:schemeClr val="bg1"/>
                </a:solidFill>
              </a:rPr>
              <a:t>Atelier IHM</a:t>
            </a:r>
            <a:br>
              <a:rPr lang="fr-FR" dirty="0" smtClean="0">
                <a:solidFill>
                  <a:schemeClr val="bg1"/>
                </a:solidFill>
              </a:rPr>
            </a:br>
            <a:r>
              <a:rPr lang="fr-FR" dirty="0" smtClean="0">
                <a:solidFill>
                  <a:schemeClr val="bg1"/>
                </a:solidFill>
              </a:rPr>
              <a:t>Gestion des emprunts de matériels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3" y="4245936"/>
            <a:ext cx="2232247" cy="634843"/>
          </a:xfrm>
          <a:prstGeom prst="rect">
            <a:avLst/>
          </a:prstGeom>
        </p:spPr>
      </p:pic>
      <p:pic>
        <p:nvPicPr>
          <p:cNvPr id="6148" name="Picture 4" descr="http://www.ucnlab.eu/fr/system/files/fichiers/uns_transparen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30582" y="4109932"/>
            <a:ext cx="1529850" cy="9068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167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Besoins principaux (Emprunteurs)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FFC000"/>
                </a:solidFill>
              </a:rPr>
              <a:t>Réserver du matériel à l’avance</a:t>
            </a:r>
          </a:p>
          <a:p>
            <a:r>
              <a:rPr lang="fr-FR" dirty="0" smtClean="0">
                <a:solidFill>
                  <a:srgbClr val="FFC000"/>
                </a:solidFill>
              </a:rPr>
              <a:t>Connaître les caractéristiques du matériel</a:t>
            </a:r>
          </a:p>
          <a:p>
            <a:r>
              <a:rPr lang="fr-FR" dirty="0" smtClean="0">
                <a:solidFill>
                  <a:srgbClr val="FFC000"/>
                </a:solidFill>
              </a:rPr>
              <a:t>Connaître l’état du stock</a:t>
            </a:r>
          </a:p>
          <a:p>
            <a:pPr>
              <a:buNone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10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167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Besoins secondaires (Emprunteurs)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37518"/>
            <a:ext cx="8229600" cy="3394472"/>
          </a:xfrm>
        </p:spPr>
        <p:txBody>
          <a:bodyPr>
            <a:normAutofit fontScale="92500" lnSpcReduction="20000"/>
          </a:bodyPr>
          <a:lstStyle/>
          <a:p>
            <a:r>
              <a:rPr lang="fr-FR" dirty="0">
                <a:solidFill>
                  <a:srgbClr val="FFC000"/>
                </a:solidFill>
              </a:rPr>
              <a:t>F</a:t>
            </a:r>
            <a:r>
              <a:rPr lang="fr-FR" dirty="0" smtClean="0">
                <a:solidFill>
                  <a:srgbClr val="FFC000"/>
                </a:solidFill>
              </a:rPr>
              <a:t>aire un emprunt immédiat</a:t>
            </a:r>
          </a:p>
          <a:p>
            <a:r>
              <a:rPr lang="fr-FR" dirty="0" smtClean="0">
                <a:solidFill>
                  <a:srgbClr val="FFC000"/>
                </a:solidFill>
              </a:rPr>
              <a:t>Emprunter pour un usage personnel</a:t>
            </a:r>
          </a:p>
          <a:p>
            <a:r>
              <a:rPr lang="fr-FR" dirty="0" smtClean="0">
                <a:solidFill>
                  <a:srgbClr val="FFC000"/>
                </a:solidFill>
              </a:rPr>
              <a:t>Connaître les différents responsables d’un matériel et leurs disponibilités</a:t>
            </a:r>
          </a:p>
          <a:p>
            <a:r>
              <a:rPr lang="fr-FR" dirty="0" smtClean="0">
                <a:solidFill>
                  <a:srgbClr val="FFC000"/>
                </a:solidFill>
              </a:rPr>
              <a:t>Emprunter un matériel pour un cours</a:t>
            </a:r>
          </a:p>
          <a:p>
            <a:r>
              <a:rPr lang="fr-FR" dirty="0" smtClean="0">
                <a:solidFill>
                  <a:srgbClr val="FFC000"/>
                </a:solidFill>
              </a:rPr>
              <a:t>Notifier la </a:t>
            </a:r>
            <a:r>
              <a:rPr lang="fr-FR" dirty="0">
                <a:solidFill>
                  <a:srgbClr val="FFC000"/>
                </a:solidFill>
              </a:rPr>
              <a:t>disponibilité</a:t>
            </a:r>
            <a:r>
              <a:rPr lang="fr-FR" dirty="0" smtClean="0">
                <a:solidFill>
                  <a:srgbClr val="FFC000"/>
                </a:solidFill>
              </a:rPr>
              <a:t> d’un matériel voulu</a:t>
            </a:r>
          </a:p>
          <a:p>
            <a:r>
              <a:rPr lang="fr-FR" dirty="0">
                <a:solidFill>
                  <a:srgbClr val="FFC000"/>
                </a:solidFill>
              </a:rPr>
              <a:t>Faire un emprunt </a:t>
            </a:r>
            <a:r>
              <a:rPr lang="fr-FR" dirty="0" smtClean="0">
                <a:solidFill>
                  <a:srgbClr val="FFC000"/>
                </a:solidFill>
              </a:rPr>
              <a:t>répété</a:t>
            </a:r>
          </a:p>
          <a:p>
            <a:pPr marL="0" indent="0">
              <a:buNone/>
            </a:pP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11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9914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167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Fonctionnalités (Responsable)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FFC000"/>
                </a:solidFill>
              </a:rPr>
              <a:t>Faire une demande d’emprunt</a:t>
            </a:r>
          </a:p>
          <a:p>
            <a:r>
              <a:rPr lang="fr-FR" dirty="0" smtClean="0">
                <a:solidFill>
                  <a:srgbClr val="FFC000"/>
                </a:solidFill>
              </a:rPr>
              <a:t>Gérer les demandes</a:t>
            </a:r>
          </a:p>
          <a:p>
            <a:r>
              <a:rPr lang="fr-FR" dirty="0" smtClean="0">
                <a:solidFill>
                  <a:srgbClr val="FFC000"/>
                </a:solidFill>
              </a:rPr>
              <a:t>Gérer l’état du stock</a:t>
            </a:r>
          </a:p>
          <a:p>
            <a:pPr>
              <a:buNone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12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1869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167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Fonctionnalités (Emprunteur)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FFC000"/>
                </a:solidFill>
              </a:rPr>
              <a:t>Faire une demande d’emprunt</a:t>
            </a:r>
          </a:p>
          <a:p>
            <a:r>
              <a:rPr lang="fr-FR" dirty="0" smtClean="0">
                <a:solidFill>
                  <a:srgbClr val="FFC000"/>
                </a:solidFill>
              </a:rPr>
              <a:t>Gérer les demandes</a:t>
            </a:r>
          </a:p>
          <a:p>
            <a:pPr>
              <a:buNone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13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5138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167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Maquettes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FFC000"/>
                </a:solidFill>
              </a:rPr>
              <a:t>Réalisation de maquettes</a:t>
            </a:r>
          </a:p>
          <a:p>
            <a:r>
              <a:rPr lang="fr-FR" dirty="0" smtClean="0">
                <a:solidFill>
                  <a:srgbClr val="FFC000"/>
                </a:solidFill>
              </a:rPr>
              <a:t>Ordinateur &amp; Smartphone</a:t>
            </a:r>
          </a:p>
          <a:p>
            <a:r>
              <a:rPr lang="fr-FR" dirty="0" smtClean="0">
                <a:solidFill>
                  <a:srgbClr val="FFC000"/>
                </a:solidFill>
              </a:rPr>
              <a:t>Focus group</a:t>
            </a:r>
          </a:p>
          <a:p>
            <a:r>
              <a:rPr lang="fr-FR" dirty="0" smtClean="0">
                <a:solidFill>
                  <a:srgbClr val="FFC000"/>
                </a:solidFill>
              </a:rPr>
              <a:t>Analyse des entretiens</a:t>
            </a:r>
          </a:p>
          <a:p>
            <a:r>
              <a:rPr lang="fr-FR" dirty="0" smtClean="0">
                <a:solidFill>
                  <a:srgbClr val="FFC000"/>
                </a:solidFill>
              </a:rPr>
              <a:t>Maquette finale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14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167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Maquettes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15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6146" name="Picture 2" descr="C:\Users\user\Documents\GitHub\Gestion_des_Emprunts\Maquettes\Ordinateur\Romain\Demande_Emprunt_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167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Maquettes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16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3077" name="Picture 5" descr="C:\Users\user\Documents\GitHub\Gestion_des_Emprunts\Maquettes\Ordinateur\Romain\Demande_Emprunt_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167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Maquettes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17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7170" name="Picture 2" descr="C:\Users\user\Documents\GitHub\Gestion_des_Emprunts\Maquettes\Ordinateur\Romain\Demande_Emprunt_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167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Maquettes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18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4098" name="Picture 2" descr="C:\Users\user\Documents\GitHub\Gestion_des_Emprunts\Maquettes\Mobile\Romain\Mobile_Faire_Demande_Réservation_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71701" y="1167594"/>
            <a:ext cx="5400599" cy="36049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167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Maquettes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19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5122" name="Picture 2" descr="C:\Users\user\Documents\GitHub\Gestion_des_Emprunts\Maquettes\Mobile\Romain\Mobile_Faire_Demande_Réservation_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71700" y="1167595"/>
            <a:ext cx="5400600" cy="36049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167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Présentation du projet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75656" y="1419622"/>
            <a:ext cx="5698976" cy="3099791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>
                <a:solidFill>
                  <a:srgbClr val="FFC000"/>
                </a:solidFill>
              </a:rPr>
              <a:t>Système de gestion d’emprunt</a:t>
            </a:r>
          </a:p>
          <a:p>
            <a:pPr marL="0" indent="0">
              <a:buNone/>
            </a:pPr>
            <a:r>
              <a:rPr lang="fr-FR" dirty="0" smtClean="0">
                <a:solidFill>
                  <a:srgbClr val="FFC000"/>
                </a:solidFill>
              </a:rPr>
              <a:t>Grande variété de matériels</a:t>
            </a:r>
          </a:p>
          <a:p>
            <a:pPr marL="0" indent="0">
              <a:buNone/>
            </a:pPr>
            <a:r>
              <a:rPr lang="fr-FR" dirty="0" smtClean="0">
                <a:solidFill>
                  <a:srgbClr val="FFC000"/>
                </a:solidFill>
              </a:rPr>
              <a:t>Multi-modalité</a:t>
            </a:r>
          </a:p>
          <a:p>
            <a:pPr marL="0" indent="0">
              <a:buNone/>
            </a:pPr>
            <a:r>
              <a:rPr lang="fr-FR" dirty="0" smtClean="0">
                <a:solidFill>
                  <a:srgbClr val="FFC000"/>
                </a:solidFill>
              </a:rPr>
              <a:t>Automatisé</a:t>
            </a:r>
          </a:p>
          <a:p>
            <a:pPr marL="0" indent="0">
              <a:buNone/>
            </a:pPr>
            <a:r>
              <a:rPr lang="fr-FR" dirty="0" smtClean="0">
                <a:solidFill>
                  <a:srgbClr val="FFC000"/>
                </a:solidFill>
              </a:rPr>
              <a:t>Fiable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2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167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Choix technologiques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20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8" name="Image 7" descr="1393855671_Database_3.png"/>
          <p:cNvPicPr>
            <a:picLocks noChangeAspect="1"/>
          </p:cNvPicPr>
          <p:nvPr/>
        </p:nvPicPr>
        <p:blipFill>
          <a:blip r:embed="rId3" cstate="print">
            <a:grayscl/>
          </a:blip>
          <a:stretch>
            <a:fillRect/>
          </a:stretch>
        </p:blipFill>
        <p:spPr>
          <a:xfrm>
            <a:off x="5652120" y="2571750"/>
            <a:ext cx="936104" cy="702078"/>
          </a:xfrm>
          <a:prstGeom prst="rect">
            <a:avLst/>
          </a:prstGeom>
        </p:spPr>
      </p:pic>
      <p:pic>
        <p:nvPicPr>
          <p:cNvPr id="9" name="Image 8" descr="1393855686_dedicated_server.png"/>
          <p:cNvPicPr>
            <a:picLocks noChangeAspect="1"/>
          </p:cNvPicPr>
          <p:nvPr/>
        </p:nvPicPr>
        <p:blipFill>
          <a:blip r:embed="rId4" cstate="print">
            <a:grayscl/>
          </a:blip>
          <a:stretch>
            <a:fillRect/>
          </a:stretch>
        </p:blipFill>
        <p:spPr>
          <a:xfrm>
            <a:off x="6156176" y="2247714"/>
            <a:ext cx="1368152" cy="1026114"/>
          </a:xfrm>
          <a:prstGeom prst="rect">
            <a:avLst/>
          </a:prstGeom>
        </p:spPr>
      </p:pic>
      <p:pic>
        <p:nvPicPr>
          <p:cNvPr id="12" name="Image 11" descr="ordinateur-moniteur-ecran-icone-8084-128.png"/>
          <p:cNvPicPr>
            <a:picLocks noChangeAspect="1"/>
          </p:cNvPicPr>
          <p:nvPr/>
        </p:nvPicPr>
        <p:blipFill>
          <a:blip r:embed="rId5" cstate="print">
            <a:grayscl/>
          </a:blip>
          <a:stretch>
            <a:fillRect/>
          </a:stretch>
        </p:blipFill>
        <p:spPr>
          <a:xfrm>
            <a:off x="2411760" y="1869672"/>
            <a:ext cx="1440160" cy="1080120"/>
          </a:xfrm>
          <a:prstGeom prst="rect">
            <a:avLst/>
          </a:prstGeom>
        </p:spPr>
      </p:pic>
      <p:pic>
        <p:nvPicPr>
          <p:cNvPr id="13" name="Image 12" descr="500px-Ruby_on_Rails.svg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244408" y="2409732"/>
            <a:ext cx="722302" cy="702078"/>
          </a:xfrm>
          <a:prstGeom prst="rect">
            <a:avLst/>
          </a:prstGeom>
        </p:spPr>
      </p:pic>
      <p:pic>
        <p:nvPicPr>
          <p:cNvPr id="14" name="Image 13" descr="css3-logo.jpg"/>
          <p:cNvPicPr>
            <a:picLocks noChangeAspect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520" y="2409732"/>
            <a:ext cx="1440160" cy="540060"/>
          </a:xfrm>
          <a:prstGeom prst="rect">
            <a:avLst/>
          </a:prstGeom>
        </p:spPr>
      </p:pic>
      <p:pic>
        <p:nvPicPr>
          <p:cNvPr id="15" name="Image 14" descr="HTML5_Logo_512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79512" y="2463738"/>
            <a:ext cx="576064" cy="432048"/>
          </a:xfrm>
          <a:prstGeom prst="rect">
            <a:avLst/>
          </a:prstGeom>
        </p:spPr>
      </p:pic>
      <p:pic>
        <p:nvPicPr>
          <p:cNvPr id="16" name="Image 15" descr="ajax-jquery.png"/>
          <p:cNvPicPr>
            <a:picLocks noChangeAspect="1"/>
          </p:cNvPicPr>
          <p:nvPr/>
        </p:nvPicPr>
        <p:blipFill>
          <a:blip r:embed="rId9" cstate="print"/>
          <a:srcRect r="38655"/>
          <a:stretch>
            <a:fillRect/>
          </a:stretch>
        </p:blipFill>
        <p:spPr>
          <a:xfrm>
            <a:off x="179512" y="2949793"/>
            <a:ext cx="1656184" cy="364904"/>
          </a:xfrm>
          <a:prstGeom prst="rect">
            <a:avLst/>
          </a:prstGeom>
        </p:spPr>
      </p:pic>
      <p:pic>
        <p:nvPicPr>
          <p:cNvPr id="17" name="Image 16" descr="ajax-jquery.png"/>
          <p:cNvPicPr>
            <a:picLocks noChangeAspect="1"/>
          </p:cNvPicPr>
          <p:nvPr/>
        </p:nvPicPr>
        <p:blipFill>
          <a:blip r:embed="rId10" cstate="print"/>
          <a:srcRect l="58678"/>
          <a:stretch>
            <a:fillRect/>
          </a:stretch>
        </p:blipFill>
        <p:spPr>
          <a:xfrm>
            <a:off x="323528" y="3219822"/>
            <a:ext cx="1273038" cy="378042"/>
          </a:xfrm>
          <a:prstGeom prst="rect">
            <a:avLst/>
          </a:prstGeom>
        </p:spPr>
      </p:pic>
      <p:pic>
        <p:nvPicPr>
          <p:cNvPr id="18" name="Image 17" descr="1393856380_iphone-color.png"/>
          <p:cNvPicPr>
            <a:picLocks noChangeAspect="1"/>
          </p:cNvPicPr>
          <p:nvPr/>
        </p:nvPicPr>
        <p:blipFill>
          <a:blip r:embed="rId11" cstate="print">
            <a:grayscl/>
          </a:blip>
          <a:stretch>
            <a:fillRect/>
          </a:stretch>
        </p:blipFill>
        <p:spPr>
          <a:xfrm>
            <a:off x="2195736" y="2949792"/>
            <a:ext cx="12192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Image 18" descr="1393856262_android-phone.png"/>
          <p:cNvPicPr>
            <a:picLocks noChangeAspect="1"/>
          </p:cNvPicPr>
          <p:nvPr/>
        </p:nvPicPr>
        <p:blipFill>
          <a:blip r:embed="rId12" cstate="print">
            <a:grayscl/>
          </a:blip>
          <a:stretch>
            <a:fillRect/>
          </a:stretch>
        </p:blipFill>
        <p:spPr>
          <a:xfrm>
            <a:off x="2555776" y="3057804"/>
            <a:ext cx="12192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Image 20" descr="bootstrap.jp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259632" y="2463738"/>
            <a:ext cx="576064" cy="432048"/>
          </a:xfrm>
          <a:prstGeom prst="rect">
            <a:avLst/>
          </a:prstGeom>
        </p:spPr>
      </p:pic>
      <p:sp>
        <p:nvSpPr>
          <p:cNvPr id="22" name="ZoneTexte 21"/>
          <p:cNvSpPr txBox="1"/>
          <p:nvPr/>
        </p:nvSpPr>
        <p:spPr>
          <a:xfrm>
            <a:off x="2339752" y="1383618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FFC000"/>
                </a:solidFill>
              </a:rPr>
              <a:t>Clients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6084168" y="1383618"/>
            <a:ext cx="144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FFC000"/>
                </a:solidFill>
              </a:rPr>
              <a:t>Serveur</a:t>
            </a:r>
            <a:endParaRPr lang="fr-FR" dirty="0">
              <a:solidFill>
                <a:srgbClr val="FFC000"/>
              </a:solidFill>
            </a:endParaRPr>
          </a:p>
        </p:txBody>
      </p:sp>
      <p:cxnSp>
        <p:nvCxnSpPr>
          <p:cNvPr id="25" name="Connecteur droit avec flèche 24"/>
          <p:cNvCxnSpPr/>
          <p:nvPr/>
        </p:nvCxnSpPr>
        <p:spPr>
          <a:xfrm>
            <a:off x="3995936" y="2787774"/>
            <a:ext cx="1584176" cy="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/>
          <p:nvPr/>
        </p:nvCxnSpPr>
        <p:spPr>
          <a:xfrm flipH="1">
            <a:off x="3995936" y="3003798"/>
            <a:ext cx="1584176" cy="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/>
          <p:cNvSpPr txBox="1"/>
          <p:nvPr/>
        </p:nvSpPr>
        <p:spPr>
          <a:xfrm>
            <a:off x="4139952" y="2463738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FFC000"/>
                </a:solidFill>
              </a:rPr>
              <a:t>Requête REST</a:t>
            </a:r>
            <a:endParaRPr lang="fr-FR" sz="1050" dirty="0">
              <a:solidFill>
                <a:srgbClr val="FFC000"/>
              </a:solidFill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4283968" y="3111810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FFC000"/>
                </a:solidFill>
              </a:rPr>
              <a:t>Page HTML</a:t>
            </a:r>
            <a:endParaRPr lang="fr-FR" sz="1400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167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Notre démarche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21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95536" y="2301721"/>
            <a:ext cx="20882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FFC000"/>
                </a:solidFill>
              </a:rPr>
              <a:t>Analyse Utilisateurs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3203848" y="2409732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chemeClr val="accent6">
                    <a:lumMod val="75000"/>
                  </a:schemeClr>
                </a:solidFill>
              </a:rPr>
              <a:t>Conception</a:t>
            </a:r>
            <a:endParaRPr lang="fr-FR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6335688" y="1707654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FFC000"/>
                </a:solidFill>
              </a:rPr>
              <a:t>Implémentation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6300192" y="3219822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FFC000"/>
                </a:solidFill>
              </a:rPr>
              <a:t>Tests utilisateurs</a:t>
            </a:r>
            <a:endParaRPr lang="fr-FR" dirty="0">
              <a:solidFill>
                <a:srgbClr val="FFC000"/>
              </a:solidFill>
            </a:endParaRPr>
          </a:p>
        </p:txBody>
      </p:sp>
      <p:cxnSp>
        <p:nvCxnSpPr>
          <p:cNvPr id="12" name="Connecteur droit avec flèche 11"/>
          <p:cNvCxnSpPr/>
          <p:nvPr/>
        </p:nvCxnSpPr>
        <p:spPr>
          <a:xfrm>
            <a:off x="2267744" y="2625756"/>
            <a:ext cx="792088" cy="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 flipV="1">
            <a:off x="5076056" y="1923678"/>
            <a:ext cx="1008112" cy="559877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>
            <a:off x="7452320" y="2139702"/>
            <a:ext cx="0" cy="864096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 flipH="1" flipV="1">
            <a:off x="5004048" y="2841780"/>
            <a:ext cx="1080120" cy="648072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167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Conception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22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457200" y="1337518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solidFill>
                  <a:srgbClr val="FFC000"/>
                </a:solidFill>
              </a:rPr>
              <a:t>Description des fonctionnalités</a:t>
            </a:r>
          </a:p>
          <a:p>
            <a:pPr lvl="1"/>
            <a:r>
              <a:rPr lang="fr-FR" dirty="0">
                <a:solidFill>
                  <a:srgbClr val="FFC000"/>
                </a:solidFill>
              </a:rPr>
              <a:t> </a:t>
            </a:r>
            <a:r>
              <a:rPr lang="fr-FR" dirty="0" smtClean="0">
                <a:solidFill>
                  <a:srgbClr val="FFC000"/>
                </a:solidFill>
              </a:rPr>
              <a:t>Principales</a:t>
            </a:r>
          </a:p>
          <a:p>
            <a:pPr lvl="1"/>
            <a:r>
              <a:rPr lang="fr-FR" dirty="0" smtClean="0">
                <a:solidFill>
                  <a:srgbClr val="FFC000"/>
                </a:solidFill>
              </a:rPr>
              <a:t> Secondaires</a:t>
            </a:r>
          </a:p>
          <a:p>
            <a:r>
              <a:rPr lang="fr-FR" dirty="0" smtClean="0">
                <a:solidFill>
                  <a:srgbClr val="FFC000"/>
                </a:solidFill>
              </a:rPr>
              <a:t>Base de données</a:t>
            </a:r>
          </a:p>
          <a:p>
            <a:r>
              <a:rPr lang="fr-FR" dirty="0" smtClean="0">
                <a:solidFill>
                  <a:srgbClr val="FFC000"/>
                </a:solidFill>
              </a:rPr>
              <a:t>Diagrammes UML</a:t>
            </a:r>
          </a:p>
          <a:p>
            <a:pPr lvl="1"/>
            <a:r>
              <a:rPr lang="fr-FR" dirty="0" smtClean="0">
                <a:solidFill>
                  <a:srgbClr val="FFC000"/>
                </a:solidFill>
              </a:rPr>
              <a:t>Classes</a:t>
            </a:r>
          </a:p>
          <a:p>
            <a:pPr lvl="1"/>
            <a:r>
              <a:rPr lang="fr-FR" dirty="0" smtClean="0">
                <a:solidFill>
                  <a:srgbClr val="FFC000"/>
                </a:solidFill>
              </a:rPr>
              <a:t>Entités-Relations</a:t>
            </a:r>
          </a:p>
          <a:p>
            <a:pPr lvl="1"/>
            <a:r>
              <a:rPr lang="fr-FR" dirty="0" smtClean="0">
                <a:solidFill>
                  <a:srgbClr val="FFC000"/>
                </a:solidFill>
              </a:rPr>
              <a:t>Cas d’utilisation</a:t>
            </a:r>
          </a:p>
          <a:p>
            <a:pPr lvl="1"/>
            <a:r>
              <a:rPr lang="fr-FR" dirty="0" smtClean="0">
                <a:solidFill>
                  <a:srgbClr val="FFC000"/>
                </a:solidFill>
              </a:rPr>
              <a:t>Activités</a:t>
            </a:r>
          </a:p>
          <a:p>
            <a:pPr>
              <a:buFont typeface="Arial" pitchFamily="34" charset="0"/>
              <a:buNone/>
            </a:pPr>
            <a:endParaRPr lang="fr-FR" dirty="0"/>
          </a:p>
        </p:txBody>
      </p:sp>
      <p:sp>
        <p:nvSpPr>
          <p:cNvPr id="10" name="Flèche droite 9"/>
          <p:cNvSpPr/>
          <p:nvPr/>
        </p:nvSpPr>
        <p:spPr>
          <a:xfrm>
            <a:off x="3957480" y="3603669"/>
            <a:ext cx="758536" cy="270031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4788024" y="3507854"/>
            <a:ext cx="3433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solidFill>
                  <a:srgbClr val="FFC000"/>
                </a:solidFill>
                <a:latin typeface="Arial Black" panose="020B0A04020102020204" pitchFamily="34" charset="0"/>
              </a:rPr>
              <a:t>Cahier des charges</a:t>
            </a:r>
            <a:endParaRPr lang="fr-FR" sz="2400" dirty="0">
              <a:solidFill>
                <a:srgbClr val="FFC000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167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Notre démarche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23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95536" y="2301721"/>
            <a:ext cx="20882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FFC000"/>
                </a:solidFill>
              </a:rPr>
              <a:t>Analyse Utilisateurs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3203848" y="2409732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FFC000"/>
                </a:solidFill>
              </a:rPr>
              <a:t>Conception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6335688" y="1707654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chemeClr val="accent6">
                    <a:lumMod val="75000"/>
                  </a:schemeClr>
                </a:solidFill>
              </a:rPr>
              <a:t>Implémentation</a:t>
            </a:r>
            <a:endParaRPr lang="fr-FR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6300192" y="3219822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FFC000"/>
                </a:solidFill>
              </a:rPr>
              <a:t>Tests utilisateurs</a:t>
            </a:r>
            <a:endParaRPr lang="fr-FR" dirty="0">
              <a:solidFill>
                <a:srgbClr val="FFC000"/>
              </a:solidFill>
            </a:endParaRPr>
          </a:p>
        </p:txBody>
      </p:sp>
      <p:cxnSp>
        <p:nvCxnSpPr>
          <p:cNvPr id="12" name="Connecteur droit avec flèche 11"/>
          <p:cNvCxnSpPr/>
          <p:nvPr/>
        </p:nvCxnSpPr>
        <p:spPr>
          <a:xfrm>
            <a:off x="2267744" y="2625756"/>
            <a:ext cx="792088" cy="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 flipV="1">
            <a:off x="5076056" y="1923678"/>
            <a:ext cx="1008112" cy="559877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>
            <a:off x="7452320" y="2139702"/>
            <a:ext cx="0" cy="864096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 flipH="1" flipV="1">
            <a:off x="5004048" y="2841780"/>
            <a:ext cx="1080120" cy="648072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167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Implémentation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FFC000"/>
                </a:solidFill>
              </a:rPr>
              <a:t>Back-end</a:t>
            </a:r>
          </a:p>
          <a:p>
            <a:r>
              <a:rPr lang="fr-FR" dirty="0" smtClean="0">
                <a:solidFill>
                  <a:srgbClr val="FFC000"/>
                </a:solidFill>
              </a:rPr>
              <a:t>Front-end</a:t>
            </a:r>
          </a:p>
          <a:p>
            <a:r>
              <a:rPr lang="fr-FR" dirty="0" smtClean="0">
                <a:solidFill>
                  <a:srgbClr val="FFC000"/>
                </a:solidFill>
              </a:rPr>
              <a:t>Tests fonctionnels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24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167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Notre démarche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25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95536" y="2301721"/>
            <a:ext cx="20882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FFC000"/>
                </a:solidFill>
              </a:rPr>
              <a:t>Analyse Utilisateurs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3203848" y="2409732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FFC000"/>
                </a:solidFill>
              </a:rPr>
              <a:t>Conception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6335688" y="1707654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FFC000"/>
                </a:solidFill>
              </a:rPr>
              <a:t>Implémentation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6300192" y="3219822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chemeClr val="accent6">
                    <a:lumMod val="75000"/>
                  </a:schemeClr>
                </a:solidFill>
              </a:rPr>
              <a:t>Tests utilisateurs</a:t>
            </a:r>
            <a:endParaRPr lang="fr-FR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2" name="Connecteur droit avec flèche 11"/>
          <p:cNvCxnSpPr/>
          <p:nvPr/>
        </p:nvCxnSpPr>
        <p:spPr>
          <a:xfrm>
            <a:off x="2267744" y="2625756"/>
            <a:ext cx="792088" cy="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 flipV="1">
            <a:off x="5076056" y="1923678"/>
            <a:ext cx="1008112" cy="559877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>
            <a:off x="7452320" y="2139702"/>
            <a:ext cx="0" cy="864096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 flipH="1" flipV="1">
            <a:off x="5004048" y="2841780"/>
            <a:ext cx="1080120" cy="648072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167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Tests utilisateurs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26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609600" y="1314450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solidFill>
                  <a:srgbClr val="FFC000"/>
                </a:solidFill>
              </a:rPr>
              <a:t>Présentation du résultat</a:t>
            </a:r>
          </a:p>
          <a:p>
            <a:r>
              <a:rPr lang="fr-FR" dirty="0" smtClean="0">
                <a:solidFill>
                  <a:srgbClr val="FFC000"/>
                </a:solidFill>
              </a:rPr>
              <a:t>Rapport d’analyse</a:t>
            </a:r>
          </a:p>
          <a:p>
            <a:r>
              <a:rPr lang="fr-FR" dirty="0" smtClean="0">
                <a:solidFill>
                  <a:srgbClr val="FFC000"/>
                </a:solidFill>
              </a:rPr>
              <a:t>Prendre en compte dans une 2</a:t>
            </a:r>
            <a:r>
              <a:rPr lang="fr-FR" baseline="30000" dirty="0" smtClean="0">
                <a:solidFill>
                  <a:srgbClr val="FFC000"/>
                </a:solidFill>
              </a:rPr>
              <a:t>nde</a:t>
            </a:r>
            <a:r>
              <a:rPr lang="fr-FR" dirty="0" smtClean="0">
                <a:solidFill>
                  <a:srgbClr val="FFC000"/>
                </a:solidFill>
              </a:rPr>
              <a:t> itération</a:t>
            </a:r>
          </a:p>
          <a:p>
            <a:endParaRPr lang="fr-FR" dirty="0" smtClean="0"/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63888" y="2143125"/>
            <a:ext cx="2016224" cy="857250"/>
          </a:xfrm>
        </p:spPr>
        <p:txBody>
          <a:bodyPr>
            <a:normAutofit fontScale="90000"/>
          </a:bodyPr>
          <a:lstStyle/>
          <a:p>
            <a:r>
              <a:rPr lang="fr-FR" dirty="0" smtClean="0">
                <a:solidFill>
                  <a:srgbClr val="FFC000"/>
                </a:solidFill>
              </a:rPr>
              <a:t>Résultat</a:t>
            </a:r>
            <a:endParaRPr lang="fr-FR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9476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28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t="21600" r="8576" b="7001"/>
          <a:stretch>
            <a:fillRect/>
          </a:stretch>
        </p:blipFill>
        <p:spPr bwMode="auto">
          <a:xfrm>
            <a:off x="0" y="432048"/>
            <a:ext cx="8476991" cy="3723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3153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29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9766" b="6638"/>
          <a:stretch/>
        </p:blipFill>
        <p:spPr bwMode="auto">
          <a:xfrm>
            <a:off x="0" y="-1"/>
            <a:ext cx="9144000" cy="4299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43153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2143125"/>
            <a:ext cx="8229600" cy="857250"/>
          </a:xfrm>
        </p:spPr>
        <p:txBody>
          <a:bodyPr/>
          <a:lstStyle/>
          <a:p>
            <a:r>
              <a:rPr lang="fr-FR" dirty="0" smtClean="0">
                <a:solidFill>
                  <a:srgbClr val="FFC000"/>
                </a:solidFill>
              </a:rPr>
              <a:t>Notre démarche</a:t>
            </a:r>
            <a:endParaRPr lang="fr-FR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4475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30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D:\Dropbox\PFE\Images\Captures\Photo 06-03-2014 09 13 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-1"/>
            <a:ext cx="2664296" cy="4729125"/>
          </a:xfrm>
          <a:prstGeom prst="rect">
            <a:avLst/>
          </a:prstGeom>
          <a:noFill/>
        </p:spPr>
      </p:pic>
      <p:pic>
        <p:nvPicPr>
          <p:cNvPr id="1027" name="Picture 3" descr="D:\Dropbox\PFE\Images\Captures\Photo 06-03-2014 09 13 1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6016" y="0"/>
            <a:ext cx="2664295" cy="47291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43153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31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9624" b="4467"/>
          <a:stretch/>
        </p:blipFill>
        <p:spPr bwMode="auto">
          <a:xfrm>
            <a:off x="0" y="0"/>
            <a:ext cx="9144000" cy="4418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26307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32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9481" b="7834"/>
          <a:stretch/>
        </p:blipFill>
        <p:spPr bwMode="auto">
          <a:xfrm>
            <a:off x="-1" y="0"/>
            <a:ext cx="9144001" cy="4253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31551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33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2050" name="Picture 2" descr="D:\Dropbox\PFE\Images\Captures\Photo 06-03-2014 09 13 2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3808" y="0"/>
            <a:ext cx="2665910" cy="47319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31551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34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9624" b="4892"/>
          <a:stretch/>
        </p:blipFill>
        <p:spPr bwMode="auto">
          <a:xfrm>
            <a:off x="-20284" y="0"/>
            <a:ext cx="9164283" cy="4406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16237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35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2" name="Picture 2" descr="D:\Dropbox\PFE\Images\Captures\Photo 06-03-2014 09 15 1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6049" y="0"/>
            <a:ext cx="2665910" cy="4731990"/>
          </a:xfrm>
          <a:prstGeom prst="rect">
            <a:avLst/>
          </a:prstGeom>
          <a:noFill/>
        </p:spPr>
      </p:pic>
      <p:pic>
        <p:nvPicPr>
          <p:cNvPr id="4099" name="Picture 3" descr="D:\Dropbox\PFE\Images\Captures\Photo 06-03-2014 09 15 1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2394" y="0"/>
            <a:ext cx="2665910" cy="47319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16237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36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9906" b="4468"/>
          <a:stretch/>
        </p:blipFill>
        <p:spPr bwMode="auto">
          <a:xfrm>
            <a:off x="-1" y="0"/>
            <a:ext cx="9144001" cy="4404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54435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37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9624" b="4467"/>
          <a:stretch/>
        </p:blipFill>
        <p:spPr bwMode="auto">
          <a:xfrm>
            <a:off x="0" y="-1"/>
            <a:ext cx="9144000" cy="4418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20012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38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3074" name="Picture 2" descr="D:\Dropbox\PFE\Images\Captures\Photo 06-03-2014 09 14 3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9792" y="0"/>
            <a:ext cx="2665909" cy="47319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20012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39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t="9840" r="2278" b="11201"/>
          <a:stretch>
            <a:fillRect/>
          </a:stretch>
        </p:blipFill>
        <p:spPr bwMode="auto">
          <a:xfrm>
            <a:off x="0" y="-20538"/>
            <a:ext cx="9144000" cy="4155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20012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167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Notre démarche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4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95536" y="2301721"/>
            <a:ext cx="20882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FFC000"/>
                </a:solidFill>
              </a:rPr>
              <a:t>Analyse Utilisateurs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3203848" y="2409732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FFC000"/>
                </a:solidFill>
              </a:rPr>
              <a:t>Conception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6335688" y="1707654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FFC000"/>
                </a:solidFill>
              </a:rPr>
              <a:t>Implémentation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6300192" y="3219822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FFC000"/>
                </a:solidFill>
              </a:rPr>
              <a:t>Tests utilisateurs</a:t>
            </a:r>
            <a:endParaRPr lang="fr-FR" dirty="0">
              <a:solidFill>
                <a:srgbClr val="FFC000"/>
              </a:solidFill>
            </a:endParaRPr>
          </a:p>
        </p:txBody>
      </p:sp>
      <p:cxnSp>
        <p:nvCxnSpPr>
          <p:cNvPr id="12" name="Connecteur droit avec flèche 11"/>
          <p:cNvCxnSpPr/>
          <p:nvPr/>
        </p:nvCxnSpPr>
        <p:spPr>
          <a:xfrm>
            <a:off x="2267744" y="2625756"/>
            <a:ext cx="792088" cy="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 flipV="1">
            <a:off x="5076056" y="1923678"/>
            <a:ext cx="1008112" cy="559877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>
            <a:off x="7452320" y="2139702"/>
            <a:ext cx="0" cy="864096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 flipH="1" flipV="1">
            <a:off x="5004048" y="2841780"/>
            <a:ext cx="1080120" cy="648072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167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Choix technologiques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40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  <p:grpSp>
        <p:nvGrpSpPr>
          <p:cNvPr id="3" name="Groupe 2"/>
          <p:cNvGrpSpPr/>
          <p:nvPr/>
        </p:nvGrpSpPr>
        <p:grpSpPr>
          <a:xfrm>
            <a:off x="179512" y="1869672"/>
            <a:ext cx="8787198" cy="2102532"/>
            <a:chOff x="179512" y="2492896"/>
            <a:chExt cx="8787198" cy="2803376"/>
          </a:xfrm>
          <a:noFill/>
          <a:effectLst>
            <a:glow>
              <a:schemeClr val="accent1"/>
            </a:glow>
          </a:effectLst>
        </p:grpSpPr>
        <p:pic>
          <p:nvPicPr>
            <p:cNvPr id="8" name="Image 7" descr="1393855671_Database_3.png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</a:blip>
            <a:stretch>
              <a:fillRect/>
            </a:stretch>
          </p:blipFill>
          <p:spPr>
            <a:xfrm>
              <a:off x="5652120" y="3429000"/>
              <a:ext cx="936104" cy="9361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" name="Image 8" descr="1393855686_dedicated_server.png"/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</a:blip>
            <a:stretch>
              <a:fillRect/>
            </a:stretch>
          </p:blipFill>
          <p:spPr>
            <a:xfrm>
              <a:off x="6156176" y="2996952"/>
              <a:ext cx="1368152" cy="136815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Image 11" descr="ordinateur-moniteur-ecran-icone-8084-128.png"/>
            <p:cNvPicPr>
              <a:picLocks noChangeAspect="1"/>
            </p:cNvPicPr>
            <p:nvPr/>
          </p:nvPicPr>
          <p:blipFill>
            <a:blip r:embed="rId5" cstate="print">
              <a:lum bright="70000" contrast="-70000"/>
            </a:blip>
            <a:stretch>
              <a:fillRect/>
            </a:stretch>
          </p:blipFill>
          <p:spPr>
            <a:xfrm>
              <a:off x="2411760" y="2492896"/>
              <a:ext cx="1440160" cy="14401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" name="Image 12" descr="500px-Ruby_on_Rails.svg.png"/>
            <p:cNvPicPr>
              <a:picLocks noChangeAspect="1"/>
            </p:cNvPicPr>
            <p:nvPr/>
          </p:nvPicPr>
          <p:blipFill>
            <a:blip r:embed="rId6" cstate="print">
              <a:lum bright="70000" contrast="-70000"/>
            </a:blip>
            <a:stretch>
              <a:fillRect/>
            </a:stretch>
          </p:blipFill>
          <p:spPr>
            <a:xfrm>
              <a:off x="8244408" y="3212976"/>
              <a:ext cx="722302" cy="9361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Image 13" descr="css3-logo.jpg"/>
            <p:cNvPicPr>
              <a:picLocks noChangeAspect="1"/>
            </p:cNvPicPr>
            <p:nvPr/>
          </p:nvPicPr>
          <p:blipFill>
            <a:blip r:embed="rId7" cstate="print">
              <a:lum bright="70000" contrast="-70000"/>
            </a:blip>
            <a:stretch>
              <a:fillRect/>
            </a:stretch>
          </p:blipFill>
          <p:spPr>
            <a:xfrm>
              <a:off x="251520" y="3212976"/>
              <a:ext cx="1440160" cy="7200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" name="Image 14" descr="HTML5_Logo_512.png"/>
            <p:cNvPicPr>
              <a:picLocks noChangeAspect="1"/>
            </p:cNvPicPr>
            <p:nvPr/>
          </p:nvPicPr>
          <p:blipFill>
            <a:blip r:embed="rId8" cstate="print">
              <a:lum bright="70000" contrast="-70000"/>
            </a:blip>
            <a:stretch>
              <a:fillRect/>
            </a:stretch>
          </p:blipFill>
          <p:spPr>
            <a:xfrm>
              <a:off x="179512" y="3284984"/>
              <a:ext cx="576064" cy="57606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" name="Image 15" descr="ajax-jquery.png"/>
            <p:cNvPicPr>
              <a:picLocks noChangeAspect="1"/>
            </p:cNvPicPr>
            <p:nvPr/>
          </p:nvPicPr>
          <p:blipFill>
            <a:blip r:embed="rId9" cstate="print">
              <a:lum bright="70000" contrast="-70000"/>
            </a:blip>
            <a:srcRect r="38655"/>
            <a:stretch>
              <a:fillRect/>
            </a:stretch>
          </p:blipFill>
          <p:spPr>
            <a:xfrm>
              <a:off x="179512" y="3933057"/>
              <a:ext cx="1656184" cy="48653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" name="Image 16" descr="ajax-jquery.png"/>
            <p:cNvPicPr>
              <a:picLocks noChangeAspect="1"/>
            </p:cNvPicPr>
            <p:nvPr/>
          </p:nvPicPr>
          <p:blipFill>
            <a:blip r:embed="rId10" cstate="print">
              <a:lum bright="70000" contrast="-70000"/>
            </a:blip>
            <a:srcRect l="58678"/>
            <a:stretch>
              <a:fillRect/>
            </a:stretch>
          </p:blipFill>
          <p:spPr>
            <a:xfrm>
              <a:off x="323528" y="4293096"/>
              <a:ext cx="1273038" cy="5040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" name="Image 17" descr="1393856380_iphone-color.png"/>
            <p:cNvPicPr>
              <a:picLocks noChangeAspect="1"/>
            </p:cNvPicPr>
            <p:nvPr/>
          </p:nvPicPr>
          <p:blipFill>
            <a:blip r:embed="rId11" cstate="print">
              <a:lum bright="70000" contrast="-70000"/>
            </a:blip>
            <a:stretch>
              <a:fillRect/>
            </a:stretch>
          </p:blipFill>
          <p:spPr>
            <a:xfrm>
              <a:off x="2195736" y="3933056"/>
              <a:ext cx="1219200" cy="1219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" name="Image 18" descr="1393856262_android-phone.png"/>
            <p:cNvPicPr>
              <a:picLocks noChangeAspect="1"/>
            </p:cNvPicPr>
            <p:nvPr/>
          </p:nvPicPr>
          <p:blipFill>
            <a:blip r:embed="rId12" cstate="print">
              <a:lum bright="70000" contrast="-70000"/>
            </a:blip>
            <a:stretch>
              <a:fillRect/>
            </a:stretch>
          </p:blipFill>
          <p:spPr>
            <a:xfrm>
              <a:off x="2555776" y="4077072"/>
              <a:ext cx="1219200" cy="1219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" name="Image 20" descr="bootstrap.jpg"/>
            <p:cNvPicPr>
              <a:picLocks noChangeAspect="1"/>
            </p:cNvPicPr>
            <p:nvPr/>
          </p:nvPicPr>
          <p:blipFill>
            <a:blip r:embed="rId13" cstate="print">
              <a:lum bright="70000" contrast="-70000"/>
            </a:blip>
            <a:stretch>
              <a:fillRect/>
            </a:stretch>
          </p:blipFill>
          <p:spPr>
            <a:xfrm>
              <a:off x="1259632" y="3284984"/>
              <a:ext cx="576064" cy="57606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" name="ZoneTexte 21"/>
          <p:cNvSpPr txBox="1"/>
          <p:nvPr/>
        </p:nvSpPr>
        <p:spPr>
          <a:xfrm>
            <a:off x="2339752" y="1383618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FFC000"/>
                </a:solidFill>
              </a:rPr>
              <a:t>Clients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6084168" y="1383618"/>
            <a:ext cx="144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FFC000"/>
                </a:solidFill>
              </a:rPr>
              <a:t>Serveur</a:t>
            </a:r>
            <a:endParaRPr lang="fr-FR" dirty="0">
              <a:solidFill>
                <a:srgbClr val="FFC000"/>
              </a:solidFill>
            </a:endParaRPr>
          </a:p>
        </p:txBody>
      </p:sp>
      <p:cxnSp>
        <p:nvCxnSpPr>
          <p:cNvPr id="25" name="Connecteur droit avec flèche 24"/>
          <p:cNvCxnSpPr/>
          <p:nvPr/>
        </p:nvCxnSpPr>
        <p:spPr>
          <a:xfrm>
            <a:off x="3995936" y="2787774"/>
            <a:ext cx="1584176" cy="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/>
          <p:nvPr/>
        </p:nvCxnSpPr>
        <p:spPr>
          <a:xfrm flipH="1">
            <a:off x="3995936" y="3003798"/>
            <a:ext cx="1584176" cy="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/>
          <p:cNvSpPr txBox="1"/>
          <p:nvPr/>
        </p:nvSpPr>
        <p:spPr>
          <a:xfrm>
            <a:off x="4139952" y="2463738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FFC000"/>
                </a:solidFill>
              </a:rPr>
              <a:t>Requête REST</a:t>
            </a:r>
            <a:endParaRPr lang="fr-FR" sz="1050" dirty="0">
              <a:solidFill>
                <a:srgbClr val="FFC000"/>
              </a:solidFill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4283968" y="3111810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FFC000"/>
                </a:solidFill>
              </a:rPr>
              <a:t>Page HTML</a:t>
            </a:r>
            <a:endParaRPr lang="fr-FR" sz="1400" dirty="0">
              <a:solidFill>
                <a:srgbClr val="FFC000"/>
              </a:solidFill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939114" y="2327850"/>
            <a:ext cx="21419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555</a:t>
            </a:r>
            <a:endParaRPr lang="fr-FR" sz="66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5508104" y="2355726"/>
            <a:ext cx="463562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1386 </a:t>
            </a:r>
          </a:p>
        </p:txBody>
      </p:sp>
      <p:sp>
        <p:nvSpPr>
          <p:cNvPr id="10" name="Rectangle 9"/>
          <p:cNvSpPr/>
          <p:nvPr/>
        </p:nvSpPr>
        <p:spPr>
          <a:xfrm>
            <a:off x="7765500" y="2669142"/>
            <a:ext cx="1344471" cy="7335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5000"/>
              </a:lnSpc>
            </a:pPr>
            <a:r>
              <a:rPr lang="fr-FR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LOC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627784" y="2606299"/>
            <a:ext cx="1344471" cy="7335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5000"/>
              </a:lnSpc>
            </a:pPr>
            <a:r>
              <a:rPr lang="fr-FR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LOC</a:t>
            </a:r>
          </a:p>
        </p:txBody>
      </p:sp>
    </p:spTree>
    <p:extLst>
      <p:ext uri="{BB962C8B-B14F-4D97-AF65-F5344CB8AC3E}">
        <p14:creationId xmlns="" xmlns:p14="http://schemas.microsoft.com/office/powerpoint/2010/main" val="787371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447764" y="2143125"/>
            <a:ext cx="4248472" cy="857250"/>
          </a:xfrm>
        </p:spPr>
        <p:txBody>
          <a:bodyPr>
            <a:normAutofit/>
          </a:bodyPr>
          <a:lstStyle/>
          <a:p>
            <a:r>
              <a:rPr lang="fr-FR" dirty="0" smtClean="0">
                <a:solidFill>
                  <a:srgbClr val="FFC000"/>
                </a:solidFill>
              </a:rPr>
              <a:t>Gestion du projet </a:t>
            </a:r>
            <a:endParaRPr lang="fr-FR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8911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167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Lot #1 - Management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42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  <p:graphicFrame>
        <p:nvGraphicFramePr>
          <p:cNvPr id="8" name="Graphique 7"/>
          <p:cNvGraphicFramePr/>
          <p:nvPr>
            <p:extLst>
              <p:ext uri="{D42A27DB-BD31-4B8C-83A1-F6EECF244321}">
                <p14:modId xmlns="" xmlns:p14="http://schemas.microsoft.com/office/powerpoint/2010/main" val="3159957718"/>
              </p:ext>
            </p:extLst>
          </p:nvPr>
        </p:nvGraphicFramePr>
        <p:xfrm>
          <a:off x="360040" y="1851670"/>
          <a:ext cx="3719303" cy="22322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Espace réservé du contenu 2"/>
          <p:cNvSpPr>
            <a:spLocks noGrp="1"/>
          </p:cNvSpPr>
          <p:nvPr>
            <p:ph idx="1"/>
          </p:nvPr>
        </p:nvSpPr>
        <p:spPr>
          <a:xfrm>
            <a:off x="4283968" y="2283718"/>
            <a:ext cx="5112568" cy="1296144"/>
          </a:xfrm>
        </p:spPr>
        <p:txBody>
          <a:bodyPr/>
          <a:lstStyle/>
          <a:p>
            <a:pPr marL="0" indent="0">
              <a:buNone/>
            </a:pPr>
            <a:r>
              <a:rPr lang="fr-FR" dirty="0" err="1" smtClean="0">
                <a:solidFill>
                  <a:srgbClr val="FFC000"/>
                </a:solidFill>
              </a:rPr>
              <a:t>DoW</a:t>
            </a:r>
            <a:endParaRPr lang="fr-FR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FFC000"/>
                </a:solidFill>
              </a:rPr>
              <a:t>Réunions avec nos tuteurs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395220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167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Lot #2 – Analyse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43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0" name="Espace réservé du contenu 2"/>
          <p:cNvSpPr>
            <a:spLocks noGrp="1"/>
          </p:cNvSpPr>
          <p:nvPr>
            <p:ph idx="1"/>
          </p:nvPr>
        </p:nvSpPr>
        <p:spPr>
          <a:xfrm>
            <a:off x="411531" y="1707654"/>
            <a:ext cx="5112568" cy="25202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>
                <a:solidFill>
                  <a:srgbClr val="FFC000"/>
                </a:solidFill>
              </a:rPr>
              <a:t>Entretiens</a:t>
            </a:r>
          </a:p>
          <a:p>
            <a:pPr marL="0" indent="0">
              <a:buNone/>
            </a:pPr>
            <a:r>
              <a:rPr lang="fr-FR" dirty="0" smtClean="0">
                <a:solidFill>
                  <a:srgbClr val="FFC000"/>
                </a:solidFill>
              </a:rPr>
              <a:t>Rapports d’analyse</a:t>
            </a:r>
          </a:p>
          <a:p>
            <a:pPr marL="0" indent="0">
              <a:buNone/>
            </a:pPr>
            <a:r>
              <a:rPr lang="fr-FR" dirty="0" smtClean="0">
                <a:solidFill>
                  <a:srgbClr val="FFC000"/>
                </a:solidFill>
              </a:rPr>
              <a:t>Maquette finale</a:t>
            </a:r>
          </a:p>
          <a:p>
            <a:pPr marL="0" indent="0">
              <a:buNone/>
            </a:pPr>
            <a:r>
              <a:rPr lang="fr-FR" spc="-150" dirty="0" smtClean="0">
                <a:solidFill>
                  <a:srgbClr val="FFC000"/>
                </a:solidFill>
              </a:rPr>
              <a:t>Rails | JavaScript | CSS3 |HTML5</a:t>
            </a:r>
          </a:p>
          <a:p>
            <a:endParaRPr lang="fr-FR" dirty="0"/>
          </a:p>
        </p:txBody>
      </p:sp>
      <p:graphicFrame>
        <p:nvGraphicFramePr>
          <p:cNvPr id="9" name="Graphique 8"/>
          <p:cNvGraphicFramePr/>
          <p:nvPr>
            <p:extLst>
              <p:ext uri="{D42A27DB-BD31-4B8C-83A1-F6EECF244321}">
                <p14:modId xmlns="" xmlns:p14="http://schemas.microsoft.com/office/powerpoint/2010/main" val="3071604968"/>
              </p:ext>
            </p:extLst>
          </p:nvPr>
        </p:nvGraphicFramePr>
        <p:xfrm>
          <a:off x="5020043" y="1851670"/>
          <a:ext cx="3728421" cy="22322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="" xmlns:p14="http://schemas.microsoft.com/office/powerpoint/2010/main" val="378720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167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Lot #3 - Conception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44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0" name="Espace réservé du contenu 2"/>
          <p:cNvSpPr>
            <a:spLocks noGrp="1"/>
          </p:cNvSpPr>
          <p:nvPr>
            <p:ph idx="1"/>
          </p:nvPr>
        </p:nvSpPr>
        <p:spPr>
          <a:xfrm>
            <a:off x="5004048" y="2283718"/>
            <a:ext cx="5112568" cy="1224136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>
                <a:solidFill>
                  <a:srgbClr val="FFC000"/>
                </a:solidFill>
              </a:rPr>
              <a:t>Diagrammes</a:t>
            </a:r>
          </a:p>
          <a:p>
            <a:pPr marL="0" indent="0">
              <a:buNone/>
            </a:pPr>
            <a:r>
              <a:rPr lang="fr-FR" dirty="0" smtClean="0">
                <a:solidFill>
                  <a:srgbClr val="FFC000"/>
                </a:solidFill>
              </a:rPr>
              <a:t>Fonctionnalités</a:t>
            </a:r>
          </a:p>
          <a:p>
            <a:endParaRPr lang="fr-FR" dirty="0"/>
          </a:p>
        </p:txBody>
      </p:sp>
      <p:graphicFrame>
        <p:nvGraphicFramePr>
          <p:cNvPr id="9" name="Graphique 8"/>
          <p:cNvGraphicFramePr/>
          <p:nvPr>
            <p:extLst>
              <p:ext uri="{D42A27DB-BD31-4B8C-83A1-F6EECF244321}">
                <p14:modId xmlns="" xmlns:p14="http://schemas.microsoft.com/office/powerpoint/2010/main" val="1107750943"/>
              </p:ext>
            </p:extLst>
          </p:nvPr>
        </p:nvGraphicFramePr>
        <p:xfrm>
          <a:off x="1152128" y="1923678"/>
          <a:ext cx="3729089" cy="22322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="" xmlns:p14="http://schemas.microsoft.com/office/powerpoint/2010/main" val="256756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167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Lot #4 – Implémentation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45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0" name="Espace réservé du contenu 2"/>
          <p:cNvSpPr>
            <a:spLocks noGrp="1"/>
          </p:cNvSpPr>
          <p:nvPr>
            <p:ph idx="1"/>
          </p:nvPr>
        </p:nvSpPr>
        <p:spPr>
          <a:xfrm>
            <a:off x="1043608" y="1779662"/>
            <a:ext cx="3816424" cy="26642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>
                <a:solidFill>
                  <a:srgbClr val="FFC000"/>
                </a:solidFill>
              </a:rPr>
              <a:t>Gérer les demandes</a:t>
            </a:r>
          </a:p>
          <a:p>
            <a:pPr marL="0" indent="0">
              <a:buNone/>
            </a:pPr>
            <a:r>
              <a:rPr lang="fr-FR" dirty="0" smtClean="0">
                <a:solidFill>
                  <a:srgbClr val="FFC000"/>
                </a:solidFill>
              </a:rPr>
              <a:t>Faire une demande</a:t>
            </a:r>
          </a:p>
          <a:p>
            <a:pPr marL="0" indent="0">
              <a:buNone/>
            </a:pPr>
            <a:r>
              <a:rPr lang="fr-FR" dirty="0" smtClean="0">
                <a:solidFill>
                  <a:srgbClr val="FFC000"/>
                </a:solidFill>
              </a:rPr>
              <a:t>Gérer l’état du stock</a:t>
            </a:r>
          </a:p>
          <a:p>
            <a:pPr marL="0" indent="0">
              <a:buNone/>
            </a:pPr>
            <a:r>
              <a:rPr lang="fr-FR" b="1" dirty="0" smtClean="0">
                <a:solidFill>
                  <a:srgbClr val="FFC000"/>
                </a:solidFill>
              </a:rPr>
              <a:t>21%-40% de risques</a:t>
            </a:r>
            <a:endParaRPr lang="fr-FR" b="1" dirty="0"/>
          </a:p>
        </p:txBody>
      </p:sp>
      <p:graphicFrame>
        <p:nvGraphicFramePr>
          <p:cNvPr id="11" name="Graphique 10"/>
          <p:cNvGraphicFramePr/>
          <p:nvPr>
            <p:extLst>
              <p:ext uri="{D42A27DB-BD31-4B8C-83A1-F6EECF244321}">
                <p14:modId xmlns="" xmlns:p14="http://schemas.microsoft.com/office/powerpoint/2010/main" val="1587201293"/>
              </p:ext>
            </p:extLst>
          </p:nvPr>
        </p:nvGraphicFramePr>
        <p:xfrm>
          <a:off x="5004048" y="1851670"/>
          <a:ext cx="3700204" cy="22141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8" name="Connecteur droit 7"/>
          <p:cNvCxnSpPr/>
          <p:nvPr/>
        </p:nvCxnSpPr>
        <p:spPr>
          <a:xfrm>
            <a:off x="827584" y="3538298"/>
            <a:ext cx="396044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77584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167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Lot #5 – Tests Utilisateurs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46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  <p:graphicFrame>
        <p:nvGraphicFramePr>
          <p:cNvPr id="11" name="Graphique 10"/>
          <p:cNvGraphicFramePr/>
          <p:nvPr>
            <p:extLst>
              <p:ext uri="{D42A27DB-BD31-4B8C-83A1-F6EECF244321}">
                <p14:modId xmlns="" xmlns:p14="http://schemas.microsoft.com/office/powerpoint/2010/main" val="1252621448"/>
              </p:ext>
            </p:extLst>
          </p:nvPr>
        </p:nvGraphicFramePr>
        <p:xfrm>
          <a:off x="2712479" y="1851670"/>
          <a:ext cx="3719041" cy="2225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="" xmlns:p14="http://schemas.microsoft.com/office/powerpoint/2010/main" val="56266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167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Gestion du projet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47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  <p:graphicFrame>
        <p:nvGraphicFramePr>
          <p:cNvPr id="9" name="Graphique 8"/>
          <p:cNvGraphicFramePr/>
          <p:nvPr/>
        </p:nvGraphicFramePr>
        <p:xfrm>
          <a:off x="1619672" y="1221600"/>
          <a:ext cx="6192688" cy="35103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167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Gestion du projet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31640" y="2067694"/>
            <a:ext cx="6995120" cy="1944216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>
                <a:solidFill>
                  <a:srgbClr val="FFC000"/>
                </a:solidFill>
              </a:rPr>
              <a:t>Répartition des tâches (JIRA)</a:t>
            </a:r>
          </a:p>
          <a:p>
            <a:pPr marL="0" indent="0">
              <a:buNone/>
            </a:pPr>
            <a:r>
              <a:rPr lang="fr-FR" dirty="0" smtClean="0">
                <a:solidFill>
                  <a:srgbClr val="FFC000"/>
                </a:solidFill>
              </a:rPr>
              <a:t>Gestion de versions : Git</a:t>
            </a:r>
          </a:p>
          <a:p>
            <a:pPr marL="0" indent="0">
              <a:buNone/>
            </a:pPr>
            <a:r>
              <a:rPr lang="fr-FR" dirty="0" smtClean="0">
                <a:solidFill>
                  <a:srgbClr val="FFC000"/>
                </a:solidFill>
              </a:rPr>
              <a:t>Méthode Agile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48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167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Fin/Améliorations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563638"/>
            <a:ext cx="8229600" cy="2822029"/>
          </a:xfrm>
        </p:spPr>
        <p:txBody>
          <a:bodyPr>
            <a:normAutofit fontScale="62500" lnSpcReduction="20000"/>
          </a:bodyPr>
          <a:lstStyle/>
          <a:p>
            <a:r>
              <a:rPr lang="fr-FR" sz="4200" dirty="0" smtClean="0">
                <a:solidFill>
                  <a:srgbClr val="FFC000"/>
                </a:solidFill>
              </a:rPr>
              <a:t>Finir la première version</a:t>
            </a:r>
          </a:p>
          <a:p>
            <a:r>
              <a:rPr lang="fr-FR" sz="4200" dirty="0" smtClean="0">
                <a:solidFill>
                  <a:srgbClr val="FFC000"/>
                </a:solidFill>
              </a:rPr>
              <a:t>Faire des tests utilisateurs sur la 1</a:t>
            </a:r>
            <a:r>
              <a:rPr lang="fr-FR" sz="4200" baseline="30000" dirty="0" smtClean="0">
                <a:solidFill>
                  <a:srgbClr val="FFC000"/>
                </a:solidFill>
              </a:rPr>
              <a:t>ère</a:t>
            </a:r>
            <a:r>
              <a:rPr lang="fr-FR" sz="4200" dirty="0" smtClean="0">
                <a:solidFill>
                  <a:srgbClr val="FFC000"/>
                </a:solidFill>
              </a:rPr>
              <a:t> version fonctionnelle</a:t>
            </a:r>
          </a:p>
          <a:p>
            <a:r>
              <a:rPr lang="fr-FR" sz="4200" dirty="0" smtClean="0">
                <a:solidFill>
                  <a:srgbClr val="FFC000"/>
                </a:solidFill>
              </a:rPr>
              <a:t>Faire une deuxième itération intégrant les remarques des utilisateurs</a:t>
            </a:r>
          </a:p>
          <a:p>
            <a:r>
              <a:rPr lang="fr-FR" sz="4200" dirty="0" smtClean="0">
                <a:solidFill>
                  <a:srgbClr val="FFC000"/>
                </a:solidFill>
              </a:rPr>
              <a:t>Responsive design amélioré</a:t>
            </a:r>
          </a:p>
          <a:p>
            <a:r>
              <a:rPr lang="fr-FR" sz="4200" dirty="0" smtClean="0">
                <a:solidFill>
                  <a:srgbClr val="FFC000"/>
                </a:solidFill>
              </a:rPr>
              <a:t>Automatisation des tests fonctionnels</a:t>
            </a:r>
          </a:p>
          <a:p>
            <a:r>
              <a:rPr lang="fr-FR" sz="4200" dirty="0" smtClean="0">
                <a:solidFill>
                  <a:srgbClr val="FFC000"/>
                </a:solidFill>
              </a:rPr>
              <a:t>Authentification CAS</a:t>
            </a:r>
          </a:p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49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167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Notre démarche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5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95536" y="2301721"/>
            <a:ext cx="20882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chemeClr val="accent6">
                    <a:lumMod val="75000"/>
                  </a:schemeClr>
                </a:solidFill>
              </a:rPr>
              <a:t>Analyse Utilisateurs</a:t>
            </a:r>
            <a:endParaRPr lang="fr-FR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3203848" y="2409732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FFC000"/>
                </a:solidFill>
              </a:rPr>
              <a:t>Conception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6335688" y="1707654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FFC000"/>
                </a:solidFill>
              </a:rPr>
              <a:t>Implémentation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6300192" y="3219822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FFC000"/>
                </a:solidFill>
              </a:rPr>
              <a:t>Tests utilisateurs</a:t>
            </a:r>
            <a:endParaRPr lang="fr-FR" dirty="0">
              <a:solidFill>
                <a:srgbClr val="FFC000"/>
              </a:solidFill>
            </a:endParaRPr>
          </a:p>
        </p:txBody>
      </p:sp>
      <p:cxnSp>
        <p:nvCxnSpPr>
          <p:cNvPr id="12" name="Connecteur droit avec flèche 11"/>
          <p:cNvCxnSpPr/>
          <p:nvPr/>
        </p:nvCxnSpPr>
        <p:spPr>
          <a:xfrm>
            <a:off x="2267744" y="2625756"/>
            <a:ext cx="792088" cy="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 flipV="1">
            <a:off x="5076056" y="1923678"/>
            <a:ext cx="1008112" cy="559877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>
            <a:off x="7452320" y="2139702"/>
            <a:ext cx="0" cy="864096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 flipH="1" flipV="1">
            <a:off x="5004048" y="2841780"/>
            <a:ext cx="1080120" cy="648072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Conclusion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870407" y="987574"/>
            <a:ext cx="5403186" cy="3394472"/>
          </a:xfrm>
        </p:spPr>
        <p:txBody>
          <a:bodyPr>
            <a:normAutofit lnSpcReduction="10000"/>
          </a:bodyPr>
          <a:lstStyle/>
          <a:p>
            <a:pPr lvl="1"/>
            <a:endParaRPr lang="fr-FR" dirty="0" smtClean="0">
              <a:solidFill>
                <a:srgbClr val="FFC000"/>
              </a:solidFill>
            </a:endParaRPr>
          </a:p>
          <a:p>
            <a:pPr marL="457200" lvl="1" indent="0" algn="ctr">
              <a:buNone/>
            </a:pPr>
            <a:r>
              <a:rPr lang="fr-FR" dirty="0" smtClean="0">
                <a:solidFill>
                  <a:srgbClr val="FFC000"/>
                </a:solidFill>
              </a:rPr>
              <a:t>Nouvelle technologie</a:t>
            </a:r>
          </a:p>
          <a:p>
            <a:pPr marL="457200" lvl="1" indent="0" algn="ctr">
              <a:buNone/>
            </a:pPr>
            <a:r>
              <a:rPr lang="fr-FR" dirty="0" smtClean="0">
                <a:solidFill>
                  <a:srgbClr val="FFC000"/>
                </a:solidFill>
              </a:rPr>
              <a:t>Démarche centrée utilisateurs</a:t>
            </a:r>
          </a:p>
          <a:p>
            <a:pPr marL="457200" lvl="1" indent="0" algn="ctr">
              <a:buNone/>
            </a:pPr>
            <a:r>
              <a:rPr lang="fr-FR" dirty="0" smtClean="0">
                <a:solidFill>
                  <a:srgbClr val="FFC000"/>
                </a:solidFill>
              </a:rPr>
              <a:t>JIRA</a:t>
            </a:r>
            <a:endParaRPr lang="fr-FR" dirty="0">
              <a:solidFill>
                <a:srgbClr val="FFC000"/>
              </a:solidFill>
            </a:endParaRPr>
          </a:p>
          <a:p>
            <a:pPr marL="457200" lvl="1" indent="0" algn="ctr">
              <a:buNone/>
            </a:pPr>
            <a:r>
              <a:rPr lang="fr-FR" dirty="0" smtClean="0">
                <a:solidFill>
                  <a:srgbClr val="FFC000"/>
                </a:solidFill>
              </a:rPr>
              <a:t>Vision en entreprise avec le coach</a:t>
            </a:r>
          </a:p>
          <a:p>
            <a:pPr marL="457200" lvl="1" indent="0" algn="ctr">
              <a:buNone/>
            </a:pPr>
            <a:r>
              <a:rPr lang="fr-FR" dirty="0" smtClean="0">
                <a:solidFill>
                  <a:srgbClr val="FFC000"/>
                </a:solidFill>
              </a:rPr>
              <a:t>Prise de recul</a:t>
            </a:r>
            <a:endParaRPr lang="fr-FR" dirty="0" smtClean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50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2717794" y="267494"/>
            <a:ext cx="370841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 smtClean="0">
                <a:solidFill>
                  <a:srgbClr val="FFC000"/>
                </a:solidFill>
              </a:rPr>
              <a:t>Conclusion</a:t>
            </a:r>
            <a:endParaRPr lang="fr-FR" b="1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167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Analyse utilisateurs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FFC000"/>
                </a:solidFill>
              </a:rPr>
              <a:t>Réalisation de questionnaires</a:t>
            </a:r>
          </a:p>
          <a:p>
            <a:r>
              <a:rPr lang="fr-FR" dirty="0" smtClean="0">
                <a:solidFill>
                  <a:srgbClr val="FFC000"/>
                </a:solidFill>
              </a:rPr>
              <a:t>Entretiens utilisateurs</a:t>
            </a:r>
          </a:p>
          <a:p>
            <a:pPr lvl="1" indent="-108000"/>
            <a:r>
              <a:rPr lang="fr-FR" sz="2000" dirty="0" smtClean="0">
                <a:solidFill>
                  <a:srgbClr val="FFC000"/>
                </a:solidFill>
              </a:rPr>
              <a:t>6 Enseignants</a:t>
            </a:r>
          </a:p>
          <a:p>
            <a:pPr lvl="1" indent="-108000"/>
            <a:r>
              <a:rPr lang="fr-FR" sz="2000" dirty="0" smtClean="0">
                <a:solidFill>
                  <a:srgbClr val="FFC000"/>
                </a:solidFill>
              </a:rPr>
              <a:t>5 Responsables</a:t>
            </a:r>
          </a:p>
          <a:p>
            <a:pPr lvl="1" indent="-108000"/>
            <a:r>
              <a:rPr lang="fr-FR" sz="2000" dirty="0" smtClean="0">
                <a:solidFill>
                  <a:srgbClr val="FFC000"/>
                </a:solidFill>
              </a:rPr>
              <a:t>4 Étudiants</a:t>
            </a:r>
          </a:p>
          <a:p>
            <a:r>
              <a:rPr lang="fr-FR" dirty="0" smtClean="0">
                <a:solidFill>
                  <a:srgbClr val="FFC000"/>
                </a:solidFill>
              </a:rPr>
              <a:t>Analyse des entretiens </a:t>
            </a:r>
            <a:endParaRPr lang="fr-FR" dirty="0" smtClean="0">
              <a:solidFill>
                <a:srgbClr val="FFC000"/>
              </a:solidFill>
              <a:sym typeface="Wingdings" pitchFamily="2" charset="2"/>
            </a:endParaRPr>
          </a:p>
          <a:p>
            <a:pPr>
              <a:buNone/>
            </a:pPr>
            <a:endParaRPr lang="fr-FR" dirty="0" smtClean="0">
              <a:solidFill>
                <a:srgbClr val="FFC000"/>
              </a:solidFill>
            </a:endParaRPr>
          </a:p>
          <a:p>
            <a:pPr>
              <a:buNone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6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5508104" y="3550245"/>
            <a:ext cx="4320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rgbClr val="FFC000"/>
                </a:solidFill>
                <a:sym typeface="Wingdings" pitchFamily="2" charset="2"/>
              </a:rPr>
              <a:t>Déterminer les </a:t>
            </a:r>
            <a:r>
              <a:rPr lang="fr-FR" sz="2400" b="1" dirty="0" smtClean="0">
                <a:solidFill>
                  <a:srgbClr val="FFC000"/>
                </a:solidFill>
                <a:sym typeface="Wingdings" pitchFamily="2" charset="2"/>
              </a:rPr>
              <a:t>besoins</a:t>
            </a:r>
          </a:p>
        </p:txBody>
      </p:sp>
      <p:sp>
        <p:nvSpPr>
          <p:cNvPr id="10" name="Flèche droite 9"/>
          <p:cNvSpPr/>
          <p:nvPr/>
        </p:nvSpPr>
        <p:spPr>
          <a:xfrm>
            <a:off x="4932040" y="3651870"/>
            <a:ext cx="576064" cy="270030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11" name="ZoneTexte 10"/>
          <p:cNvSpPr txBox="1"/>
          <p:nvPr/>
        </p:nvSpPr>
        <p:spPr>
          <a:xfrm>
            <a:off x="5508104" y="4011910"/>
            <a:ext cx="4320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rgbClr val="FFC000"/>
                </a:solidFill>
                <a:sym typeface="Wingdings" pitchFamily="2" charset="2"/>
              </a:rPr>
              <a:t>Définir les </a:t>
            </a:r>
            <a:r>
              <a:rPr lang="fr-FR" sz="2400" b="1" dirty="0" err="1" smtClean="0">
                <a:solidFill>
                  <a:srgbClr val="FFC000"/>
                </a:solidFill>
                <a:sym typeface="Wingdings" pitchFamily="2" charset="2"/>
              </a:rPr>
              <a:t>personas</a:t>
            </a:r>
            <a:endParaRPr lang="fr-FR" sz="2400" b="1" dirty="0" smtClean="0">
              <a:solidFill>
                <a:srgbClr val="FFC000"/>
              </a:solidFill>
              <a:sym typeface="Wingdings" pitchFamily="2" charset="2"/>
            </a:endParaRPr>
          </a:p>
        </p:txBody>
      </p:sp>
      <p:sp>
        <p:nvSpPr>
          <p:cNvPr id="12" name="Flèche droite 11"/>
          <p:cNvSpPr/>
          <p:nvPr/>
        </p:nvSpPr>
        <p:spPr>
          <a:xfrm>
            <a:off x="4932040" y="4137924"/>
            <a:ext cx="576064" cy="270030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167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Tri des besoins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437625"/>
            <a:ext cx="8229600" cy="3394472"/>
          </a:xfrm>
        </p:spPr>
        <p:txBody>
          <a:bodyPr/>
          <a:lstStyle/>
          <a:p>
            <a:r>
              <a:rPr lang="fr-FR" dirty="0">
                <a:solidFill>
                  <a:srgbClr val="FFC000"/>
                </a:solidFill>
              </a:rPr>
              <a:t>Tri en fonction des </a:t>
            </a:r>
            <a:r>
              <a:rPr lang="fr-FR" dirty="0" err="1" smtClean="0">
                <a:solidFill>
                  <a:srgbClr val="FFC000"/>
                </a:solidFill>
              </a:rPr>
              <a:t>personas</a:t>
            </a:r>
            <a:endParaRPr lang="fr-FR" dirty="0" smtClean="0">
              <a:solidFill>
                <a:srgbClr val="FFC000"/>
              </a:solidFill>
            </a:endParaRPr>
          </a:p>
          <a:p>
            <a:r>
              <a:rPr lang="fr-FR" dirty="0" smtClean="0">
                <a:solidFill>
                  <a:srgbClr val="FFC000"/>
                </a:solidFill>
              </a:rPr>
              <a:t>Tri en fonction des priorités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7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167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Besoins principaux (Responsables)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sz="3000" dirty="0" smtClean="0">
                <a:solidFill>
                  <a:srgbClr val="FFC000"/>
                </a:solidFill>
              </a:rPr>
              <a:t>Centraliser les informations d’emprunts</a:t>
            </a:r>
          </a:p>
          <a:p>
            <a:r>
              <a:rPr lang="fr-FR" sz="3000" dirty="0" smtClean="0">
                <a:solidFill>
                  <a:srgbClr val="FFC000"/>
                </a:solidFill>
              </a:rPr>
              <a:t>Gérer les demandes</a:t>
            </a:r>
          </a:p>
          <a:p>
            <a:pPr lvl="1"/>
            <a:r>
              <a:rPr lang="fr-FR" sz="1800" dirty="0" smtClean="0">
                <a:solidFill>
                  <a:srgbClr val="FFC000"/>
                </a:solidFill>
              </a:rPr>
              <a:t>Valider</a:t>
            </a:r>
          </a:p>
          <a:p>
            <a:pPr lvl="1"/>
            <a:r>
              <a:rPr lang="fr-FR" sz="1800" dirty="0" smtClean="0">
                <a:solidFill>
                  <a:srgbClr val="FFC000"/>
                </a:solidFill>
              </a:rPr>
              <a:t>Refuser</a:t>
            </a:r>
          </a:p>
          <a:p>
            <a:pPr lvl="1"/>
            <a:r>
              <a:rPr lang="fr-FR" sz="1800" dirty="0" smtClean="0">
                <a:solidFill>
                  <a:srgbClr val="FFC000"/>
                </a:solidFill>
              </a:rPr>
              <a:t>Annuler</a:t>
            </a:r>
          </a:p>
          <a:p>
            <a:r>
              <a:rPr lang="fr-FR" sz="3000" dirty="0" smtClean="0">
                <a:solidFill>
                  <a:srgbClr val="FFC000"/>
                </a:solidFill>
              </a:rPr>
              <a:t>Connaître l’état du stock</a:t>
            </a:r>
          </a:p>
          <a:p>
            <a:r>
              <a:rPr lang="fr-FR" sz="3000" dirty="0" smtClean="0">
                <a:solidFill>
                  <a:srgbClr val="FFC000"/>
                </a:solidFill>
              </a:rPr>
              <a:t>Connaître le motif d’emprunt</a:t>
            </a:r>
          </a:p>
          <a:p>
            <a:r>
              <a:rPr lang="fr-FR" sz="3000" dirty="0" smtClean="0">
                <a:solidFill>
                  <a:srgbClr val="FFC000"/>
                </a:solidFill>
              </a:rPr>
              <a:t>Connaître la date de rendu</a:t>
            </a:r>
          </a:p>
          <a:p>
            <a:r>
              <a:rPr lang="fr-FR" sz="3000" dirty="0" smtClean="0">
                <a:solidFill>
                  <a:srgbClr val="FFC000"/>
                </a:solidFill>
              </a:rPr>
              <a:t>Être averti</a:t>
            </a:r>
          </a:p>
          <a:p>
            <a:pPr lvl="1"/>
            <a:r>
              <a:rPr lang="fr-FR" sz="1800" dirty="0" smtClean="0">
                <a:solidFill>
                  <a:srgbClr val="FFC000"/>
                </a:solidFill>
              </a:rPr>
              <a:t>Retard</a:t>
            </a:r>
          </a:p>
          <a:p>
            <a:pPr lvl="1"/>
            <a:r>
              <a:rPr lang="fr-FR" sz="1800" dirty="0" smtClean="0">
                <a:solidFill>
                  <a:srgbClr val="FFC000"/>
                </a:solidFill>
              </a:rPr>
              <a:t>Remise ou retour de matériel</a:t>
            </a:r>
          </a:p>
          <a:p>
            <a:r>
              <a:rPr lang="fr-FR" sz="3000" dirty="0" smtClean="0">
                <a:solidFill>
                  <a:srgbClr val="FFC000"/>
                </a:solidFill>
              </a:rPr>
              <a:t>Consulter un historique des emprunts</a:t>
            </a:r>
          </a:p>
          <a:p>
            <a:pPr lvl="1"/>
            <a:endParaRPr lang="fr-FR" sz="180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8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167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Besoins secondaires (Responsables)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37518"/>
            <a:ext cx="8229600" cy="339447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</a:pPr>
            <a:r>
              <a:rPr lang="fr-FR" sz="2800" dirty="0">
                <a:solidFill>
                  <a:srgbClr val="FFC000"/>
                </a:solidFill>
              </a:rPr>
              <a:t>Granularité sur la notion de retour d’emprunt</a:t>
            </a:r>
          </a:p>
          <a:p>
            <a:pPr>
              <a:lnSpc>
                <a:spcPct val="80000"/>
              </a:lnSpc>
            </a:pPr>
            <a:r>
              <a:rPr lang="fr-FR" sz="2800" dirty="0">
                <a:solidFill>
                  <a:srgbClr val="FFC000"/>
                </a:solidFill>
              </a:rPr>
              <a:t>Savoir où récupérer/remettre un emprunt</a:t>
            </a:r>
          </a:p>
          <a:p>
            <a:pPr>
              <a:lnSpc>
                <a:spcPct val="80000"/>
              </a:lnSpc>
            </a:pPr>
            <a:r>
              <a:rPr lang="fr-FR" sz="2800" dirty="0">
                <a:solidFill>
                  <a:srgbClr val="FFC000"/>
                </a:solidFill>
              </a:rPr>
              <a:t>Pouvoir déléguer la gestion ponctuel d’un emprunt </a:t>
            </a:r>
          </a:p>
          <a:p>
            <a:pPr>
              <a:lnSpc>
                <a:spcPct val="80000"/>
              </a:lnSpc>
            </a:pPr>
            <a:r>
              <a:rPr lang="fr-FR" sz="2800" dirty="0">
                <a:solidFill>
                  <a:srgbClr val="FFC000"/>
                </a:solidFill>
              </a:rPr>
              <a:t>Emprunter une grande quantité de matériels identiques (lot)</a:t>
            </a:r>
          </a:p>
          <a:p>
            <a:pPr>
              <a:lnSpc>
                <a:spcPct val="80000"/>
              </a:lnSpc>
            </a:pPr>
            <a:r>
              <a:rPr lang="fr-FR" sz="2800" dirty="0">
                <a:solidFill>
                  <a:srgbClr val="FFC000"/>
                </a:solidFill>
              </a:rPr>
              <a:t>Spécifier l’état du matériel rendu</a:t>
            </a:r>
          </a:p>
          <a:p>
            <a:pPr>
              <a:lnSpc>
                <a:spcPct val="80000"/>
              </a:lnSpc>
            </a:pPr>
            <a:r>
              <a:rPr lang="fr-FR" sz="2800" dirty="0">
                <a:solidFill>
                  <a:srgbClr val="FFC000"/>
                </a:solidFill>
              </a:rPr>
              <a:t>Définir le stock optimal en fonction d’une période</a:t>
            </a:r>
          </a:p>
          <a:p>
            <a:pPr>
              <a:lnSpc>
                <a:spcPct val="80000"/>
              </a:lnSpc>
            </a:pPr>
            <a:r>
              <a:rPr lang="fr-FR" sz="2800" dirty="0">
                <a:solidFill>
                  <a:srgbClr val="FFC000"/>
                </a:solidFill>
              </a:rPr>
              <a:t>Communiquer avec les responsables d’un autre type matériel</a:t>
            </a:r>
          </a:p>
          <a:p>
            <a:pPr>
              <a:lnSpc>
                <a:spcPct val="80000"/>
              </a:lnSpc>
            </a:pPr>
            <a:r>
              <a:rPr lang="fr-FR" sz="2800" dirty="0">
                <a:solidFill>
                  <a:srgbClr val="FFC000"/>
                </a:solidFill>
              </a:rPr>
              <a:t>Tracer les emprunts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9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4513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674</TotalTime>
  <Words>1320</Words>
  <Application>Microsoft Office PowerPoint</Application>
  <PresentationFormat>Affichage à l'écran (16:9)</PresentationFormat>
  <Paragraphs>304</Paragraphs>
  <Slides>50</Slides>
  <Notes>11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50</vt:i4>
      </vt:variant>
    </vt:vector>
  </HeadingPairs>
  <TitlesOfParts>
    <vt:vector size="51" baseType="lpstr">
      <vt:lpstr>Thème Office</vt:lpstr>
      <vt:lpstr>PFE Atelier IHM Gestion des emprunts de matériels</vt:lpstr>
      <vt:lpstr>Présentation du projet</vt:lpstr>
      <vt:lpstr>Notre démarche</vt:lpstr>
      <vt:lpstr>Notre démarche</vt:lpstr>
      <vt:lpstr>Notre démarche</vt:lpstr>
      <vt:lpstr>Analyse utilisateurs</vt:lpstr>
      <vt:lpstr>Tri des besoins</vt:lpstr>
      <vt:lpstr>Besoins principaux (Responsables)</vt:lpstr>
      <vt:lpstr>Besoins secondaires (Responsables)</vt:lpstr>
      <vt:lpstr>Besoins principaux (Emprunteurs)</vt:lpstr>
      <vt:lpstr>Besoins secondaires (Emprunteurs)</vt:lpstr>
      <vt:lpstr>Fonctionnalités (Responsable)</vt:lpstr>
      <vt:lpstr>Fonctionnalités (Emprunteur)</vt:lpstr>
      <vt:lpstr>Maquettes</vt:lpstr>
      <vt:lpstr>Maquettes</vt:lpstr>
      <vt:lpstr>Maquettes</vt:lpstr>
      <vt:lpstr>Maquettes</vt:lpstr>
      <vt:lpstr>Maquettes</vt:lpstr>
      <vt:lpstr>Maquettes</vt:lpstr>
      <vt:lpstr>Choix technologiques</vt:lpstr>
      <vt:lpstr>Notre démarche</vt:lpstr>
      <vt:lpstr>Conception</vt:lpstr>
      <vt:lpstr>Notre démarche</vt:lpstr>
      <vt:lpstr>Implémentation</vt:lpstr>
      <vt:lpstr>Notre démarche</vt:lpstr>
      <vt:lpstr>Tests utilisateurs</vt:lpstr>
      <vt:lpstr>Résultat</vt:lpstr>
      <vt:lpstr>Diapositive 28</vt:lpstr>
      <vt:lpstr>Diapositive 29</vt:lpstr>
      <vt:lpstr>Diapositive 30</vt:lpstr>
      <vt:lpstr>Diapositive 31</vt:lpstr>
      <vt:lpstr>Diapositive 32</vt:lpstr>
      <vt:lpstr>Diapositive 33</vt:lpstr>
      <vt:lpstr>Diapositive 34</vt:lpstr>
      <vt:lpstr>Diapositive 35</vt:lpstr>
      <vt:lpstr>Diapositive 36</vt:lpstr>
      <vt:lpstr>Diapositive 37</vt:lpstr>
      <vt:lpstr>Diapositive 38</vt:lpstr>
      <vt:lpstr>Diapositive 39</vt:lpstr>
      <vt:lpstr>Choix technologiques</vt:lpstr>
      <vt:lpstr>Gestion du projet </vt:lpstr>
      <vt:lpstr>Lot #1 - Management</vt:lpstr>
      <vt:lpstr>Lot #2 – Analyse</vt:lpstr>
      <vt:lpstr>Lot #3 - Conception</vt:lpstr>
      <vt:lpstr>Lot #4 – Implémentation</vt:lpstr>
      <vt:lpstr>Lot #5 – Tests Utilisateurs</vt:lpstr>
      <vt:lpstr>Gestion du projet</vt:lpstr>
      <vt:lpstr>Gestion du projet</vt:lpstr>
      <vt:lpstr>Fin/Améliorations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user</dc:creator>
  <cp:lastModifiedBy>user</cp:lastModifiedBy>
  <cp:revision>145</cp:revision>
  <dcterms:created xsi:type="dcterms:W3CDTF">2014-03-02T17:55:40Z</dcterms:created>
  <dcterms:modified xsi:type="dcterms:W3CDTF">2014-03-06T08:25:57Z</dcterms:modified>
</cp:coreProperties>
</file>