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Default Extension="xlsx" ContentType="application/vnd.openxmlformats-officedocument.spreadsheetml.sheet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sldIdLst>
    <p:sldId id="259" r:id="rId2"/>
    <p:sldId id="261" r:id="rId3"/>
    <p:sldId id="267" r:id="rId4"/>
    <p:sldId id="266" r:id="rId5"/>
    <p:sldId id="270" r:id="rId6"/>
    <p:sldId id="275" r:id="rId7"/>
    <p:sldId id="276" r:id="rId8"/>
    <p:sldId id="289" r:id="rId9"/>
    <p:sldId id="274" r:id="rId10"/>
    <p:sldId id="288" r:id="rId11"/>
    <p:sldId id="284" r:id="rId12"/>
    <p:sldId id="287" r:id="rId13"/>
    <p:sldId id="285" r:id="rId14"/>
    <p:sldId id="286" r:id="rId15"/>
    <p:sldId id="260" r:id="rId16"/>
    <p:sldId id="271" r:id="rId17"/>
    <p:sldId id="268" r:id="rId18"/>
    <p:sldId id="272" r:id="rId19"/>
    <p:sldId id="263" r:id="rId20"/>
    <p:sldId id="269" r:id="rId21"/>
    <p:sldId id="273" r:id="rId22"/>
    <p:sldId id="280" r:id="rId23"/>
    <p:sldId id="277" r:id="rId24"/>
    <p:sldId id="290" r:id="rId25"/>
    <p:sldId id="278" r:id="rId26"/>
    <p:sldId id="264" r:id="rId27"/>
    <p:sldId id="265" r:id="rId2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96" autoAdjust="0"/>
    <p:restoredTop sz="74493" autoAdjust="0"/>
  </p:normalViewPr>
  <p:slideViewPr>
    <p:cSldViewPr>
      <p:cViewPr varScale="1">
        <p:scale>
          <a:sx n="63" d="100"/>
          <a:sy n="63" d="100"/>
        </p:scale>
        <p:origin x="-210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Feuille_Microsoft_Office_Excel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fr-FR"/>
  <c:style val="18"/>
  <c:chart>
    <c:title>
      <c:tx>
        <c:rich>
          <a:bodyPr/>
          <a:lstStyle/>
          <a:p>
            <a:pPr>
              <a:defRPr/>
            </a:pPr>
            <a:r>
              <a:rPr lang="fr-FR"/>
              <a:t>Consommation</a:t>
            </a:r>
            <a:r>
              <a:rPr lang="fr-FR" baseline="0"/>
              <a:t> du budget </a:t>
            </a:r>
            <a:endParaRPr lang="fr-FR"/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Feuil1!$B$1</c:f>
              <c:strCache>
                <c:ptCount val="1"/>
                <c:pt idx="0">
                  <c:v>Prévu</c:v>
                </c:pt>
              </c:strCache>
            </c:strRef>
          </c:tx>
          <c:marker>
            <c:symbol val="none"/>
          </c:marker>
          <c:cat>
            <c:numRef>
              <c:f>Feuil1!$A$2:$A$22</c:f>
              <c:numCache>
                <c:formatCode>General</c:formatCode>
                <c:ptCount val="2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</c:numCache>
            </c:numRef>
          </c:cat>
          <c:val>
            <c:numRef>
              <c:f>Feuil1!$B$2:$B$22</c:f>
              <c:numCache>
                <c:formatCode>General</c:formatCode>
                <c:ptCount val="21"/>
                <c:pt idx="0">
                  <c:v>36</c:v>
                </c:pt>
                <c:pt idx="1">
                  <c:v>72</c:v>
                </c:pt>
                <c:pt idx="2">
                  <c:v>108</c:v>
                </c:pt>
                <c:pt idx="3">
                  <c:v>144</c:v>
                </c:pt>
                <c:pt idx="4">
                  <c:v>144</c:v>
                </c:pt>
                <c:pt idx="5">
                  <c:v>180</c:v>
                </c:pt>
                <c:pt idx="6">
                  <c:v>300</c:v>
                </c:pt>
                <c:pt idx="7">
                  <c:v>420</c:v>
                </c:pt>
                <c:pt idx="8">
                  <c:v>456</c:v>
                </c:pt>
                <c:pt idx="9">
                  <c:v>492</c:v>
                </c:pt>
                <c:pt idx="10">
                  <c:v>492</c:v>
                </c:pt>
                <c:pt idx="11">
                  <c:v>492</c:v>
                </c:pt>
                <c:pt idx="12">
                  <c:v>528</c:v>
                </c:pt>
                <c:pt idx="13">
                  <c:v>564</c:v>
                </c:pt>
                <c:pt idx="14">
                  <c:v>600</c:v>
                </c:pt>
                <c:pt idx="15">
                  <c:v>636</c:v>
                </c:pt>
                <c:pt idx="16">
                  <c:v>672</c:v>
                </c:pt>
                <c:pt idx="17">
                  <c:v>672</c:v>
                </c:pt>
                <c:pt idx="18">
                  <c:v>708</c:v>
                </c:pt>
                <c:pt idx="19">
                  <c:v>828</c:v>
                </c:pt>
                <c:pt idx="20">
                  <c:v>948</c:v>
                </c:pt>
              </c:numCache>
            </c:numRef>
          </c:val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Consommé</c:v>
                </c:pt>
              </c:strCache>
            </c:strRef>
          </c:tx>
          <c:marker>
            <c:symbol val="none"/>
          </c:marker>
          <c:cat>
            <c:numRef>
              <c:f>Feuil1!$A$2:$A$22</c:f>
              <c:numCache>
                <c:formatCode>General</c:formatCode>
                <c:ptCount val="2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</c:numCache>
            </c:numRef>
          </c:cat>
          <c:val>
            <c:numRef>
              <c:f>Feuil1!$C$2:$C$22</c:f>
              <c:numCache>
                <c:formatCode>General</c:formatCode>
                <c:ptCount val="21"/>
                <c:pt idx="0">
                  <c:v>36</c:v>
                </c:pt>
                <c:pt idx="1">
                  <c:v>72</c:v>
                </c:pt>
                <c:pt idx="2">
                  <c:v>108</c:v>
                </c:pt>
                <c:pt idx="3">
                  <c:v>144</c:v>
                </c:pt>
                <c:pt idx="4">
                  <c:v>144</c:v>
                </c:pt>
                <c:pt idx="5">
                  <c:v>180</c:v>
                </c:pt>
                <c:pt idx="6">
                  <c:v>300</c:v>
                </c:pt>
                <c:pt idx="7">
                  <c:v>420</c:v>
                </c:pt>
                <c:pt idx="8">
                  <c:v>496</c:v>
                </c:pt>
                <c:pt idx="9">
                  <c:v>532</c:v>
                </c:pt>
                <c:pt idx="10">
                  <c:v>532</c:v>
                </c:pt>
                <c:pt idx="11">
                  <c:v>534</c:v>
                </c:pt>
                <c:pt idx="12">
                  <c:v>588</c:v>
                </c:pt>
                <c:pt idx="13">
                  <c:v>667</c:v>
                </c:pt>
                <c:pt idx="14">
                  <c:v>756</c:v>
                </c:pt>
                <c:pt idx="15">
                  <c:v>816</c:v>
                </c:pt>
                <c:pt idx="16">
                  <c:v>882</c:v>
                </c:pt>
                <c:pt idx="17">
                  <c:v>937</c:v>
                </c:pt>
                <c:pt idx="18">
                  <c:v>973</c:v>
                </c:pt>
                <c:pt idx="19">
                  <c:v>1093</c:v>
                </c:pt>
                <c:pt idx="20">
                  <c:v>1213</c:v>
                </c:pt>
              </c:numCache>
            </c:numRef>
          </c:val>
        </c:ser>
        <c:hiLowLines/>
        <c:marker val="1"/>
        <c:axId val="86693376"/>
        <c:axId val="87791104"/>
      </c:lineChart>
      <c:catAx>
        <c:axId val="86693376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fr-FR"/>
                  <a:t>Semaine</a:t>
                </a:r>
              </a:p>
            </c:rich>
          </c:tx>
          <c:layout/>
        </c:title>
        <c:numFmt formatCode="General" sourceLinked="1"/>
        <c:majorTickMark val="none"/>
        <c:tickLblPos val="nextTo"/>
        <c:crossAx val="87791104"/>
        <c:crosses val="autoZero"/>
        <c:auto val="1"/>
        <c:lblAlgn val="ctr"/>
        <c:lblOffset val="100"/>
      </c:catAx>
      <c:valAx>
        <c:axId val="87791104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fr-FR"/>
                  <a:t>Heures cumulées</a:t>
                </a:r>
              </a:p>
            </c:rich>
          </c:tx>
          <c:layout/>
        </c:title>
        <c:numFmt formatCode="General" sourceLinked="1"/>
        <c:tickLblPos val="nextTo"/>
        <c:crossAx val="86693376"/>
        <c:crosses val="autoZero"/>
        <c:crossBetween val="between"/>
      </c:valAx>
    </c:plotArea>
    <c:legend>
      <c:legendPos val="r"/>
      <c:layout/>
    </c:legend>
    <c:plotVisOnly val="1"/>
    <c:dispBlanksAs val="gap"/>
  </c:chart>
  <c:spPr>
    <a:ln w="15875" cmpd="sng"/>
  </c:sp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C5F4F7-6CE4-4BB7-8110-8954959D3670}" type="datetimeFigureOut">
              <a:rPr lang="fr-FR" smtClean="0"/>
              <a:pPr/>
              <a:t>05/03/2014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40D90F-C6E8-4D2C-BA1B-D6C23459C06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baseline="0" dirty="0" smtClean="0"/>
              <a:t>ANALYSE UTILISATEURS</a:t>
            </a:r>
          </a:p>
          <a:p>
            <a:r>
              <a:rPr lang="fr-FR" baseline="0" dirty="0" smtClean="0"/>
              <a:t>1 – Réalisation des questionnaires </a:t>
            </a:r>
            <a:r>
              <a:rPr lang="fr-FR" baseline="0" dirty="0" smtClean="0">
                <a:sym typeface="Wingdings" pitchFamily="2" charset="2"/>
              </a:rPr>
              <a:t> Pour obtenir les besoins réels des utilisateurs</a:t>
            </a:r>
            <a:endParaRPr lang="fr-FR" baseline="0" dirty="0" smtClean="0"/>
          </a:p>
          <a:p>
            <a:r>
              <a:rPr lang="fr-FR" baseline="0" dirty="0" smtClean="0"/>
              <a:t>2 – Entretiens</a:t>
            </a:r>
          </a:p>
          <a:p>
            <a:r>
              <a:rPr lang="fr-FR" baseline="0" dirty="0" smtClean="0"/>
              <a:t>3 – Analyse des entretiens</a:t>
            </a:r>
          </a:p>
          <a:p>
            <a:r>
              <a:rPr lang="fr-FR" baseline="0" dirty="0" smtClean="0"/>
              <a:t>4 – Réalisation de maquettes </a:t>
            </a:r>
            <a:r>
              <a:rPr lang="fr-FR" baseline="0" dirty="0" smtClean="0">
                <a:sym typeface="Wingdings" pitchFamily="2" charset="2"/>
              </a:rPr>
              <a:t> Essayer d’avoir une disposition et un contenu adaptés aux utilisateurs</a:t>
            </a:r>
            <a:endParaRPr lang="fr-FR" baseline="0" dirty="0" smtClean="0"/>
          </a:p>
          <a:p>
            <a:r>
              <a:rPr lang="fr-FR" baseline="0" dirty="0" smtClean="0"/>
              <a:t>5 – Entretiens</a:t>
            </a:r>
          </a:p>
          <a:p>
            <a:r>
              <a:rPr lang="fr-FR" baseline="0" dirty="0" smtClean="0"/>
              <a:t>6 – Analyse des entretiens</a:t>
            </a:r>
          </a:p>
          <a:p>
            <a:r>
              <a:rPr lang="fr-FR" baseline="0" dirty="0" smtClean="0"/>
              <a:t>CONCEPTION</a:t>
            </a:r>
          </a:p>
          <a:p>
            <a:r>
              <a:rPr lang="fr-FR" baseline="0" dirty="0" smtClean="0"/>
              <a:t>7 – BD</a:t>
            </a:r>
          </a:p>
          <a:p>
            <a:r>
              <a:rPr lang="fr-FR" baseline="0" dirty="0" smtClean="0"/>
              <a:t>8 – Scénarios</a:t>
            </a:r>
          </a:p>
          <a:p>
            <a:r>
              <a:rPr lang="fr-FR" baseline="0" dirty="0" smtClean="0"/>
              <a:t>IMPLEMENTATION</a:t>
            </a:r>
          </a:p>
          <a:p>
            <a:r>
              <a:rPr lang="fr-FR" baseline="0" dirty="0" smtClean="0"/>
              <a:t>9 – Back end</a:t>
            </a:r>
          </a:p>
          <a:p>
            <a:r>
              <a:rPr lang="fr-FR" baseline="0" dirty="0" smtClean="0"/>
              <a:t>10 – Front end</a:t>
            </a:r>
          </a:p>
          <a:p>
            <a:r>
              <a:rPr lang="fr-FR" baseline="0" dirty="0" smtClean="0"/>
              <a:t>11 – Tests fonctionnels</a:t>
            </a:r>
          </a:p>
          <a:p>
            <a:r>
              <a:rPr lang="fr-FR" baseline="0" dirty="0" smtClean="0"/>
              <a:t>TESTS UTILISATEURS</a:t>
            </a:r>
          </a:p>
          <a:p>
            <a:endParaRPr lang="fr-FR" baseline="0" dirty="0" smtClean="0"/>
          </a:p>
          <a:p>
            <a:r>
              <a:rPr lang="fr-FR" baseline="0" dirty="0" smtClean="0"/>
              <a:t>Démarche itérative </a:t>
            </a:r>
            <a:r>
              <a:rPr lang="fr-FR" baseline="0" dirty="0" smtClean="0">
                <a:sym typeface="Wingdings" pitchFamily="2" charset="2"/>
              </a:rPr>
              <a:t> nous on voulait faire 2 itérations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0D90F-C6E8-4D2C-BA1B-D6C23459C063}" type="slidenum">
              <a:rPr lang="fr-FR" smtClean="0"/>
              <a:pPr/>
              <a:t>3</a:t>
            </a:fld>
            <a:endParaRPr 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0D90F-C6E8-4D2C-BA1B-D6C23459C063}" type="slidenum">
              <a:rPr lang="fr-FR" smtClean="0"/>
              <a:pPr/>
              <a:t>27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0D90F-C6E8-4D2C-BA1B-D6C23459C063}" type="slidenum">
              <a:rPr lang="fr-FR" smtClean="0"/>
              <a:pPr/>
              <a:t>4</a:t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0D90F-C6E8-4D2C-BA1B-D6C23459C063}" type="slidenum">
              <a:rPr lang="fr-FR" smtClean="0"/>
              <a:pPr/>
              <a:t>5</a:t>
            </a:fld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0D90F-C6E8-4D2C-BA1B-D6C23459C063}" type="slidenum">
              <a:rPr lang="fr-FR" smtClean="0"/>
              <a:pPr/>
              <a:t>6</a:t>
            </a:fld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0D90F-C6E8-4D2C-BA1B-D6C23459C063}" type="slidenum">
              <a:rPr lang="fr-FR" smtClean="0"/>
              <a:pPr/>
              <a:t>15</a:t>
            </a:fld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0D90F-C6E8-4D2C-BA1B-D6C23459C063}" type="slidenum">
              <a:rPr lang="fr-FR" smtClean="0"/>
              <a:pPr/>
              <a:t>17</a:t>
            </a:fld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0D90F-C6E8-4D2C-BA1B-D6C23459C063}" type="slidenum">
              <a:rPr lang="fr-FR" smtClean="0"/>
              <a:pPr/>
              <a:t>19</a:t>
            </a:fld>
            <a:endParaRPr 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0D90F-C6E8-4D2C-BA1B-D6C23459C063}" type="slidenum">
              <a:rPr lang="fr-FR" smtClean="0"/>
              <a:pPr/>
              <a:t>20</a:t>
            </a:fld>
            <a:endParaRPr lang="fr-F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0D90F-C6E8-4D2C-BA1B-D6C23459C063}" type="slidenum">
              <a:rPr lang="fr-FR" smtClean="0"/>
              <a:pPr/>
              <a:t>26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B9F65-622B-4FEB-A8F6-764B4E8E753F}" type="datetime1">
              <a:rPr lang="fr-FR" smtClean="0"/>
              <a:pPr/>
              <a:t>05/03/2014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Gestion des emprunts de matériels - Alexis LAURENT, Suzy PAETA &amp; Romain ROUFAST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FCCB-A126-463F-B843-696CFA50F045}" type="datetime1">
              <a:rPr lang="fr-FR" smtClean="0"/>
              <a:pPr/>
              <a:t>05/03/2014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Gestion des emprunts de matériels - Alexis LAURENT, Suzy PAETA &amp; Romain ROUFAST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AC947-9648-48A3-A567-A1D2B49BEF2B}" type="datetime1">
              <a:rPr lang="fr-FR" smtClean="0"/>
              <a:pPr/>
              <a:t>05/03/2014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Gestion des emprunts de matériels - Alexis LAURENT, Suzy PAETA &amp; Romain ROUFAST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E4D2-DDC8-4377-BEE5-0A9E7E27B20D}" type="datetime1">
              <a:rPr lang="fr-FR" smtClean="0"/>
              <a:pPr/>
              <a:t>05/03/2014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Gestion des emprunts de matériels - Alexis LAURENT, Suzy PAETA &amp; Romain ROUFAST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07167-A58D-48B3-90B9-28562418CBA7}" type="datetime1">
              <a:rPr lang="fr-FR" smtClean="0"/>
              <a:pPr/>
              <a:t>05/03/2014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Gestion des emprunts de matériels - Alexis LAURENT, Suzy PAETA &amp; Romain ROUFAST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61DE2-4042-41FE-A921-968BD61C3900}" type="datetime1">
              <a:rPr lang="fr-FR" smtClean="0"/>
              <a:pPr/>
              <a:t>05/03/2014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Gestion des emprunts de matériels - Alexis LAURENT, Suzy PAETA &amp; Romain ROUFAST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722F0-4EF2-458F-B5F5-F1AA4D94811E}" type="datetime1">
              <a:rPr lang="fr-FR" smtClean="0"/>
              <a:pPr/>
              <a:t>05/03/2014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Gestion des emprunts de matériels - Alexis LAURENT, Suzy PAETA &amp; Romain ROUFAST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1EE3E-61CF-46D7-B175-7F34C1FCF7E5}" type="datetime1">
              <a:rPr lang="fr-FR" smtClean="0"/>
              <a:pPr/>
              <a:t>05/03/2014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Gestion des emprunts de matériels - Alexis LAURENT, Suzy PAETA &amp; Romain ROUFAST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5782F-1C3E-4DFB-8F7E-6E52B322BF4F}" type="datetime1">
              <a:rPr lang="fr-FR" smtClean="0"/>
              <a:pPr/>
              <a:t>05/03/2014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Gestion des emprunts de matériels - Alexis LAURENT, Suzy PAETA &amp; Romain ROUFAST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D2953-A2EA-4086-8EFD-B193B864A479}" type="datetime1">
              <a:rPr lang="fr-FR" smtClean="0"/>
              <a:pPr/>
              <a:t>05/03/2014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Gestion des emprunts de matériels - Alexis LAURENT, Suzy PAETA &amp; Romain ROUFAST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41CE0-15DA-4853-9DE5-115C40341E8D}" type="datetime1">
              <a:rPr lang="fr-FR" smtClean="0"/>
              <a:pPr/>
              <a:t>05/03/2014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Gestion des emprunts de matériels - Alexis LAURENT, Suzy PAETA &amp; Romain ROUFAST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4C205-87C1-4F05-A050-16032B491AAD}" type="datetime1">
              <a:rPr lang="fr-FR" smtClean="0"/>
              <a:pPr/>
              <a:t>05/03/2014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Gestion des emprunts de matériels - Alexis LAURENT, Suzy PAETA &amp; Romain ROUFAST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63893-BC38-4EBB-829D-DE1F1D825C7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jpeg"/><Relationship Id="rId3" Type="http://schemas.openxmlformats.org/officeDocument/2006/relationships/image" Target="../media/image8.png"/><Relationship Id="rId7" Type="http://schemas.openxmlformats.org/officeDocument/2006/relationships/image" Target="../media/image12.jpe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47251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Sous-titre 7"/>
          <p:cNvSpPr>
            <a:spLocks noGrp="1"/>
          </p:cNvSpPr>
          <p:nvPr>
            <p:ph type="subTitle" idx="1"/>
          </p:nvPr>
        </p:nvSpPr>
        <p:spPr>
          <a:xfrm>
            <a:off x="323528" y="4941168"/>
            <a:ext cx="9144000" cy="1656184"/>
          </a:xfrm>
        </p:spPr>
        <p:txBody>
          <a:bodyPr>
            <a:normAutofit/>
          </a:bodyPr>
          <a:lstStyle/>
          <a:p>
            <a:pPr algn="l"/>
            <a:r>
              <a:rPr lang="fr-FR" sz="2800" dirty="0" smtClean="0">
                <a:solidFill>
                  <a:srgbClr val="FFC000"/>
                </a:solidFill>
              </a:rPr>
              <a:t>Étudiants : Alexis LAURENT, Suzy PAETA, Romain ROUFAST</a:t>
            </a:r>
          </a:p>
          <a:p>
            <a:pPr algn="l"/>
            <a:r>
              <a:rPr lang="fr-FR" sz="2800" dirty="0" err="1" smtClean="0">
                <a:solidFill>
                  <a:srgbClr val="FFC000"/>
                </a:solidFill>
              </a:rPr>
              <a:t>Encadrants</a:t>
            </a:r>
            <a:r>
              <a:rPr lang="fr-FR" sz="2800" dirty="0" smtClean="0">
                <a:solidFill>
                  <a:srgbClr val="FFC000"/>
                </a:solidFill>
              </a:rPr>
              <a:t> : Christian BREL, Anne-Marie DERY PINNA</a:t>
            </a:r>
            <a:endParaRPr lang="fr-FR" sz="2800" dirty="0">
              <a:solidFill>
                <a:srgbClr val="FFC000"/>
              </a:solidFill>
            </a:endParaRPr>
          </a:p>
        </p:txBody>
      </p:sp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395536" y="1700809"/>
            <a:ext cx="8532440" cy="2232248"/>
          </a:xfrm>
        </p:spPr>
        <p:txBody>
          <a:bodyPr/>
          <a:lstStyle/>
          <a:p>
            <a:pPr algn="l"/>
            <a:r>
              <a:rPr lang="fr-FR" dirty="0" smtClean="0">
                <a:solidFill>
                  <a:schemeClr val="bg1"/>
                </a:solidFill>
              </a:rPr>
              <a:t>PFE</a:t>
            </a:r>
            <a:br>
              <a:rPr lang="fr-FR" dirty="0" smtClean="0">
                <a:solidFill>
                  <a:schemeClr val="bg1"/>
                </a:solidFill>
              </a:rPr>
            </a:br>
            <a:r>
              <a:rPr lang="fr-FR" dirty="0" smtClean="0">
                <a:solidFill>
                  <a:schemeClr val="bg1"/>
                </a:solidFill>
              </a:rPr>
              <a:t>Atelier IHM</a:t>
            </a:r>
            <a:br>
              <a:rPr lang="fr-FR" dirty="0" smtClean="0">
                <a:solidFill>
                  <a:schemeClr val="bg1"/>
                </a:solidFill>
              </a:rPr>
            </a:br>
            <a:r>
              <a:rPr lang="fr-FR" dirty="0" smtClean="0">
                <a:solidFill>
                  <a:schemeClr val="bg1"/>
                </a:solidFill>
              </a:rPr>
              <a:t>Gestion des emprunts de matériels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499992" y="188640"/>
            <a:ext cx="2723663" cy="846457"/>
          </a:xfrm>
          <a:prstGeom prst="rect">
            <a:avLst/>
          </a:prstGeom>
        </p:spPr>
      </p:pic>
      <p:pic>
        <p:nvPicPr>
          <p:cNvPr id="6148" name="Picture 4" descr="http://www.ucnlab.eu/fr/system/files/fichiers/uns_transparen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71792" y="0"/>
            <a:ext cx="1872208" cy="120913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309320"/>
            <a:ext cx="9144000" cy="54868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55679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Maquettes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10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6356350"/>
            <a:ext cx="6264696" cy="501650"/>
          </a:xfrm>
        </p:spPr>
        <p:txBody>
          <a:bodyPr/>
          <a:lstStyle/>
          <a:p>
            <a:r>
              <a:rPr lang="fr-FR" b="1" dirty="0" smtClean="0">
                <a:solidFill>
                  <a:schemeClr val="bg1"/>
                </a:solidFill>
              </a:rPr>
              <a:t>Gestion des emprunts de matériels - Alexis LAURENT, Suzy PAETA &amp; Romain ROUFAST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6146" name="Picture 2" descr="C:\Users\user\Documents\GitHub\Gestion_des_Emprunts\Maquettes\Ordinateur\Romain\Demande_Emprunt_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309320"/>
            <a:ext cx="9144000" cy="54868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55679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Maquettes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11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6356350"/>
            <a:ext cx="6264696" cy="501650"/>
          </a:xfrm>
        </p:spPr>
        <p:txBody>
          <a:bodyPr/>
          <a:lstStyle/>
          <a:p>
            <a:r>
              <a:rPr lang="fr-FR" b="1" dirty="0" smtClean="0">
                <a:solidFill>
                  <a:schemeClr val="bg1"/>
                </a:solidFill>
              </a:rPr>
              <a:t>Gestion des emprunts de matériels - Alexis LAURENT, Suzy PAETA &amp; Romain ROUFAST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3077" name="Picture 5" descr="C:\Users\user\Documents\GitHub\Gestion_des_Emprunts\Maquettes\Ordinateur\Romain\Demande_Emprunt_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309320"/>
            <a:ext cx="9144000" cy="54868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55679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Maquettes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12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6356350"/>
            <a:ext cx="6264696" cy="501650"/>
          </a:xfrm>
        </p:spPr>
        <p:txBody>
          <a:bodyPr/>
          <a:lstStyle/>
          <a:p>
            <a:r>
              <a:rPr lang="fr-FR" b="1" dirty="0" smtClean="0">
                <a:solidFill>
                  <a:schemeClr val="bg1"/>
                </a:solidFill>
              </a:rPr>
              <a:t>Gestion des emprunts de matériels - Alexis LAURENT, Suzy PAETA &amp; Romain ROUFAST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7170" name="Picture 2" descr="C:\Users\user\Documents\GitHub\Gestion_des_Emprunts\Maquettes\Ordinateur\Romain\Demande_Emprunt_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309320"/>
            <a:ext cx="9144000" cy="54868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55679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Maquettes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13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6356350"/>
            <a:ext cx="6264696" cy="501650"/>
          </a:xfrm>
        </p:spPr>
        <p:txBody>
          <a:bodyPr/>
          <a:lstStyle/>
          <a:p>
            <a:r>
              <a:rPr lang="fr-FR" b="1" dirty="0" smtClean="0">
                <a:solidFill>
                  <a:schemeClr val="bg1"/>
                </a:solidFill>
              </a:rPr>
              <a:t>Gestion des emprunts de matériels - Alexis LAURENT, Suzy PAETA &amp; Romain ROUFAST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4098" name="Picture 2" descr="C:\Users\user\Documents\GitHub\Gestion_des_Emprunts\Maquettes\Mobile\Romain\Mobile_Faire_Demande_Réservation_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3" y="1556792"/>
            <a:ext cx="6408713" cy="480653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309320"/>
            <a:ext cx="9144000" cy="54868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55679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Maquettes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14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6356350"/>
            <a:ext cx="6264696" cy="501650"/>
          </a:xfrm>
        </p:spPr>
        <p:txBody>
          <a:bodyPr/>
          <a:lstStyle/>
          <a:p>
            <a:r>
              <a:rPr lang="fr-FR" b="1" dirty="0" smtClean="0">
                <a:solidFill>
                  <a:schemeClr val="bg1"/>
                </a:solidFill>
              </a:rPr>
              <a:t>Gestion des emprunts de matériels - Alexis LAURENT, Suzy PAETA &amp; Romain ROUFAST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5122" name="Picture 2" descr="C:\Users\user\Documents\GitHub\Gestion_des_Emprunts\Maquettes\Mobile\Romain\Mobile_Faire_Demande_Réservation_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3" y="1556792"/>
            <a:ext cx="6408713" cy="480653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309320"/>
            <a:ext cx="9144000" cy="54868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55679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Notre démarche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15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6356350"/>
            <a:ext cx="6264696" cy="501650"/>
          </a:xfrm>
        </p:spPr>
        <p:txBody>
          <a:bodyPr/>
          <a:lstStyle/>
          <a:p>
            <a:r>
              <a:rPr lang="fr-FR" b="1" dirty="0" smtClean="0">
                <a:solidFill>
                  <a:schemeClr val="bg1"/>
                </a:solidFill>
              </a:rPr>
              <a:t>Gestion des emprunts de matériels - Alexis LAURENT, Suzy PAETA &amp; Romain ROUFAST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95536" y="3068960"/>
            <a:ext cx="20882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FFC000"/>
                </a:solidFill>
              </a:rPr>
              <a:t>Analyse Utilisateurs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3203848" y="3212976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chemeClr val="accent6">
                    <a:lumMod val="75000"/>
                  </a:schemeClr>
                </a:solidFill>
              </a:rPr>
              <a:t>Conception</a:t>
            </a:r>
            <a:endParaRPr lang="fr-FR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6335688" y="2276872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FFC000"/>
                </a:solidFill>
              </a:rPr>
              <a:t>Implémentation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6300192" y="4293096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FFC000"/>
                </a:solidFill>
              </a:rPr>
              <a:t>Tests utilisateurs</a:t>
            </a:r>
            <a:endParaRPr lang="fr-FR" dirty="0">
              <a:solidFill>
                <a:srgbClr val="FFC000"/>
              </a:solidFill>
            </a:endParaRPr>
          </a:p>
        </p:txBody>
      </p:sp>
      <p:cxnSp>
        <p:nvCxnSpPr>
          <p:cNvPr id="12" name="Connecteur droit avec flèche 11"/>
          <p:cNvCxnSpPr/>
          <p:nvPr/>
        </p:nvCxnSpPr>
        <p:spPr>
          <a:xfrm>
            <a:off x="2267744" y="3501008"/>
            <a:ext cx="792088" cy="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 flipV="1">
            <a:off x="5076056" y="2564904"/>
            <a:ext cx="1008112" cy="746502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>
            <a:off x="7452320" y="2852936"/>
            <a:ext cx="0" cy="1152128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 flipH="1" flipV="1">
            <a:off x="5004048" y="3789040"/>
            <a:ext cx="1080120" cy="864096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309320"/>
            <a:ext cx="9144000" cy="54868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55679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Conception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Cas d’utilisation</a:t>
            </a:r>
          </a:p>
          <a:p>
            <a:r>
              <a:rPr lang="fr-FR" dirty="0" smtClean="0"/>
              <a:t>Séquence</a:t>
            </a:r>
          </a:p>
          <a:p>
            <a:r>
              <a:rPr lang="fr-FR" dirty="0" smtClean="0"/>
              <a:t>BD</a:t>
            </a:r>
          </a:p>
          <a:p>
            <a:endParaRPr lang="fr-FR" dirty="0" smtClean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16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6356350"/>
            <a:ext cx="6264696" cy="501650"/>
          </a:xfrm>
        </p:spPr>
        <p:txBody>
          <a:bodyPr/>
          <a:lstStyle/>
          <a:p>
            <a:r>
              <a:rPr lang="fr-FR" b="1" dirty="0" smtClean="0">
                <a:solidFill>
                  <a:schemeClr val="bg1"/>
                </a:solidFill>
              </a:rPr>
              <a:t>Gestion des emprunts de matériels - Alexis LAURENT, Suzy PAETA &amp; Romain ROUFAST</a:t>
            </a:r>
            <a:endParaRPr lang="fr-FR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309320"/>
            <a:ext cx="9144000" cy="54868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55679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Notre démarche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17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6356350"/>
            <a:ext cx="6264696" cy="501650"/>
          </a:xfrm>
        </p:spPr>
        <p:txBody>
          <a:bodyPr/>
          <a:lstStyle/>
          <a:p>
            <a:r>
              <a:rPr lang="fr-FR" b="1" dirty="0" smtClean="0">
                <a:solidFill>
                  <a:schemeClr val="bg1"/>
                </a:solidFill>
              </a:rPr>
              <a:t>Gestion des emprunts de matériels - Alexis LAURENT, Suzy PAETA &amp; Romain ROUFAST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95536" y="3068960"/>
            <a:ext cx="20882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FFC000"/>
                </a:solidFill>
              </a:rPr>
              <a:t>Analyse Utilisateurs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3203848" y="3212976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FFC000"/>
                </a:solidFill>
              </a:rPr>
              <a:t>Conception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6335688" y="2276872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chemeClr val="accent6">
                    <a:lumMod val="75000"/>
                  </a:schemeClr>
                </a:solidFill>
              </a:rPr>
              <a:t>Implémentation</a:t>
            </a:r>
            <a:endParaRPr lang="fr-FR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6300192" y="4293096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FFC000"/>
                </a:solidFill>
              </a:rPr>
              <a:t>Tests utilisateurs</a:t>
            </a:r>
            <a:endParaRPr lang="fr-FR" dirty="0">
              <a:solidFill>
                <a:srgbClr val="FFC000"/>
              </a:solidFill>
            </a:endParaRPr>
          </a:p>
        </p:txBody>
      </p:sp>
      <p:cxnSp>
        <p:nvCxnSpPr>
          <p:cNvPr id="12" name="Connecteur droit avec flèche 11"/>
          <p:cNvCxnSpPr/>
          <p:nvPr/>
        </p:nvCxnSpPr>
        <p:spPr>
          <a:xfrm>
            <a:off x="2267744" y="3501008"/>
            <a:ext cx="792088" cy="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 flipV="1">
            <a:off x="5076056" y="2564904"/>
            <a:ext cx="1008112" cy="746502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>
            <a:off x="7452320" y="2852936"/>
            <a:ext cx="0" cy="1152128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 flipH="1" flipV="1">
            <a:off x="5004048" y="3789040"/>
            <a:ext cx="1080120" cy="864096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309320"/>
            <a:ext cx="9144000" cy="54868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55679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Implémentation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FFC000"/>
                </a:solidFill>
              </a:rPr>
              <a:t>Back-end</a:t>
            </a:r>
          </a:p>
          <a:p>
            <a:r>
              <a:rPr lang="fr-FR" dirty="0" smtClean="0">
                <a:solidFill>
                  <a:srgbClr val="FFC000"/>
                </a:solidFill>
              </a:rPr>
              <a:t>Front-end</a:t>
            </a:r>
          </a:p>
          <a:p>
            <a:r>
              <a:rPr lang="fr-FR" dirty="0" smtClean="0">
                <a:solidFill>
                  <a:srgbClr val="FFC000"/>
                </a:solidFill>
              </a:rPr>
              <a:t>Tests fonctionnels </a:t>
            </a:r>
            <a:r>
              <a:rPr lang="fr-FR" dirty="0" smtClean="0">
                <a:solidFill>
                  <a:srgbClr val="FFC000"/>
                </a:solidFill>
              </a:rPr>
              <a:t>( + sécurité ? )</a:t>
            </a:r>
            <a:endParaRPr lang="fr-FR" dirty="0" smtClean="0">
              <a:solidFill>
                <a:srgbClr val="FFC000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18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6356350"/>
            <a:ext cx="6264696" cy="501650"/>
          </a:xfrm>
        </p:spPr>
        <p:txBody>
          <a:bodyPr/>
          <a:lstStyle/>
          <a:p>
            <a:r>
              <a:rPr lang="fr-FR" b="1" dirty="0" smtClean="0">
                <a:solidFill>
                  <a:schemeClr val="bg1"/>
                </a:solidFill>
              </a:rPr>
              <a:t>Gestion des emprunts de matériels - Alexis LAURENT, Suzy PAETA &amp; Romain ROUFAST</a:t>
            </a:r>
            <a:endParaRPr lang="fr-FR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309320"/>
            <a:ext cx="9144000" cy="54868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55679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Choix technologiques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19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6356350"/>
            <a:ext cx="6264696" cy="501650"/>
          </a:xfrm>
        </p:spPr>
        <p:txBody>
          <a:bodyPr/>
          <a:lstStyle/>
          <a:p>
            <a:r>
              <a:rPr lang="fr-FR" b="1" dirty="0" smtClean="0">
                <a:solidFill>
                  <a:schemeClr val="bg1"/>
                </a:solidFill>
              </a:rPr>
              <a:t>Gestion des emprunts de matériels - Alexis LAURENT, Suzy PAETA &amp; Romain ROUFAST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8" name="Image 7" descr="1393855671_Database_3.png"/>
          <p:cNvPicPr>
            <a:picLocks noChangeAspect="1"/>
          </p:cNvPicPr>
          <p:nvPr/>
        </p:nvPicPr>
        <p:blipFill>
          <a:blip r:embed="rId3" cstate="print">
            <a:grayscl/>
          </a:blip>
          <a:stretch>
            <a:fillRect/>
          </a:stretch>
        </p:blipFill>
        <p:spPr>
          <a:xfrm>
            <a:off x="5652120" y="3429000"/>
            <a:ext cx="936104" cy="936104"/>
          </a:xfrm>
          <a:prstGeom prst="rect">
            <a:avLst/>
          </a:prstGeom>
        </p:spPr>
      </p:pic>
      <p:pic>
        <p:nvPicPr>
          <p:cNvPr id="9" name="Image 8" descr="1393855686_dedicated_server.png"/>
          <p:cNvPicPr>
            <a:picLocks noChangeAspect="1"/>
          </p:cNvPicPr>
          <p:nvPr/>
        </p:nvPicPr>
        <p:blipFill>
          <a:blip r:embed="rId4" cstate="print">
            <a:grayscl/>
          </a:blip>
          <a:stretch>
            <a:fillRect/>
          </a:stretch>
        </p:blipFill>
        <p:spPr>
          <a:xfrm>
            <a:off x="6156176" y="2996952"/>
            <a:ext cx="1368152" cy="1368152"/>
          </a:xfrm>
          <a:prstGeom prst="rect">
            <a:avLst/>
          </a:prstGeom>
        </p:spPr>
      </p:pic>
      <p:pic>
        <p:nvPicPr>
          <p:cNvPr id="12" name="Image 11" descr="ordinateur-moniteur-ecran-icone-8084-128.png"/>
          <p:cNvPicPr>
            <a:picLocks noChangeAspect="1"/>
          </p:cNvPicPr>
          <p:nvPr/>
        </p:nvPicPr>
        <p:blipFill>
          <a:blip r:embed="rId5" cstate="print">
            <a:grayscl/>
          </a:blip>
          <a:stretch>
            <a:fillRect/>
          </a:stretch>
        </p:blipFill>
        <p:spPr>
          <a:xfrm>
            <a:off x="2411760" y="2492896"/>
            <a:ext cx="1440160" cy="1440160"/>
          </a:xfrm>
          <a:prstGeom prst="rect">
            <a:avLst/>
          </a:prstGeom>
        </p:spPr>
      </p:pic>
      <p:pic>
        <p:nvPicPr>
          <p:cNvPr id="13" name="Image 12" descr="500px-Ruby_on_Rails.svg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244408" y="3212976"/>
            <a:ext cx="722302" cy="936104"/>
          </a:xfrm>
          <a:prstGeom prst="rect">
            <a:avLst/>
          </a:prstGeom>
        </p:spPr>
      </p:pic>
      <p:pic>
        <p:nvPicPr>
          <p:cNvPr id="14" name="Image 13" descr="css3-logo.jpg"/>
          <p:cNvPicPr>
            <a:picLocks noChangeAspect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520" y="3212976"/>
            <a:ext cx="1440160" cy="720080"/>
          </a:xfrm>
          <a:prstGeom prst="rect">
            <a:avLst/>
          </a:prstGeom>
        </p:spPr>
      </p:pic>
      <p:pic>
        <p:nvPicPr>
          <p:cNvPr id="15" name="Image 14" descr="HTML5_Logo_512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79512" y="3284984"/>
            <a:ext cx="576064" cy="576064"/>
          </a:xfrm>
          <a:prstGeom prst="rect">
            <a:avLst/>
          </a:prstGeom>
        </p:spPr>
      </p:pic>
      <p:pic>
        <p:nvPicPr>
          <p:cNvPr id="16" name="Image 15" descr="ajax-jquery.png"/>
          <p:cNvPicPr>
            <a:picLocks noChangeAspect="1"/>
          </p:cNvPicPr>
          <p:nvPr/>
        </p:nvPicPr>
        <p:blipFill>
          <a:blip r:embed="rId9" cstate="print"/>
          <a:srcRect r="38655"/>
          <a:stretch>
            <a:fillRect/>
          </a:stretch>
        </p:blipFill>
        <p:spPr>
          <a:xfrm>
            <a:off x="179512" y="3933057"/>
            <a:ext cx="1656184" cy="486538"/>
          </a:xfrm>
          <a:prstGeom prst="rect">
            <a:avLst/>
          </a:prstGeom>
        </p:spPr>
      </p:pic>
      <p:pic>
        <p:nvPicPr>
          <p:cNvPr id="17" name="Image 16" descr="ajax-jquery.png"/>
          <p:cNvPicPr>
            <a:picLocks noChangeAspect="1"/>
          </p:cNvPicPr>
          <p:nvPr/>
        </p:nvPicPr>
        <p:blipFill>
          <a:blip r:embed="rId10" cstate="print"/>
          <a:srcRect l="58678"/>
          <a:stretch>
            <a:fillRect/>
          </a:stretch>
        </p:blipFill>
        <p:spPr>
          <a:xfrm>
            <a:off x="323528" y="4293096"/>
            <a:ext cx="1273038" cy="504056"/>
          </a:xfrm>
          <a:prstGeom prst="rect">
            <a:avLst/>
          </a:prstGeom>
        </p:spPr>
      </p:pic>
      <p:pic>
        <p:nvPicPr>
          <p:cNvPr id="18" name="Image 17" descr="1393856380_iphone-color.png"/>
          <p:cNvPicPr>
            <a:picLocks noChangeAspect="1"/>
          </p:cNvPicPr>
          <p:nvPr/>
        </p:nvPicPr>
        <p:blipFill>
          <a:blip r:embed="rId11" cstate="print">
            <a:grayscl/>
          </a:blip>
          <a:stretch>
            <a:fillRect/>
          </a:stretch>
        </p:blipFill>
        <p:spPr>
          <a:xfrm>
            <a:off x="2195736" y="3933056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Image 18" descr="1393856262_android-phone.png"/>
          <p:cNvPicPr>
            <a:picLocks noChangeAspect="1"/>
          </p:cNvPicPr>
          <p:nvPr/>
        </p:nvPicPr>
        <p:blipFill>
          <a:blip r:embed="rId12" cstate="print">
            <a:grayscl/>
          </a:blip>
          <a:stretch>
            <a:fillRect/>
          </a:stretch>
        </p:blipFill>
        <p:spPr>
          <a:xfrm>
            <a:off x="2555776" y="4077072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Image 20" descr="bootstrap.jp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259632" y="3284984"/>
            <a:ext cx="576064" cy="576064"/>
          </a:xfrm>
          <a:prstGeom prst="rect">
            <a:avLst/>
          </a:prstGeom>
        </p:spPr>
      </p:pic>
      <p:sp>
        <p:nvSpPr>
          <p:cNvPr id="22" name="ZoneTexte 21"/>
          <p:cNvSpPr txBox="1"/>
          <p:nvPr/>
        </p:nvSpPr>
        <p:spPr>
          <a:xfrm>
            <a:off x="2339752" y="1844824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FFC000"/>
                </a:solidFill>
              </a:rPr>
              <a:t>Clients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6084168" y="1844824"/>
            <a:ext cx="144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FFC000"/>
                </a:solidFill>
              </a:rPr>
              <a:t>Serveur</a:t>
            </a:r>
            <a:endParaRPr lang="fr-FR" dirty="0">
              <a:solidFill>
                <a:srgbClr val="FFC000"/>
              </a:solidFill>
            </a:endParaRPr>
          </a:p>
        </p:txBody>
      </p:sp>
      <p:cxnSp>
        <p:nvCxnSpPr>
          <p:cNvPr id="25" name="Connecteur droit avec flèche 24"/>
          <p:cNvCxnSpPr/>
          <p:nvPr/>
        </p:nvCxnSpPr>
        <p:spPr>
          <a:xfrm>
            <a:off x="3995936" y="3717032"/>
            <a:ext cx="1584176" cy="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/>
          <p:nvPr/>
        </p:nvCxnSpPr>
        <p:spPr>
          <a:xfrm flipH="1">
            <a:off x="3995936" y="4005064"/>
            <a:ext cx="1584176" cy="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/>
          <p:cNvSpPr txBox="1"/>
          <p:nvPr/>
        </p:nvSpPr>
        <p:spPr>
          <a:xfrm>
            <a:off x="4139952" y="3284984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FFC000"/>
                </a:solidFill>
              </a:rPr>
              <a:t>Requête REST</a:t>
            </a:r>
            <a:endParaRPr lang="fr-FR" sz="1050" dirty="0">
              <a:solidFill>
                <a:srgbClr val="FFC000"/>
              </a:solidFill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4283968" y="4149080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FFC000"/>
                </a:solidFill>
              </a:rPr>
              <a:t>Page HTML</a:t>
            </a:r>
            <a:endParaRPr lang="fr-FR" sz="1400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309320"/>
            <a:ext cx="9144000" cy="54868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55679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Problématique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2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6356350"/>
            <a:ext cx="6264696" cy="501650"/>
          </a:xfrm>
        </p:spPr>
        <p:txBody>
          <a:bodyPr/>
          <a:lstStyle/>
          <a:p>
            <a:r>
              <a:rPr lang="fr-FR" b="1" dirty="0" smtClean="0">
                <a:solidFill>
                  <a:schemeClr val="bg1"/>
                </a:solidFill>
              </a:rPr>
              <a:t>Gestion des emprunts de matériels - Alexis LAURENT, Suzy PAETA &amp; Romain ROUFAST</a:t>
            </a:r>
            <a:endParaRPr lang="fr-FR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309320"/>
            <a:ext cx="9144000" cy="54868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55679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Notre démarche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20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6356350"/>
            <a:ext cx="6264696" cy="501650"/>
          </a:xfrm>
        </p:spPr>
        <p:txBody>
          <a:bodyPr/>
          <a:lstStyle/>
          <a:p>
            <a:r>
              <a:rPr lang="fr-FR" b="1" dirty="0" smtClean="0">
                <a:solidFill>
                  <a:schemeClr val="bg1"/>
                </a:solidFill>
              </a:rPr>
              <a:t>Gestion des emprunts de matériels - Alexis LAURENT, Suzy PAETA &amp; Romain ROUFAST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95536" y="3068960"/>
            <a:ext cx="20882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FFC000"/>
                </a:solidFill>
              </a:rPr>
              <a:t>Analyse Utilisateurs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3203848" y="3212976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FFC000"/>
                </a:solidFill>
              </a:rPr>
              <a:t>Conception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6335688" y="2276872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FFC000"/>
                </a:solidFill>
              </a:rPr>
              <a:t>Implémentation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6300192" y="4293096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chemeClr val="accent6">
                    <a:lumMod val="75000"/>
                  </a:schemeClr>
                </a:solidFill>
              </a:rPr>
              <a:t>Tests utilisateurs</a:t>
            </a:r>
            <a:endParaRPr lang="fr-FR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2" name="Connecteur droit avec flèche 11"/>
          <p:cNvCxnSpPr/>
          <p:nvPr/>
        </p:nvCxnSpPr>
        <p:spPr>
          <a:xfrm>
            <a:off x="2267744" y="3501008"/>
            <a:ext cx="792088" cy="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 flipV="1">
            <a:off x="5076056" y="2564904"/>
            <a:ext cx="1008112" cy="746502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>
            <a:off x="7452320" y="2852936"/>
            <a:ext cx="0" cy="1152128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 flipH="1" flipV="1">
            <a:off x="5004048" y="3789040"/>
            <a:ext cx="1080120" cy="864096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309320"/>
            <a:ext cx="9144000" cy="54868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55679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Tests utilisateurs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Ce qu’il aurait fallu faire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21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6356350"/>
            <a:ext cx="6264696" cy="501650"/>
          </a:xfrm>
        </p:spPr>
        <p:txBody>
          <a:bodyPr/>
          <a:lstStyle/>
          <a:p>
            <a:r>
              <a:rPr lang="fr-FR" b="1" dirty="0" smtClean="0">
                <a:solidFill>
                  <a:schemeClr val="bg1"/>
                </a:solidFill>
              </a:rPr>
              <a:t>Gestion des emprunts de matériels - Alexis LAURENT, Suzy PAETA &amp; Romain ROUFAST</a:t>
            </a:r>
            <a:endParaRPr lang="fr-FR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309320"/>
            <a:ext cx="9144000" cy="54868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55679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Résultats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22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6356350"/>
            <a:ext cx="6264696" cy="501650"/>
          </a:xfrm>
        </p:spPr>
        <p:txBody>
          <a:bodyPr/>
          <a:lstStyle/>
          <a:p>
            <a:r>
              <a:rPr lang="fr-FR" b="1" dirty="0" smtClean="0">
                <a:solidFill>
                  <a:schemeClr val="bg1"/>
                </a:solidFill>
              </a:rPr>
              <a:t>Gestion des emprunts de matériels - Alexis LAURENT, Suzy PAETA &amp; Romain ROUFAST</a:t>
            </a:r>
            <a:endParaRPr lang="fr-FR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309320"/>
            <a:ext cx="9144000" cy="54868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55679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Gestion du projet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FFC000"/>
                </a:solidFill>
              </a:rPr>
              <a:t>Répartition des tâches -&gt;</a:t>
            </a:r>
          </a:p>
          <a:p>
            <a:r>
              <a:rPr lang="fr-FR" dirty="0" smtClean="0">
                <a:solidFill>
                  <a:srgbClr val="FFC000"/>
                </a:solidFill>
              </a:rPr>
              <a:t>Gestion de versions -&gt; Utilisation de Git</a:t>
            </a:r>
          </a:p>
          <a:p>
            <a:r>
              <a:rPr lang="fr-FR" dirty="0" smtClean="0">
                <a:solidFill>
                  <a:srgbClr val="FFC000"/>
                </a:solidFill>
              </a:rPr>
              <a:t>Gestion de configuration -&gt;</a:t>
            </a:r>
          </a:p>
          <a:p>
            <a:r>
              <a:rPr lang="fr-FR" dirty="0" smtClean="0">
                <a:solidFill>
                  <a:srgbClr val="FFC000"/>
                </a:solidFill>
              </a:rPr>
              <a:t>Gestion des tests/sécurité -&gt; </a:t>
            </a:r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23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6356350"/>
            <a:ext cx="6264696" cy="501650"/>
          </a:xfrm>
        </p:spPr>
        <p:txBody>
          <a:bodyPr/>
          <a:lstStyle/>
          <a:p>
            <a:r>
              <a:rPr lang="fr-FR" b="1" dirty="0" smtClean="0">
                <a:solidFill>
                  <a:schemeClr val="bg1"/>
                </a:solidFill>
              </a:rPr>
              <a:t>Gestion des emprunts de matériels - Alexis LAURENT, Suzy PAETA &amp; Romain ROUFAST</a:t>
            </a:r>
            <a:endParaRPr lang="fr-FR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309320"/>
            <a:ext cx="9144000" cy="54868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55679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Gestion du projet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24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6356350"/>
            <a:ext cx="6264696" cy="501650"/>
          </a:xfrm>
        </p:spPr>
        <p:txBody>
          <a:bodyPr/>
          <a:lstStyle/>
          <a:p>
            <a:r>
              <a:rPr lang="fr-FR" b="1" dirty="0" smtClean="0">
                <a:solidFill>
                  <a:schemeClr val="bg1"/>
                </a:solidFill>
              </a:rPr>
              <a:t>Gestion des emprunts de matériels - Alexis LAURENT, Suzy PAETA &amp; Romain ROUFAST</a:t>
            </a:r>
            <a:endParaRPr lang="fr-FR" b="1" dirty="0">
              <a:solidFill>
                <a:schemeClr val="bg1"/>
              </a:solidFill>
            </a:endParaRPr>
          </a:p>
        </p:txBody>
      </p:sp>
      <p:graphicFrame>
        <p:nvGraphicFramePr>
          <p:cNvPr id="9" name="Graphique 8"/>
          <p:cNvGraphicFramePr/>
          <p:nvPr/>
        </p:nvGraphicFramePr>
        <p:xfrm>
          <a:off x="1619672" y="1628800"/>
          <a:ext cx="6192688" cy="4680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309320"/>
            <a:ext cx="9144000" cy="54868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55679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Synthèse de la gestion du projet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FFC000"/>
                </a:solidFill>
              </a:rPr>
              <a:t>Difficultés rencontrées</a:t>
            </a:r>
          </a:p>
          <a:p>
            <a:pPr lvl="1"/>
            <a:r>
              <a:rPr lang="fr-FR" dirty="0" smtClean="0">
                <a:solidFill>
                  <a:srgbClr val="FFC000"/>
                </a:solidFill>
              </a:rPr>
              <a:t>Mauvaises estimations du temps sur certaines tâches</a:t>
            </a:r>
          </a:p>
          <a:p>
            <a:pPr lvl="1"/>
            <a:endParaRPr lang="fr-FR" dirty="0" smtClean="0">
              <a:solidFill>
                <a:srgbClr val="FFC000"/>
              </a:solidFill>
            </a:endParaRPr>
          </a:p>
          <a:p>
            <a:r>
              <a:rPr lang="fr-FR" dirty="0" smtClean="0">
                <a:solidFill>
                  <a:srgbClr val="FFC000"/>
                </a:solidFill>
              </a:rPr>
              <a:t>Acquis</a:t>
            </a:r>
          </a:p>
          <a:p>
            <a:pPr lvl="1"/>
            <a:r>
              <a:rPr lang="fr-FR" dirty="0" smtClean="0">
                <a:solidFill>
                  <a:srgbClr val="FFC000"/>
                </a:solidFill>
              </a:rPr>
              <a:t>Nouvelles technologies</a:t>
            </a:r>
          </a:p>
          <a:p>
            <a:pPr lvl="1"/>
            <a:r>
              <a:rPr lang="fr-FR" dirty="0" smtClean="0">
                <a:solidFill>
                  <a:srgbClr val="FFC000"/>
                </a:solidFill>
              </a:rPr>
              <a:t>Gestion d’un projet centré utilisateurs</a:t>
            </a:r>
          </a:p>
          <a:p>
            <a:pPr lvl="1"/>
            <a:endParaRPr lang="fr-FR" dirty="0" smtClean="0">
              <a:solidFill>
                <a:srgbClr val="FFC000"/>
              </a:solidFill>
            </a:endParaRPr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25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6356350"/>
            <a:ext cx="6264696" cy="501650"/>
          </a:xfrm>
        </p:spPr>
        <p:txBody>
          <a:bodyPr/>
          <a:lstStyle/>
          <a:p>
            <a:r>
              <a:rPr lang="fr-FR" b="1" dirty="0" smtClean="0">
                <a:solidFill>
                  <a:schemeClr val="bg1"/>
                </a:solidFill>
              </a:rPr>
              <a:t>Gestion des emprunts de matériels - Alexis LAURENT, Suzy PAETA &amp; Romain ROUFAST</a:t>
            </a:r>
            <a:endParaRPr lang="fr-FR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309320"/>
            <a:ext cx="9144000" cy="54868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55679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Fin/Améliorations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FFC000"/>
                </a:solidFill>
              </a:rPr>
              <a:t>Faire des tests utilisateurs sur la 1</a:t>
            </a:r>
            <a:r>
              <a:rPr lang="fr-FR" baseline="30000" dirty="0" smtClean="0">
                <a:solidFill>
                  <a:srgbClr val="FFC000"/>
                </a:solidFill>
              </a:rPr>
              <a:t>ère</a:t>
            </a:r>
            <a:r>
              <a:rPr lang="fr-FR" dirty="0" smtClean="0">
                <a:solidFill>
                  <a:srgbClr val="FFC000"/>
                </a:solidFill>
              </a:rPr>
              <a:t> version fonctionnelle</a:t>
            </a:r>
          </a:p>
          <a:p>
            <a:r>
              <a:rPr lang="fr-FR" dirty="0" smtClean="0">
                <a:solidFill>
                  <a:srgbClr val="FFC000"/>
                </a:solidFill>
              </a:rPr>
              <a:t>Faire une deuxième itération intégrant les remarques des </a:t>
            </a:r>
            <a:r>
              <a:rPr lang="fr-FR" dirty="0" smtClean="0">
                <a:solidFill>
                  <a:srgbClr val="FFC000"/>
                </a:solidFill>
              </a:rPr>
              <a:t>utilisateurs</a:t>
            </a:r>
          </a:p>
          <a:p>
            <a:r>
              <a:rPr lang="fr-FR" dirty="0" smtClean="0">
                <a:solidFill>
                  <a:srgbClr val="FFC000"/>
                </a:solidFill>
              </a:rPr>
              <a:t>Responsive</a:t>
            </a:r>
            <a:endParaRPr lang="fr-FR" dirty="0" smtClean="0">
              <a:solidFill>
                <a:srgbClr val="FFC000"/>
              </a:solidFill>
            </a:endParaRPr>
          </a:p>
          <a:p>
            <a:r>
              <a:rPr lang="fr-FR" dirty="0" smtClean="0">
                <a:solidFill>
                  <a:srgbClr val="FFC000"/>
                </a:solidFill>
              </a:rPr>
              <a:t>Améliorer la sécurité</a:t>
            </a:r>
          </a:p>
          <a:p>
            <a:r>
              <a:rPr lang="fr-FR" dirty="0" smtClean="0">
                <a:solidFill>
                  <a:srgbClr val="FFC000"/>
                </a:solidFill>
              </a:rPr>
              <a:t>Automatisation des tests fonctionnels</a:t>
            </a:r>
          </a:p>
          <a:p>
            <a:r>
              <a:rPr lang="fr-FR" dirty="0" smtClean="0">
                <a:solidFill>
                  <a:srgbClr val="FFC000"/>
                </a:solidFill>
              </a:rPr>
              <a:t>Authentification CAS</a:t>
            </a:r>
          </a:p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26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6356350"/>
            <a:ext cx="6264696" cy="501650"/>
          </a:xfrm>
        </p:spPr>
        <p:txBody>
          <a:bodyPr/>
          <a:lstStyle/>
          <a:p>
            <a:r>
              <a:rPr lang="fr-FR" b="1" dirty="0" smtClean="0">
                <a:solidFill>
                  <a:schemeClr val="bg1"/>
                </a:solidFill>
              </a:rPr>
              <a:t>Gestion des emprunts de matériels - Alexis LAURENT, Suzy PAETA &amp; Romain ROUFAST</a:t>
            </a:r>
            <a:endParaRPr lang="fr-FR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309320"/>
            <a:ext cx="9144000" cy="54868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55679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Conclusion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27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6356350"/>
            <a:ext cx="6264696" cy="501650"/>
          </a:xfrm>
        </p:spPr>
        <p:txBody>
          <a:bodyPr/>
          <a:lstStyle/>
          <a:p>
            <a:r>
              <a:rPr lang="fr-FR" b="1" dirty="0" smtClean="0">
                <a:solidFill>
                  <a:schemeClr val="bg1"/>
                </a:solidFill>
              </a:rPr>
              <a:t>Gestion des emprunts de matériels - Alexis LAURENT, Suzy PAETA &amp; Romain ROUFAST</a:t>
            </a:r>
            <a:endParaRPr lang="fr-FR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309320"/>
            <a:ext cx="9144000" cy="54868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55679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Notre démarche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3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6356350"/>
            <a:ext cx="6264696" cy="501650"/>
          </a:xfrm>
        </p:spPr>
        <p:txBody>
          <a:bodyPr/>
          <a:lstStyle/>
          <a:p>
            <a:r>
              <a:rPr lang="fr-FR" b="1" dirty="0" smtClean="0">
                <a:solidFill>
                  <a:schemeClr val="bg1"/>
                </a:solidFill>
              </a:rPr>
              <a:t>Gestion des emprunts de matériels - Alexis LAURENT, Suzy PAETA &amp; Romain ROUFAST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95536" y="3068960"/>
            <a:ext cx="20882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FFC000"/>
                </a:solidFill>
              </a:rPr>
              <a:t>Analyse Utilisateurs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3203848" y="3212976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FFC000"/>
                </a:solidFill>
              </a:rPr>
              <a:t>Conception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6335688" y="2276872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FFC000"/>
                </a:solidFill>
              </a:rPr>
              <a:t>Implémentation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6300192" y="4293096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FFC000"/>
                </a:solidFill>
              </a:rPr>
              <a:t>Tests utilisateurs</a:t>
            </a:r>
            <a:endParaRPr lang="fr-FR" dirty="0">
              <a:solidFill>
                <a:srgbClr val="FFC000"/>
              </a:solidFill>
            </a:endParaRPr>
          </a:p>
        </p:txBody>
      </p:sp>
      <p:cxnSp>
        <p:nvCxnSpPr>
          <p:cNvPr id="12" name="Connecteur droit avec flèche 11"/>
          <p:cNvCxnSpPr/>
          <p:nvPr/>
        </p:nvCxnSpPr>
        <p:spPr>
          <a:xfrm>
            <a:off x="2267744" y="3501008"/>
            <a:ext cx="792088" cy="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 flipV="1">
            <a:off x="5076056" y="2564904"/>
            <a:ext cx="1008112" cy="746502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>
            <a:off x="7452320" y="2852936"/>
            <a:ext cx="0" cy="1152128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 flipH="1" flipV="1">
            <a:off x="5004048" y="3789040"/>
            <a:ext cx="1080120" cy="864096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309320"/>
            <a:ext cx="9144000" cy="54868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55679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Notre démarche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4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6356350"/>
            <a:ext cx="6264696" cy="501650"/>
          </a:xfrm>
        </p:spPr>
        <p:txBody>
          <a:bodyPr/>
          <a:lstStyle/>
          <a:p>
            <a:r>
              <a:rPr lang="fr-FR" b="1" dirty="0" smtClean="0">
                <a:solidFill>
                  <a:schemeClr val="bg1"/>
                </a:solidFill>
              </a:rPr>
              <a:t>Gestion des emprunts de matériels - Alexis LAURENT, Suzy PAETA &amp; Romain ROUFAST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95536" y="3068960"/>
            <a:ext cx="20882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chemeClr val="accent6">
                    <a:lumMod val="75000"/>
                  </a:schemeClr>
                </a:solidFill>
              </a:rPr>
              <a:t>Analyse Utilisateurs</a:t>
            </a:r>
            <a:endParaRPr lang="fr-FR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3203848" y="3212976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FFC000"/>
                </a:solidFill>
              </a:rPr>
              <a:t>Conception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6335688" y="2276872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FFC000"/>
                </a:solidFill>
              </a:rPr>
              <a:t>Implémentation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6300192" y="4293096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FFC000"/>
                </a:solidFill>
              </a:rPr>
              <a:t>Tests utilisateurs</a:t>
            </a:r>
            <a:endParaRPr lang="fr-FR" dirty="0">
              <a:solidFill>
                <a:srgbClr val="FFC000"/>
              </a:solidFill>
            </a:endParaRPr>
          </a:p>
        </p:txBody>
      </p:sp>
      <p:cxnSp>
        <p:nvCxnSpPr>
          <p:cNvPr id="12" name="Connecteur droit avec flèche 11"/>
          <p:cNvCxnSpPr/>
          <p:nvPr/>
        </p:nvCxnSpPr>
        <p:spPr>
          <a:xfrm>
            <a:off x="2267744" y="3501008"/>
            <a:ext cx="792088" cy="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 flipV="1">
            <a:off x="5076056" y="2564904"/>
            <a:ext cx="1008112" cy="746502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>
            <a:off x="7452320" y="2852936"/>
            <a:ext cx="0" cy="1152128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 flipH="1" flipV="1">
            <a:off x="5004048" y="3789040"/>
            <a:ext cx="1080120" cy="864096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309320"/>
            <a:ext cx="9144000" cy="54868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55679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Analyse utilisateurs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FFC000"/>
                </a:solidFill>
              </a:rPr>
              <a:t>Réalisation de questionnaires</a:t>
            </a:r>
          </a:p>
          <a:p>
            <a:r>
              <a:rPr lang="fr-FR" dirty="0" smtClean="0">
                <a:solidFill>
                  <a:srgbClr val="FFC000"/>
                </a:solidFill>
              </a:rPr>
              <a:t>Entretiens utilisateurs</a:t>
            </a:r>
          </a:p>
          <a:p>
            <a:pPr lvl="1"/>
            <a:r>
              <a:rPr lang="fr-FR" sz="2000" dirty="0" smtClean="0">
                <a:solidFill>
                  <a:srgbClr val="FFC000"/>
                </a:solidFill>
              </a:rPr>
              <a:t>6 Enseignants</a:t>
            </a:r>
          </a:p>
          <a:p>
            <a:pPr lvl="1"/>
            <a:r>
              <a:rPr lang="fr-FR" sz="2000" dirty="0" smtClean="0">
                <a:solidFill>
                  <a:srgbClr val="FFC000"/>
                </a:solidFill>
              </a:rPr>
              <a:t>5 Responsables</a:t>
            </a:r>
          </a:p>
          <a:p>
            <a:pPr lvl="1"/>
            <a:r>
              <a:rPr lang="fr-FR" sz="2000" dirty="0" smtClean="0">
                <a:solidFill>
                  <a:srgbClr val="FFC000"/>
                </a:solidFill>
              </a:rPr>
              <a:t>4 Étudiants</a:t>
            </a:r>
          </a:p>
          <a:p>
            <a:r>
              <a:rPr lang="fr-FR" dirty="0" smtClean="0">
                <a:solidFill>
                  <a:srgbClr val="FFC000"/>
                </a:solidFill>
              </a:rPr>
              <a:t>Analyse des entretiens </a:t>
            </a:r>
            <a:endParaRPr lang="fr-FR" dirty="0" smtClean="0">
              <a:solidFill>
                <a:srgbClr val="FFC000"/>
              </a:solidFill>
              <a:sym typeface="Wingdings" pitchFamily="2" charset="2"/>
            </a:endParaRPr>
          </a:p>
          <a:p>
            <a:pPr>
              <a:buNone/>
            </a:pPr>
            <a:endParaRPr lang="fr-FR" dirty="0" smtClean="0">
              <a:solidFill>
                <a:srgbClr val="FFC000"/>
              </a:solidFill>
            </a:endParaRPr>
          </a:p>
          <a:p>
            <a:pPr>
              <a:buNone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5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6356350"/>
            <a:ext cx="6264696" cy="501650"/>
          </a:xfrm>
        </p:spPr>
        <p:txBody>
          <a:bodyPr/>
          <a:lstStyle/>
          <a:p>
            <a:r>
              <a:rPr lang="fr-FR" b="1" dirty="0" smtClean="0">
                <a:solidFill>
                  <a:schemeClr val="bg1"/>
                </a:solidFill>
              </a:rPr>
              <a:t>Gestion des emprunts de matériels - Alexis LAURENT, Suzy PAETA &amp; Romain ROUFAST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851920" y="4581128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rgbClr val="FFC000"/>
                </a:solidFill>
                <a:sym typeface="Wingdings" pitchFamily="2" charset="2"/>
              </a:rPr>
              <a:t>Déterminer les besoins</a:t>
            </a:r>
          </a:p>
        </p:txBody>
      </p:sp>
      <p:sp>
        <p:nvSpPr>
          <p:cNvPr id="10" name="Flèche droite 9"/>
          <p:cNvSpPr/>
          <p:nvPr/>
        </p:nvSpPr>
        <p:spPr>
          <a:xfrm>
            <a:off x="3059832" y="4725144"/>
            <a:ext cx="576064" cy="360040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3851920" y="5229200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rgbClr val="FFC000"/>
                </a:solidFill>
                <a:sym typeface="Wingdings" pitchFamily="2" charset="2"/>
              </a:rPr>
              <a:t>Définir les </a:t>
            </a:r>
            <a:r>
              <a:rPr lang="fr-FR" sz="3200" dirty="0" err="1" smtClean="0">
                <a:solidFill>
                  <a:srgbClr val="FFC000"/>
                </a:solidFill>
                <a:sym typeface="Wingdings" pitchFamily="2" charset="2"/>
              </a:rPr>
              <a:t>personas</a:t>
            </a:r>
            <a:endParaRPr lang="fr-FR" sz="3200" dirty="0" smtClean="0">
              <a:solidFill>
                <a:srgbClr val="FFC000"/>
              </a:solidFill>
              <a:sym typeface="Wingdings" pitchFamily="2" charset="2"/>
            </a:endParaRPr>
          </a:p>
        </p:txBody>
      </p:sp>
      <p:sp>
        <p:nvSpPr>
          <p:cNvPr id="12" name="Flèche droite 11"/>
          <p:cNvSpPr/>
          <p:nvPr/>
        </p:nvSpPr>
        <p:spPr>
          <a:xfrm>
            <a:off x="3059832" y="5373216"/>
            <a:ext cx="576064" cy="360040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309320"/>
            <a:ext cx="9144000" cy="54868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55679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Besoins </a:t>
            </a:r>
            <a:r>
              <a:rPr lang="fr-FR" dirty="0" smtClean="0">
                <a:solidFill>
                  <a:schemeClr val="bg1"/>
                </a:solidFill>
              </a:rPr>
              <a:t>principaux (Responsables)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sz="3000" dirty="0" smtClean="0">
                <a:solidFill>
                  <a:srgbClr val="FFC000"/>
                </a:solidFill>
              </a:rPr>
              <a:t>Centraliser les informations d’emprunts</a:t>
            </a:r>
          </a:p>
          <a:p>
            <a:r>
              <a:rPr lang="fr-FR" sz="3000" dirty="0" smtClean="0">
                <a:solidFill>
                  <a:srgbClr val="FFC000"/>
                </a:solidFill>
              </a:rPr>
              <a:t>Gérer les demandes</a:t>
            </a:r>
          </a:p>
          <a:p>
            <a:pPr lvl="1"/>
            <a:r>
              <a:rPr lang="fr-FR" sz="1800" dirty="0" smtClean="0">
                <a:solidFill>
                  <a:srgbClr val="FFC000"/>
                </a:solidFill>
              </a:rPr>
              <a:t>Valider</a:t>
            </a:r>
          </a:p>
          <a:p>
            <a:pPr lvl="1"/>
            <a:r>
              <a:rPr lang="fr-FR" sz="1800" dirty="0" smtClean="0">
                <a:solidFill>
                  <a:srgbClr val="FFC000"/>
                </a:solidFill>
              </a:rPr>
              <a:t>Refuser</a:t>
            </a:r>
          </a:p>
          <a:p>
            <a:pPr lvl="1"/>
            <a:r>
              <a:rPr lang="fr-FR" sz="1800" dirty="0" smtClean="0">
                <a:solidFill>
                  <a:srgbClr val="FFC000"/>
                </a:solidFill>
              </a:rPr>
              <a:t>Annuler</a:t>
            </a:r>
          </a:p>
          <a:p>
            <a:r>
              <a:rPr lang="fr-FR" sz="3000" dirty="0" smtClean="0">
                <a:solidFill>
                  <a:srgbClr val="FFC000"/>
                </a:solidFill>
              </a:rPr>
              <a:t>Connaître l’état </a:t>
            </a:r>
            <a:r>
              <a:rPr lang="fr-FR" sz="3000" dirty="0" smtClean="0">
                <a:solidFill>
                  <a:srgbClr val="FFC000"/>
                </a:solidFill>
              </a:rPr>
              <a:t>du </a:t>
            </a:r>
            <a:r>
              <a:rPr lang="fr-FR" sz="3000" dirty="0" smtClean="0">
                <a:solidFill>
                  <a:srgbClr val="FFC000"/>
                </a:solidFill>
              </a:rPr>
              <a:t>stock</a:t>
            </a:r>
          </a:p>
          <a:p>
            <a:r>
              <a:rPr lang="fr-FR" sz="3000" dirty="0" smtClean="0">
                <a:solidFill>
                  <a:srgbClr val="FFC000"/>
                </a:solidFill>
              </a:rPr>
              <a:t>Connaître le motif d’emprunt</a:t>
            </a:r>
          </a:p>
          <a:p>
            <a:r>
              <a:rPr lang="fr-FR" sz="3000" dirty="0" smtClean="0">
                <a:solidFill>
                  <a:srgbClr val="FFC000"/>
                </a:solidFill>
              </a:rPr>
              <a:t>Connaître la date de rendu</a:t>
            </a:r>
            <a:endParaRPr lang="fr-FR" sz="3000" dirty="0" smtClean="0">
              <a:solidFill>
                <a:srgbClr val="FFC000"/>
              </a:solidFill>
            </a:endParaRPr>
          </a:p>
          <a:p>
            <a:r>
              <a:rPr lang="fr-FR" sz="3000" dirty="0" smtClean="0">
                <a:solidFill>
                  <a:srgbClr val="FFC000"/>
                </a:solidFill>
              </a:rPr>
              <a:t>Être </a:t>
            </a:r>
            <a:r>
              <a:rPr lang="fr-FR" sz="3000" dirty="0" smtClean="0">
                <a:solidFill>
                  <a:srgbClr val="FFC000"/>
                </a:solidFill>
              </a:rPr>
              <a:t>averti</a:t>
            </a:r>
            <a:endParaRPr lang="fr-FR" sz="3000" dirty="0" smtClean="0">
              <a:solidFill>
                <a:srgbClr val="FFC000"/>
              </a:solidFill>
            </a:endParaRPr>
          </a:p>
          <a:p>
            <a:pPr lvl="1"/>
            <a:r>
              <a:rPr lang="fr-FR" sz="1800" dirty="0" smtClean="0">
                <a:solidFill>
                  <a:srgbClr val="FFC000"/>
                </a:solidFill>
              </a:rPr>
              <a:t>Retard</a:t>
            </a:r>
          </a:p>
          <a:p>
            <a:pPr lvl="1"/>
            <a:r>
              <a:rPr lang="fr-FR" sz="1800" dirty="0" smtClean="0">
                <a:solidFill>
                  <a:srgbClr val="FFC000"/>
                </a:solidFill>
              </a:rPr>
              <a:t>Remise ou retour de </a:t>
            </a:r>
            <a:r>
              <a:rPr lang="fr-FR" sz="1800" dirty="0" smtClean="0">
                <a:solidFill>
                  <a:srgbClr val="FFC000"/>
                </a:solidFill>
              </a:rPr>
              <a:t>matériel</a:t>
            </a:r>
          </a:p>
          <a:p>
            <a:r>
              <a:rPr lang="fr-FR" sz="3000" dirty="0" smtClean="0">
                <a:solidFill>
                  <a:srgbClr val="FFC000"/>
                </a:solidFill>
              </a:rPr>
              <a:t>Consulter un historique des emprunts</a:t>
            </a:r>
          </a:p>
          <a:p>
            <a:pPr lvl="1"/>
            <a:endParaRPr lang="fr-FR" sz="180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6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6356350"/>
            <a:ext cx="6264696" cy="501650"/>
          </a:xfrm>
        </p:spPr>
        <p:txBody>
          <a:bodyPr/>
          <a:lstStyle/>
          <a:p>
            <a:r>
              <a:rPr lang="fr-FR" b="1" dirty="0" smtClean="0">
                <a:solidFill>
                  <a:schemeClr val="bg1"/>
                </a:solidFill>
              </a:rPr>
              <a:t>Gestion des emprunts de matériels - Alexis LAURENT, Suzy PAETA &amp; Romain ROUFAST</a:t>
            </a:r>
            <a:endParaRPr lang="fr-FR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309320"/>
            <a:ext cx="9144000" cy="54868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55679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Besoins principaux (Emprunteurs)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FFC000"/>
                </a:solidFill>
              </a:rPr>
              <a:t>Réserver du matériel à l’avance</a:t>
            </a:r>
          </a:p>
          <a:p>
            <a:r>
              <a:rPr lang="fr-FR" dirty="0" smtClean="0">
                <a:solidFill>
                  <a:srgbClr val="FFC000"/>
                </a:solidFill>
              </a:rPr>
              <a:t>Connaître les caractéristiques du </a:t>
            </a:r>
            <a:r>
              <a:rPr lang="fr-FR" dirty="0" smtClean="0">
                <a:solidFill>
                  <a:srgbClr val="FFC000"/>
                </a:solidFill>
              </a:rPr>
              <a:t>matériel</a:t>
            </a:r>
          </a:p>
          <a:p>
            <a:r>
              <a:rPr lang="fr-FR" dirty="0" smtClean="0">
                <a:solidFill>
                  <a:srgbClr val="FFC000"/>
                </a:solidFill>
              </a:rPr>
              <a:t>Connaître l’état du stock</a:t>
            </a:r>
          </a:p>
          <a:p>
            <a:pPr>
              <a:buNone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7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6356350"/>
            <a:ext cx="6264696" cy="501650"/>
          </a:xfrm>
        </p:spPr>
        <p:txBody>
          <a:bodyPr/>
          <a:lstStyle/>
          <a:p>
            <a:r>
              <a:rPr lang="fr-FR" b="1" dirty="0" smtClean="0">
                <a:solidFill>
                  <a:schemeClr val="bg1"/>
                </a:solidFill>
              </a:rPr>
              <a:t>Gestion des emprunts de matériels - Alexis LAURENT, Suzy PAETA &amp; Romain ROUFAST</a:t>
            </a:r>
            <a:endParaRPr lang="fr-FR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309320"/>
            <a:ext cx="9144000" cy="54868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55679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Tri des besoins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FFC000"/>
                </a:solidFill>
              </a:rPr>
              <a:t>Tri en fonction des priorités</a:t>
            </a:r>
          </a:p>
          <a:p>
            <a:r>
              <a:rPr lang="fr-FR" dirty="0" smtClean="0">
                <a:solidFill>
                  <a:srgbClr val="FFC000"/>
                </a:solidFill>
              </a:rPr>
              <a:t>Tri en fonction des privilèges</a:t>
            </a:r>
          </a:p>
          <a:p>
            <a:r>
              <a:rPr lang="fr-FR" dirty="0" smtClean="0">
                <a:solidFill>
                  <a:srgbClr val="FFC000"/>
                </a:solidFill>
              </a:rPr>
              <a:t>Transformation des besoins en fonctionnalités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8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6356350"/>
            <a:ext cx="6264696" cy="501650"/>
          </a:xfrm>
        </p:spPr>
        <p:txBody>
          <a:bodyPr/>
          <a:lstStyle/>
          <a:p>
            <a:r>
              <a:rPr lang="fr-FR" b="1" dirty="0" smtClean="0">
                <a:solidFill>
                  <a:schemeClr val="bg1"/>
                </a:solidFill>
              </a:rPr>
              <a:t>Gestion des emprunts de matériels - Alexis LAURENT, Suzy PAETA &amp; Romain ROUFAST</a:t>
            </a:r>
            <a:endParaRPr lang="fr-FR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309320"/>
            <a:ext cx="9144000" cy="54868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55679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Maquettes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FFC000"/>
                </a:solidFill>
              </a:rPr>
              <a:t>Réalisation de maquettes</a:t>
            </a:r>
          </a:p>
          <a:p>
            <a:r>
              <a:rPr lang="fr-FR" dirty="0" smtClean="0">
                <a:solidFill>
                  <a:srgbClr val="FFC000"/>
                </a:solidFill>
              </a:rPr>
              <a:t>Entretiens utilisateurs</a:t>
            </a:r>
          </a:p>
          <a:p>
            <a:r>
              <a:rPr lang="fr-FR" dirty="0" smtClean="0">
                <a:solidFill>
                  <a:srgbClr val="FFC000"/>
                </a:solidFill>
              </a:rPr>
              <a:t>Analyse des entretiens</a:t>
            </a:r>
          </a:p>
          <a:p>
            <a:pPr>
              <a:buNone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9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6356350"/>
            <a:ext cx="6264696" cy="501650"/>
          </a:xfrm>
        </p:spPr>
        <p:txBody>
          <a:bodyPr/>
          <a:lstStyle/>
          <a:p>
            <a:r>
              <a:rPr lang="fr-FR" b="1" dirty="0" smtClean="0">
                <a:solidFill>
                  <a:schemeClr val="bg1"/>
                </a:solidFill>
              </a:rPr>
              <a:t>Gestion des emprunts de matériels - Alexis LAURENT, Suzy PAETA &amp; Romain ROUFAST</a:t>
            </a:r>
            <a:endParaRPr lang="fr-FR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</TotalTime>
  <Words>767</Words>
  <Application>Microsoft Office PowerPoint</Application>
  <PresentationFormat>Affichage à l'écran (4:3)</PresentationFormat>
  <Paragraphs>189</Paragraphs>
  <Slides>27</Slides>
  <Notes>10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28" baseType="lpstr">
      <vt:lpstr>Thème Office</vt:lpstr>
      <vt:lpstr>PFE Atelier IHM Gestion des emprunts de matériels</vt:lpstr>
      <vt:lpstr>Problématique</vt:lpstr>
      <vt:lpstr>Notre démarche</vt:lpstr>
      <vt:lpstr>Notre démarche</vt:lpstr>
      <vt:lpstr>Analyse utilisateurs</vt:lpstr>
      <vt:lpstr>Besoins principaux (Responsables)</vt:lpstr>
      <vt:lpstr>Besoins principaux (Emprunteurs)</vt:lpstr>
      <vt:lpstr>Tri des besoins</vt:lpstr>
      <vt:lpstr>Maquettes</vt:lpstr>
      <vt:lpstr>Maquettes</vt:lpstr>
      <vt:lpstr>Maquettes</vt:lpstr>
      <vt:lpstr>Maquettes</vt:lpstr>
      <vt:lpstr>Maquettes</vt:lpstr>
      <vt:lpstr>Maquettes</vt:lpstr>
      <vt:lpstr>Notre démarche</vt:lpstr>
      <vt:lpstr>Conception</vt:lpstr>
      <vt:lpstr>Notre démarche</vt:lpstr>
      <vt:lpstr>Implémentation</vt:lpstr>
      <vt:lpstr>Choix technologiques</vt:lpstr>
      <vt:lpstr>Notre démarche</vt:lpstr>
      <vt:lpstr>Tests utilisateurs</vt:lpstr>
      <vt:lpstr>Résultats</vt:lpstr>
      <vt:lpstr>Gestion du projet</vt:lpstr>
      <vt:lpstr>Gestion du projet</vt:lpstr>
      <vt:lpstr>Synthèse de la gestion du projet</vt:lpstr>
      <vt:lpstr>Fin/Améliorations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user</dc:creator>
  <cp:lastModifiedBy>user</cp:lastModifiedBy>
  <cp:revision>70</cp:revision>
  <dcterms:created xsi:type="dcterms:W3CDTF">2014-03-02T17:55:40Z</dcterms:created>
  <dcterms:modified xsi:type="dcterms:W3CDTF">2014-03-05T10:46:05Z</dcterms:modified>
</cp:coreProperties>
</file>