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9" r:id="rId2"/>
    <p:sldId id="261" r:id="rId3"/>
    <p:sldId id="296" r:id="rId4"/>
    <p:sldId id="267" r:id="rId5"/>
    <p:sldId id="266" r:id="rId6"/>
    <p:sldId id="270" r:id="rId7"/>
    <p:sldId id="289" r:id="rId8"/>
    <p:sldId id="275" r:id="rId9"/>
    <p:sldId id="293" r:id="rId10"/>
    <p:sldId id="291" r:id="rId11"/>
    <p:sldId id="276" r:id="rId12"/>
    <p:sldId id="294" r:id="rId13"/>
    <p:sldId id="295" r:id="rId14"/>
    <p:sldId id="274" r:id="rId15"/>
    <p:sldId id="317" r:id="rId16"/>
    <p:sldId id="288" r:id="rId17"/>
    <p:sldId id="284" r:id="rId18"/>
    <p:sldId id="287" r:id="rId19"/>
    <p:sldId id="285" r:id="rId20"/>
    <p:sldId id="286" r:id="rId21"/>
    <p:sldId id="263" r:id="rId22"/>
    <p:sldId id="260" r:id="rId23"/>
    <p:sldId id="271" r:id="rId24"/>
    <p:sldId id="318" r:id="rId25"/>
    <p:sldId id="268" r:id="rId26"/>
    <p:sldId id="269" r:id="rId27"/>
    <p:sldId id="273" r:id="rId28"/>
    <p:sldId id="304" r:id="rId29"/>
    <p:sldId id="298" r:id="rId30"/>
    <p:sldId id="311" r:id="rId31"/>
    <p:sldId id="313" r:id="rId32"/>
    <p:sldId id="299" r:id="rId33"/>
    <p:sldId id="300" r:id="rId34"/>
    <p:sldId id="301" r:id="rId35"/>
    <p:sldId id="302" r:id="rId36"/>
    <p:sldId id="303" r:id="rId37"/>
    <p:sldId id="297" r:id="rId38"/>
    <p:sldId id="305" r:id="rId39"/>
    <p:sldId id="306" r:id="rId40"/>
    <p:sldId id="307" r:id="rId41"/>
    <p:sldId id="308" r:id="rId42"/>
    <p:sldId id="310" r:id="rId43"/>
    <p:sldId id="309" r:id="rId44"/>
    <p:sldId id="290" r:id="rId45"/>
    <p:sldId id="277" r:id="rId46"/>
    <p:sldId id="264" r:id="rId47"/>
    <p:sldId id="278" r:id="rId4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74820" autoAdjust="0"/>
  </p:normalViewPr>
  <p:slideViewPr>
    <p:cSldViewPr>
      <p:cViewPr varScale="1">
        <p:scale>
          <a:sx n="86" d="100"/>
          <a:sy n="86" d="100"/>
        </p:scale>
        <p:origin x="145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T1.1 Planification</c:v>
                </c:pt>
                <c:pt idx="1">
                  <c:v>T1.2 Suivi de projet</c:v>
                </c:pt>
                <c:pt idx="2">
                  <c:v>T1.3 Préparation de la soutenance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144</c:v>
                </c:pt>
                <c:pt idx="1">
                  <c:v>87</c:v>
                </c:pt>
                <c:pt idx="2">
                  <c:v>114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T1.1 Planification</c:v>
                </c:pt>
                <c:pt idx="1">
                  <c:v>T1.2 Suivi de projet</c:v>
                </c:pt>
                <c:pt idx="2">
                  <c:v>T1.3 Préparation de la soutenance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144</c:v>
                </c:pt>
                <c:pt idx="1">
                  <c:v>111</c:v>
                </c:pt>
                <c:pt idx="2">
                  <c:v>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7394192"/>
        <c:axId val="207394752"/>
      </c:barChart>
      <c:catAx>
        <c:axId val="2073941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07394752"/>
        <c:crosses val="autoZero"/>
        <c:auto val="1"/>
        <c:lblAlgn val="ctr"/>
        <c:lblOffset val="100"/>
        <c:noMultiLvlLbl val="0"/>
      </c:catAx>
      <c:valAx>
        <c:axId val="2073947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2073941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T2.1 Analyse utilisateurs</c:v>
                </c:pt>
                <c:pt idx="1">
                  <c:v>T2.2 Maquettes</c:v>
                </c:pt>
                <c:pt idx="2">
                  <c:v>T2.3 Choix des technologies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67</c:v>
                </c:pt>
                <c:pt idx="1">
                  <c:v>70</c:v>
                </c:pt>
                <c:pt idx="2">
                  <c:v>24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T2.1 Analyse utilisateurs</c:v>
                </c:pt>
                <c:pt idx="1">
                  <c:v>T2.2 Maquettes</c:v>
                </c:pt>
                <c:pt idx="2">
                  <c:v>T2.3 Choix des technologies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78</c:v>
                </c:pt>
                <c:pt idx="1">
                  <c:v>61</c:v>
                </c:pt>
                <c:pt idx="2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7607376"/>
        <c:axId val="207391952"/>
      </c:barChart>
      <c:catAx>
        <c:axId val="2076073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07391952"/>
        <c:crosses val="autoZero"/>
        <c:auto val="1"/>
        <c:lblAlgn val="ctr"/>
        <c:lblOffset val="100"/>
        <c:noMultiLvlLbl val="0"/>
      </c:catAx>
      <c:valAx>
        <c:axId val="2073919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20760737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#3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T3.1  Description des fonctionnalités</c:v>
                </c:pt>
                <c:pt idx="1">
                  <c:v>T3.2 Conception des diagrammes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47</c:v>
                </c:pt>
                <c:pt idx="1">
                  <c:v>66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T3.1  Description des fonctionnalités</c:v>
                </c:pt>
                <c:pt idx="1">
                  <c:v>T3.2 Conception des diagrammes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48</c:v>
                </c:pt>
                <c:pt idx="1">
                  <c:v>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27490080"/>
        <c:axId val="227490640"/>
      </c:barChart>
      <c:catAx>
        <c:axId val="2274900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27490640"/>
        <c:crosses val="autoZero"/>
        <c:auto val="1"/>
        <c:lblAlgn val="ctr"/>
        <c:lblOffset val="100"/>
        <c:noMultiLvlLbl val="0"/>
      </c:catAx>
      <c:valAx>
        <c:axId val="2274906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22749008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#4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T4.1 Implémentation du back-end</c:v>
                </c:pt>
                <c:pt idx="1">
                  <c:v>T4.2 Implémentation du front-end</c:v>
                </c:pt>
                <c:pt idx="2">
                  <c:v>T4.3 Tests fonctionnels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107</c:v>
                </c:pt>
                <c:pt idx="1">
                  <c:v>134</c:v>
                </c:pt>
                <c:pt idx="2">
                  <c:v>54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T4.1 Implémentation du back-end</c:v>
                </c:pt>
                <c:pt idx="1">
                  <c:v>T4.2 Implémentation du front-end</c:v>
                </c:pt>
                <c:pt idx="2">
                  <c:v>T4.3 Tests fonctionnels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276</c:v>
                </c:pt>
                <c:pt idx="1">
                  <c:v>269</c:v>
                </c:pt>
                <c:pt idx="2">
                  <c:v>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27493440"/>
        <c:axId val="227494000"/>
      </c:barChart>
      <c:catAx>
        <c:axId val="2274934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27494000"/>
        <c:crosses val="autoZero"/>
        <c:auto val="1"/>
        <c:lblAlgn val="ctr"/>
        <c:lblOffset val="100"/>
        <c:noMultiLvlLbl val="0"/>
      </c:catAx>
      <c:valAx>
        <c:axId val="2274940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22749344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#5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T5.1 Présentation aux utilisateurs</c:v>
                </c:pt>
                <c:pt idx="1">
                  <c:v>T5.2 Retours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23</c:v>
                </c:pt>
                <c:pt idx="1">
                  <c:v>11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T5.1 Présentation aux utilisateurs</c:v>
                </c:pt>
                <c:pt idx="1">
                  <c:v>T5.2 Retours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27768000"/>
        <c:axId val="227768560"/>
      </c:barChart>
      <c:catAx>
        <c:axId val="2277680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27768560"/>
        <c:crosses val="autoZero"/>
        <c:auto val="1"/>
        <c:lblAlgn val="ctr"/>
        <c:lblOffset val="100"/>
        <c:noMultiLvlLbl val="0"/>
      </c:catAx>
      <c:valAx>
        <c:axId val="2277685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22776800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Consommation</a:t>
            </a:r>
            <a:r>
              <a:rPr lang="fr-FR" baseline="0"/>
              <a:t> du budget </a:t>
            </a:r>
            <a:endParaRPr lang="fr-F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marker>
            <c:symbol val="none"/>
          </c:marker>
          <c:cat>
            <c:numRef>
              <c:f>Feuil1!$A$2:$A$22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Feuil1!$B$2:$B$22</c:f>
              <c:numCache>
                <c:formatCode>General</c:formatCode>
                <c:ptCount val="21"/>
                <c:pt idx="0">
                  <c:v>36</c:v>
                </c:pt>
                <c:pt idx="1">
                  <c:v>72</c:v>
                </c:pt>
                <c:pt idx="2">
                  <c:v>108</c:v>
                </c:pt>
                <c:pt idx="3">
                  <c:v>144</c:v>
                </c:pt>
                <c:pt idx="4">
                  <c:v>144</c:v>
                </c:pt>
                <c:pt idx="5">
                  <c:v>180</c:v>
                </c:pt>
                <c:pt idx="6">
                  <c:v>300</c:v>
                </c:pt>
                <c:pt idx="7">
                  <c:v>420</c:v>
                </c:pt>
                <c:pt idx="8">
                  <c:v>456</c:v>
                </c:pt>
                <c:pt idx="9">
                  <c:v>492</c:v>
                </c:pt>
                <c:pt idx="10">
                  <c:v>492</c:v>
                </c:pt>
                <c:pt idx="11">
                  <c:v>492</c:v>
                </c:pt>
                <c:pt idx="12">
                  <c:v>528</c:v>
                </c:pt>
                <c:pt idx="13">
                  <c:v>564</c:v>
                </c:pt>
                <c:pt idx="14">
                  <c:v>600</c:v>
                </c:pt>
                <c:pt idx="15">
                  <c:v>636</c:v>
                </c:pt>
                <c:pt idx="16">
                  <c:v>672</c:v>
                </c:pt>
                <c:pt idx="17">
                  <c:v>672</c:v>
                </c:pt>
                <c:pt idx="18">
                  <c:v>708</c:v>
                </c:pt>
                <c:pt idx="19">
                  <c:v>828</c:v>
                </c:pt>
                <c:pt idx="20">
                  <c:v>948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marker>
            <c:symbol val="none"/>
          </c:marker>
          <c:cat>
            <c:numRef>
              <c:f>Feuil1!$A$2:$A$22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Feuil1!$C$2:$C$22</c:f>
              <c:numCache>
                <c:formatCode>General</c:formatCode>
                <c:ptCount val="21"/>
                <c:pt idx="0">
                  <c:v>36</c:v>
                </c:pt>
                <c:pt idx="1">
                  <c:v>72</c:v>
                </c:pt>
                <c:pt idx="2">
                  <c:v>108</c:v>
                </c:pt>
                <c:pt idx="3">
                  <c:v>144</c:v>
                </c:pt>
                <c:pt idx="4">
                  <c:v>144</c:v>
                </c:pt>
                <c:pt idx="5">
                  <c:v>180</c:v>
                </c:pt>
                <c:pt idx="6">
                  <c:v>300</c:v>
                </c:pt>
                <c:pt idx="7">
                  <c:v>420</c:v>
                </c:pt>
                <c:pt idx="8">
                  <c:v>496</c:v>
                </c:pt>
                <c:pt idx="9">
                  <c:v>532</c:v>
                </c:pt>
                <c:pt idx="10">
                  <c:v>532</c:v>
                </c:pt>
                <c:pt idx="11">
                  <c:v>534</c:v>
                </c:pt>
                <c:pt idx="12">
                  <c:v>588</c:v>
                </c:pt>
                <c:pt idx="13">
                  <c:v>667</c:v>
                </c:pt>
                <c:pt idx="14">
                  <c:v>756</c:v>
                </c:pt>
                <c:pt idx="15">
                  <c:v>816</c:v>
                </c:pt>
                <c:pt idx="16">
                  <c:v>882</c:v>
                </c:pt>
                <c:pt idx="17">
                  <c:v>937</c:v>
                </c:pt>
                <c:pt idx="18">
                  <c:v>973</c:v>
                </c:pt>
                <c:pt idx="19">
                  <c:v>1093</c:v>
                </c:pt>
                <c:pt idx="20">
                  <c:v>1213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smooth val="0"/>
        <c:axId val="227771360"/>
        <c:axId val="227771920"/>
      </c:lineChart>
      <c:catAx>
        <c:axId val="227771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Semaine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27771920"/>
        <c:crosses val="autoZero"/>
        <c:auto val="1"/>
        <c:lblAlgn val="ctr"/>
        <c:lblOffset val="100"/>
        <c:noMultiLvlLbl val="0"/>
      </c:catAx>
      <c:valAx>
        <c:axId val="2277719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Heures cumulées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7771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 w="15875" cmpd="sng"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5F4F7-6CE4-4BB7-8110-8954959D3670}" type="datetimeFigureOut">
              <a:rPr lang="fr-FR" smtClean="0"/>
              <a:pPr/>
              <a:t>06/03/2014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D90F-C6E8-4D2C-BA1B-D6C23459C0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6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à l’oral de la situation</a:t>
            </a:r>
            <a:r>
              <a:rPr lang="fr-FR" baseline="0" dirty="0" smtClean="0"/>
              <a:t> actuelle, exposer les problèmes que les </a:t>
            </a:r>
            <a:r>
              <a:rPr lang="fr-FR" baseline="0" dirty="0" err="1" smtClean="0"/>
              <a:t>respo</a:t>
            </a:r>
            <a:r>
              <a:rPr lang="fr-FR" baseline="0" dirty="0" smtClean="0"/>
              <a:t> et les emprunteurs rencontrent.</a:t>
            </a:r>
          </a:p>
          <a:p>
            <a:r>
              <a:rPr lang="fr-FR" baseline="0" dirty="0" smtClean="0"/>
              <a:t>Pas de système automatisé</a:t>
            </a:r>
          </a:p>
          <a:p>
            <a:r>
              <a:rPr lang="fr-FR" baseline="0" dirty="0" smtClean="0"/>
              <a:t>Pas de traçabilités</a:t>
            </a:r>
          </a:p>
          <a:p>
            <a:r>
              <a:rPr lang="fr-FR" baseline="0" dirty="0" smtClean="0"/>
              <a:t>Pas de possibilité de connaitre l’</a:t>
            </a:r>
            <a:r>
              <a:rPr lang="fr-FR" baseline="0" dirty="0" err="1" smtClean="0"/>
              <a:t>etat</a:t>
            </a:r>
            <a:r>
              <a:rPr lang="fr-FR" baseline="0" dirty="0" smtClean="0"/>
              <a:t> du stock</a:t>
            </a:r>
          </a:p>
          <a:p>
            <a:r>
              <a:rPr lang="fr-FR" baseline="0" dirty="0" smtClean="0"/>
              <a:t>Pas de possibilité de faire un emprunt en avance</a:t>
            </a:r>
          </a:p>
          <a:p>
            <a:r>
              <a:rPr lang="fr-FR" baseline="0" dirty="0" smtClean="0"/>
              <a:t>Pas de communication claires entre </a:t>
            </a:r>
            <a:r>
              <a:rPr lang="fr-FR" baseline="0" dirty="0" err="1" smtClean="0"/>
              <a:t>respo</a:t>
            </a:r>
            <a:r>
              <a:rPr lang="fr-FR" baseline="0" dirty="0" smtClean="0"/>
              <a:t> et emprunteurs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331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r>
              <a:rPr lang="fr-FR" baseline="0" dirty="0" smtClean="0"/>
              <a:t> des maquettes : logiciel </a:t>
            </a:r>
            <a:r>
              <a:rPr lang="fr-FR" baseline="0" dirty="0" err="1" smtClean="0"/>
              <a:t>Pencil</a:t>
            </a:r>
            <a:r>
              <a:rPr lang="fr-FR" baseline="0" dirty="0" smtClean="0"/>
              <a:t>, Pk ? =&gt; simple, gratuit, composant web et smartphone</a:t>
            </a:r>
          </a:p>
          <a:p>
            <a:r>
              <a:rPr lang="fr-FR" baseline="0" dirty="0" smtClean="0"/>
              <a:t>Maquette complète, plusieurs version possibles parfois</a:t>
            </a:r>
          </a:p>
          <a:p>
            <a:r>
              <a:rPr lang="fr-FR" baseline="0" dirty="0" smtClean="0"/>
              <a:t>Focus group : avis divergent de certains utilisateurs appartenant au même </a:t>
            </a:r>
            <a:r>
              <a:rPr lang="fr-FR" baseline="0" dirty="0" err="1" smtClean="0"/>
              <a:t>personas</a:t>
            </a:r>
            <a:r>
              <a:rPr lang="fr-FR" baseline="0" dirty="0" smtClean="0"/>
              <a:t> =&gt; confrontation des avis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340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Connaitre caractéristique et disponibilité d’un matériel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775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Motif</a:t>
            </a:r>
          </a:p>
          <a:p>
            <a:r>
              <a:rPr lang="fr-FR" dirty="0" smtClean="0"/>
              <a:t>Date de début et de fin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530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060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Stock </a:t>
            </a:r>
            <a:r>
              <a:rPr lang="fr-FR" dirty="0" smtClean="0">
                <a:sym typeface="Wingdings" panose="05000000000000000000" pitchFamily="2" charset="2"/>
              </a:rPr>
              <a:t> BD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Langage permettant une</a:t>
            </a:r>
            <a:r>
              <a:rPr lang="fr-FR" baseline="0" dirty="0" smtClean="0">
                <a:sym typeface="Wingdings" panose="05000000000000000000" pitchFamily="2" charset="2"/>
              </a:rPr>
              <a:t> gestions simple de la BD</a:t>
            </a:r>
          </a:p>
          <a:p>
            <a:r>
              <a:rPr lang="fr-FR" baseline="0" dirty="0" smtClean="0">
                <a:sym typeface="Wingdings" panose="05000000000000000000" pitchFamily="2" charset="2"/>
              </a:rPr>
              <a:t>Service web  Serveur</a:t>
            </a:r>
          </a:p>
          <a:p>
            <a:r>
              <a:rPr lang="fr-FR" baseline="0" dirty="0" smtClean="0">
                <a:sym typeface="Wingdings" panose="05000000000000000000" pitchFamily="2" charset="2"/>
              </a:rPr>
              <a:t>Service REST  </a:t>
            </a:r>
          </a:p>
          <a:p>
            <a:r>
              <a:rPr lang="fr-FR" baseline="0" dirty="0" smtClean="0">
                <a:sym typeface="Wingdings" panose="05000000000000000000" pitchFamily="2" charset="2"/>
              </a:rPr>
              <a:t>Responsive (</a:t>
            </a:r>
            <a:r>
              <a:rPr lang="fr-FR" baseline="0" dirty="0" err="1" smtClean="0">
                <a:sym typeface="Wingdings" panose="05000000000000000000" pitchFamily="2" charset="2"/>
              </a:rPr>
              <a:t>expliquation</a:t>
            </a:r>
            <a:r>
              <a:rPr lang="fr-FR" baseline="0" dirty="0" smtClean="0">
                <a:sym typeface="Wingdings" panose="05000000000000000000" pitchFamily="2" charset="2"/>
              </a:rPr>
              <a:t>)  HTML CSS</a:t>
            </a:r>
          </a:p>
          <a:p>
            <a:r>
              <a:rPr lang="fr-FR" baseline="0" dirty="0" smtClean="0">
                <a:sym typeface="Wingdings" panose="05000000000000000000" pitchFamily="2" charset="2"/>
              </a:rPr>
              <a:t>Asynchrone  AJAX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59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003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199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: </a:t>
            </a:r>
            <a:r>
              <a:rPr lang="fr-FR" dirty="0" err="1" smtClean="0"/>
              <a:t>Complexdates</a:t>
            </a:r>
            <a:r>
              <a:rPr lang="fr-FR" baseline="0" dirty="0" smtClean="0"/>
              <a:t> : date avec un </a:t>
            </a:r>
            <a:r>
              <a:rPr lang="fr-FR" baseline="0" dirty="0" err="1" smtClean="0"/>
              <a:t>status</a:t>
            </a:r>
            <a:r>
              <a:rPr lang="fr-FR" baseline="0" dirty="0" smtClean="0"/>
              <a:t> (RDV Deb, fin, Emprunt deb, fin)</a:t>
            </a:r>
          </a:p>
          <a:p>
            <a:r>
              <a:rPr lang="fr-FR" baseline="0" dirty="0" smtClean="0"/>
              <a:t>     PK pas 2 </a:t>
            </a:r>
            <a:r>
              <a:rPr lang="fr-FR" baseline="0" dirty="0" err="1" smtClean="0"/>
              <a:t>complexdates</a:t>
            </a:r>
            <a:r>
              <a:rPr lang="fr-FR" baseline="0" dirty="0" smtClean="0"/>
              <a:t> dans une </a:t>
            </a:r>
            <a:r>
              <a:rPr lang="fr-FR" baseline="0" dirty="0" err="1" smtClean="0"/>
              <a:t>request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 Evolution : possibilité de proposer plusieurs dates</a:t>
            </a:r>
          </a:p>
          <a:p>
            <a:r>
              <a:rPr lang="fr-FR" baseline="0" dirty="0" smtClean="0">
                <a:sym typeface="Wingdings" panose="05000000000000000000" pitchFamily="2" charset="2"/>
              </a:rPr>
              <a:t> Table de jointure</a:t>
            </a:r>
          </a:p>
          <a:p>
            <a:endParaRPr lang="fr-FR" baseline="0" dirty="0" smtClean="0">
              <a:sym typeface="Wingdings" panose="05000000000000000000" pitchFamily="2" charset="2"/>
            </a:endParaRPr>
          </a:p>
          <a:p>
            <a:r>
              <a:rPr lang="fr-FR" baseline="0" dirty="0" smtClean="0">
                <a:sym typeface="Wingdings" panose="05000000000000000000" pitchFamily="2" charset="2"/>
              </a:rPr>
              <a:t>2 : </a:t>
            </a:r>
            <a:r>
              <a:rPr lang="fr-FR" baseline="0" dirty="0" err="1" smtClean="0">
                <a:sym typeface="Wingdings" panose="05000000000000000000" pitchFamily="2" charset="2"/>
              </a:rPr>
              <a:t>Technical</a:t>
            </a:r>
            <a:r>
              <a:rPr lang="fr-FR" baseline="0" dirty="0" smtClean="0">
                <a:sym typeface="Wingdings" panose="05000000000000000000" pitchFamily="2" charset="2"/>
              </a:rPr>
              <a:t> </a:t>
            </a:r>
            <a:r>
              <a:rPr lang="fr-FR" baseline="0" dirty="0" err="1" smtClean="0">
                <a:sym typeface="Wingdings" panose="05000000000000000000" pitchFamily="2" charset="2"/>
              </a:rPr>
              <a:t>feature</a:t>
            </a:r>
            <a:r>
              <a:rPr lang="fr-FR" baseline="0" dirty="0" smtClean="0">
                <a:sym typeface="Wingdings" panose="05000000000000000000" pitchFamily="2" charset="2"/>
              </a:rPr>
              <a:t> pas </a:t>
            </a:r>
            <a:r>
              <a:rPr lang="fr-FR" baseline="0" dirty="0" err="1" smtClean="0">
                <a:sym typeface="Wingdings" panose="05000000000000000000" pitchFamily="2" charset="2"/>
              </a:rPr>
              <a:t>integré</a:t>
            </a:r>
            <a:r>
              <a:rPr lang="fr-FR" baseline="0" dirty="0" smtClean="0">
                <a:sym typeface="Wingdings" panose="05000000000000000000" pitchFamily="2" charset="2"/>
              </a:rPr>
              <a:t> au </a:t>
            </a:r>
            <a:r>
              <a:rPr lang="fr-FR" baseline="0" dirty="0" err="1" smtClean="0">
                <a:sym typeface="Wingdings" panose="05000000000000000000" pitchFamily="2" charset="2"/>
              </a:rPr>
              <a:t>materiel</a:t>
            </a:r>
            <a:endParaRPr lang="fr-FR" baseline="0" dirty="0" smtClean="0">
              <a:sym typeface="Wingdings" panose="05000000000000000000" pitchFamily="2" charset="2"/>
            </a:endParaRPr>
          </a:p>
          <a:p>
            <a:r>
              <a:rPr lang="fr-FR" baseline="0" dirty="0" smtClean="0">
                <a:sym typeface="Wingdings" panose="05000000000000000000" pitchFamily="2" charset="2"/>
              </a:rPr>
              <a:t>     PK =&gt; matériel avec </a:t>
            </a:r>
            <a:r>
              <a:rPr lang="fr-FR" baseline="0" dirty="0" err="1" smtClean="0">
                <a:sym typeface="Wingdings" panose="05000000000000000000" pitchFamily="2" charset="2"/>
              </a:rPr>
              <a:t>meme</a:t>
            </a:r>
            <a:r>
              <a:rPr lang="fr-FR" baseline="0" dirty="0" smtClean="0">
                <a:sym typeface="Wingdings" panose="05000000000000000000" pitchFamily="2" charset="2"/>
              </a:rPr>
              <a:t> </a:t>
            </a:r>
            <a:r>
              <a:rPr lang="fr-FR" baseline="0" dirty="0" err="1" smtClean="0">
                <a:sym typeface="Wingdings" panose="05000000000000000000" pitchFamily="2" charset="2"/>
              </a:rPr>
              <a:t>caract</a:t>
            </a:r>
            <a:r>
              <a:rPr lang="fr-FR" baseline="0" dirty="0" smtClean="0">
                <a:sym typeface="Wingdings" panose="05000000000000000000" pitchFamily="2" charset="2"/>
              </a:rPr>
              <a:t> et quand demande on choisit la </a:t>
            </a:r>
            <a:r>
              <a:rPr lang="fr-FR" baseline="0" dirty="0" err="1" smtClean="0">
                <a:sym typeface="Wingdings" panose="05000000000000000000" pitchFamily="2" charset="2"/>
              </a:rPr>
              <a:t>tech</a:t>
            </a:r>
            <a:r>
              <a:rPr lang="fr-FR" baseline="0" dirty="0" smtClean="0">
                <a:sym typeface="Wingdings" panose="05000000000000000000" pitchFamily="2" charset="2"/>
              </a:rPr>
              <a:t> et non un </a:t>
            </a:r>
            <a:r>
              <a:rPr lang="fr-FR" baseline="0" dirty="0" err="1" smtClean="0">
                <a:sym typeface="Wingdings" panose="05000000000000000000" pitchFamily="2" charset="2"/>
              </a:rPr>
              <a:t>materiel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199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177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52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</a:t>
            </a:r>
            <a:r>
              <a:rPr lang="fr-FR" baseline="0" dirty="0" smtClean="0"/>
              <a:t> ?</a:t>
            </a:r>
          </a:p>
          <a:p>
            <a:r>
              <a:rPr lang="fr-FR" baseline="0" dirty="0" smtClean="0"/>
              <a:t>Démarche IHM </a:t>
            </a:r>
            <a:r>
              <a:rPr lang="fr-FR" baseline="0" dirty="0" err="1" smtClean="0"/>
              <a:t>parceque</a:t>
            </a:r>
            <a:r>
              <a:rPr lang="fr-FR" baseline="0" dirty="0" smtClean="0"/>
              <a:t> parcours IHM</a:t>
            </a:r>
          </a:p>
          <a:p>
            <a:r>
              <a:rPr lang="fr-FR" baseline="0" dirty="0" smtClean="0"/>
              <a:t>Nécessité de faire une analyse complète des besoins utilisateurs car système très demandé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583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Explication de ce que l’on</a:t>
            </a:r>
            <a:r>
              <a:rPr lang="fr-FR" baseline="0" dirty="0" smtClean="0"/>
              <a:t> voulait faire mais dire qu’on l’a pas fait et dire que on va voir pk dans la 3eme partie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479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Session -&gt; </a:t>
            </a:r>
            <a:r>
              <a:rPr lang="fr-FR" dirty="0" err="1" smtClean="0"/>
              <a:t>respo</a:t>
            </a:r>
            <a:r>
              <a:rPr lang="fr-FR" dirty="0" smtClean="0"/>
              <a:t> / emprunteur</a:t>
            </a:r>
          </a:p>
          <a:p>
            <a:r>
              <a:rPr lang="fr-FR" dirty="0" smtClean="0"/>
              <a:t>Correspond à nos </a:t>
            </a:r>
            <a:r>
              <a:rPr lang="fr-FR" dirty="0" err="1" smtClean="0"/>
              <a:t>personas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070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</a:t>
            </a:r>
            <a:r>
              <a:rPr lang="fr-FR" baseline="0" dirty="0" smtClean="0"/>
              <a:t> d’identification d’un matériel précis –&gt; </a:t>
            </a:r>
            <a:r>
              <a:rPr lang="fr-FR" baseline="0" dirty="0" err="1" smtClean="0"/>
              <a:t>technical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Manque</a:t>
            </a:r>
          </a:p>
          <a:p>
            <a:r>
              <a:rPr lang="fr-FR" baseline="0" dirty="0" smtClean="0"/>
              <a:t>Afficher plus de caractéristique pour mieux distinguer le matériel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396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622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Lien entre les deux calendriers</a:t>
            </a:r>
          </a:p>
          <a:p>
            <a:r>
              <a:rPr lang="fr-FR" dirty="0" smtClean="0"/>
              <a:t>Calendrier personnel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Affichage de l’indisponibilité -&gt; rouge</a:t>
            </a:r>
            <a:endParaRPr lang="fr-FR" dirty="0" smtClean="0"/>
          </a:p>
          <a:p>
            <a:r>
              <a:rPr lang="fr-FR" dirty="0" smtClean="0"/>
              <a:t>Sélection des heures répercuté</a:t>
            </a:r>
            <a:r>
              <a:rPr lang="fr-FR" baseline="0" dirty="0" smtClean="0"/>
              <a:t> du bas vers le haut</a:t>
            </a:r>
          </a:p>
          <a:p>
            <a:endParaRPr lang="fr-FR" baseline="0" dirty="0" smtClean="0"/>
          </a:p>
          <a:p>
            <a:r>
              <a:rPr lang="fr-FR" baseline="0" dirty="0" smtClean="0"/>
              <a:t>Manque</a:t>
            </a:r>
          </a:p>
          <a:p>
            <a:r>
              <a:rPr lang="fr-FR" baseline="0" dirty="0" smtClean="0"/>
              <a:t>-  Pas de mise à jour du calendrier quand on modifie le matériel du panier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Indisponibilité que sur jour pas sur heure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Voir le matériel qui est mis en cause lors d’une indisponibilité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Vérifier les dates (matériel disponible durant cette période)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Vérifier les disponibilités dans le back-end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Email au </a:t>
            </a:r>
            <a:r>
              <a:rPr lang="fr-FR" baseline="0" dirty="0" err="1" smtClean="0"/>
              <a:t>respo</a:t>
            </a:r>
            <a:r>
              <a:rPr lang="fr-FR" baseline="0" dirty="0" smtClean="0"/>
              <a:t> pour les notifier de la demande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Responsive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356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Etat</a:t>
            </a:r>
            <a:r>
              <a:rPr lang="fr-FR" baseline="0" dirty="0" smtClean="0"/>
              <a:t> </a:t>
            </a:r>
            <a:r>
              <a:rPr lang="fr-FR" dirty="0" smtClean="0"/>
              <a:t>des demandes</a:t>
            </a:r>
          </a:p>
          <a:p>
            <a:endParaRPr lang="fr-FR" dirty="0" smtClean="0"/>
          </a:p>
          <a:p>
            <a:r>
              <a:rPr lang="fr-FR" dirty="0" smtClean="0"/>
              <a:t>Différence entre 2 demandes en attentes et la dizaine</a:t>
            </a:r>
            <a:r>
              <a:rPr lang="fr-FR" baseline="0" dirty="0" smtClean="0"/>
              <a:t> de demandes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Manque</a:t>
            </a:r>
          </a:p>
          <a:p>
            <a:r>
              <a:rPr lang="fr-FR" dirty="0" smtClean="0"/>
              <a:t>Possibilité de trier par nom d’emprunteur, responsable,</a:t>
            </a:r>
            <a:r>
              <a:rPr lang="fr-FR" baseline="0" dirty="0" smtClean="0"/>
              <a:t> par date</a:t>
            </a:r>
          </a:p>
          <a:p>
            <a:r>
              <a:rPr lang="fr-FR" baseline="0" dirty="0" smtClean="0"/>
              <a:t>Pourvoir fixer un rdv dans le créneau proposé</a:t>
            </a:r>
          </a:p>
          <a:p>
            <a:r>
              <a:rPr lang="fr-FR" dirty="0" smtClean="0"/>
              <a:t>Responsive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016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Scanne</a:t>
            </a:r>
            <a:r>
              <a:rPr lang="fr-FR" baseline="0" dirty="0" smtClean="0"/>
              <a:t> matériel</a:t>
            </a:r>
          </a:p>
          <a:p>
            <a:r>
              <a:rPr lang="fr-FR" baseline="0" dirty="0" smtClean="0"/>
              <a:t>S’il existe -&gt; caractéristique du mat + historique -&gt; traçabilité -&gt; répond au besoins</a:t>
            </a:r>
          </a:p>
          <a:p>
            <a:r>
              <a:rPr lang="fr-FR" baseline="0" dirty="0" smtClean="0"/>
              <a:t>Editer</a:t>
            </a:r>
          </a:p>
          <a:p>
            <a:r>
              <a:rPr lang="fr-FR" baseline="0" dirty="0" smtClean="0"/>
              <a:t>Supprimer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688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Autocomplétion</a:t>
            </a:r>
            <a:r>
              <a:rPr lang="fr-FR" dirty="0" smtClean="0"/>
              <a:t>  -&gt; </a:t>
            </a:r>
          </a:p>
          <a:p>
            <a:r>
              <a:rPr lang="fr-FR" dirty="0" smtClean="0"/>
              <a:t>Bien si on ajoute</a:t>
            </a:r>
            <a:r>
              <a:rPr lang="fr-FR" baseline="0" dirty="0" smtClean="0"/>
              <a:t> plusieurs fois un matériel qui a les mêmes caractéristiques</a:t>
            </a:r>
          </a:p>
          <a:p>
            <a:r>
              <a:rPr lang="fr-FR" baseline="0" dirty="0" smtClean="0"/>
              <a:t>Bien pour garder une base de données cohérente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1962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Visualiser</a:t>
            </a:r>
            <a:r>
              <a:rPr lang="fr-FR" baseline="0" dirty="0" smtClean="0"/>
              <a:t> tout le stock</a:t>
            </a:r>
          </a:p>
          <a:p>
            <a:r>
              <a:rPr lang="fr-FR" baseline="0" dirty="0" smtClean="0"/>
              <a:t>Utilisation du composant accordéon pour trier par type puis par caractéristique</a:t>
            </a:r>
          </a:p>
          <a:p>
            <a:r>
              <a:rPr lang="fr-FR" baseline="0" dirty="0" smtClean="0"/>
              <a:t>Utilisation du code barre pour accéder directement au mat</a:t>
            </a:r>
          </a:p>
          <a:p>
            <a:r>
              <a:rPr lang="fr-FR" baseline="0" dirty="0" smtClean="0"/>
              <a:t>Peut changer la quantité empruntable d’un groupe de mat ayant les même </a:t>
            </a:r>
            <a:r>
              <a:rPr lang="fr-FR" baseline="0" dirty="0" err="1" smtClean="0"/>
              <a:t>caractérisiques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Manque</a:t>
            </a:r>
          </a:p>
          <a:p>
            <a:endParaRPr lang="fr-FR" baseline="0" dirty="0" smtClean="0"/>
          </a:p>
          <a:p>
            <a:r>
              <a:rPr lang="fr-FR" baseline="0" dirty="0" smtClean="0"/>
              <a:t>Mettre en réserve un matériel précis</a:t>
            </a:r>
          </a:p>
          <a:p>
            <a:r>
              <a:rPr lang="fr-FR" baseline="0" dirty="0" smtClean="0"/>
              <a:t>responsive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056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4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956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Nombre de </a:t>
            </a:r>
            <a:r>
              <a:rPr lang="fr-FR" dirty="0" smtClean="0"/>
              <a:t>lots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677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35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Questionnaire réalisé</a:t>
            </a:r>
            <a:r>
              <a:rPr lang="fr-FR" baseline="0" dirty="0" smtClean="0"/>
              <a:t> en sa basant sur notre propre analyse du sujet (nous en tant qu’emprunteur et nos tuteurs en tant que responsable)</a:t>
            </a:r>
          </a:p>
          <a:p>
            <a:endParaRPr lang="fr-FR" baseline="0" dirty="0" smtClean="0"/>
          </a:p>
          <a:p>
            <a:r>
              <a:rPr lang="fr-FR" baseline="0" dirty="0" smtClean="0"/>
              <a:t>Définition </a:t>
            </a:r>
            <a:r>
              <a:rPr lang="fr-FR" baseline="0" dirty="0" err="1" smtClean="0"/>
              <a:t>personas</a:t>
            </a:r>
            <a:r>
              <a:rPr lang="fr-FR" baseline="0" dirty="0" smtClean="0"/>
              <a:t> : profil d’utilisateurs avec certaines caractéristiques qui représente un groupe cible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206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Primaires : besoins récurrents lors des entretiens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241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Gestion des demandes</a:t>
            </a:r>
          </a:p>
          <a:p>
            <a:r>
              <a:rPr lang="fr-FR" dirty="0" smtClean="0"/>
              <a:t>	Gérer les demandes : pouvoir valider</a:t>
            </a:r>
            <a:r>
              <a:rPr lang="fr-FR" baseline="0" dirty="0" smtClean="0"/>
              <a:t> ou</a:t>
            </a:r>
            <a:r>
              <a:rPr lang="fr-FR" dirty="0" smtClean="0"/>
              <a:t> refuser</a:t>
            </a:r>
          </a:p>
          <a:p>
            <a:r>
              <a:rPr lang="fr-FR" dirty="0" smtClean="0"/>
              <a:t>2 Gestion du stock</a:t>
            </a:r>
          </a:p>
          <a:p>
            <a:r>
              <a:rPr lang="fr-FR" dirty="0" smtClean="0"/>
              <a:t>3 Notification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1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Différent type de demandes</a:t>
            </a:r>
          </a:p>
          <a:p>
            <a:r>
              <a:rPr lang="fr-FR" dirty="0" smtClean="0"/>
              <a:t>2 Gestion du stock plus précises</a:t>
            </a:r>
          </a:p>
          <a:p>
            <a:r>
              <a:rPr lang="fr-FR" dirty="0" smtClean="0"/>
              <a:t>3 Informations sur les responsables et</a:t>
            </a:r>
            <a:r>
              <a:rPr lang="fr-FR" baseline="0" dirty="0" smtClean="0"/>
              <a:t> le matériel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551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fonctionnalité pour un groupe de besoins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94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r>
              <a:rPr lang="fr-FR" baseline="0" dirty="0" smtClean="0"/>
              <a:t> des maquettes : logiciel </a:t>
            </a:r>
            <a:r>
              <a:rPr lang="fr-FR" baseline="0" dirty="0" err="1" smtClean="0"/>
              <a:t>Pencil</a:t>
            </a:r>
            <a:r>
              <a:rPr lang="fr-FR" baseline="0" dirty="0" smtClean="0"/>
              <a:t>, Pk ? =&gt; simple, gratuit, composant web et smartphone</a:t>
            </a:r>
          </a:p>
          <a:p>
            <a:r>
              <a:rPr lang="fr-FR" baseline="0" dirty="0" smtClean="0"/>
              <a:t>Maquette complète, plusieurs version possibles parfois</a:t>
            </a:r>
          </a:p>
          <a:p>
            <a:r>
              <a:rPr lang="fr-FR" baseline="0" dirty="0" smtClean="0"/>
              <a:t>Focus group : avis divergent de certains utilisateurs appartenant au même </a:t>
            </a:r>
            <a:r>
              <a:rPr lang="fr-FR" baseline="0" dirty="0" err="1" smtClean="0"/>
              <a:t>personas</a:t>
            </a:r>
            <a:r>
              <a:rPr lang="fr-FR" baseline="0" dirty="0" smtClean="0"/>
              <a:t> =&gt; confrontation des avis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34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C021-7E3C-4740-B891-65B997FE2A3E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2FA2-14F9-40DB-BD9A-BE82B8BE62A7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960B-A3E2-4CD3-98CC-8A95B9F6BF61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7A3B-80E3-4242-A998-3E436D0962C1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EDCE-42D6-4CF2-8DEF-2B7962B9B38F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115-9C52-4294-BA7B-13DBA9ECCEA7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2CD5-EAFE-4D46-83B7-4BE1E6BD8D63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7CCC-4177-42A7-A16D-286E0E4BC82A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23E-A847-42CF-A8CE-08E3C64FD4B6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F070-18D6-42CB-BFE7-4A888CBE8268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EC37-E7D4-4E38-8D5D-6FB40901690E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586C-4233-431B-B304-931AD1E3DE71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0" y="2867794"/>
            <a:ext cx="9144000" cy="1242138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rgbClr val="FFC000"/>
                </a:solidFill>
              </a:rPr>
              <a:t>Étudiants : Alexis LAURENT | Suzy PAETA | Romain ROUFAST</a:t>
            </a:r>
          </a:p>
          <a:p>
            <a:pPr algn="l"/>
            <a:r>
              <a:rPr lang="fr-FR" sz="2800" dirty="0" smtClean="0">
                <a:solidFill>
                  <a:srgbClr val="FFC000"/>
                </a:solidFill>
              </a:rPr>
              <a:t>Tuteurs :    Christian BREL    | Anne-Marie DERY PINNA</a:t>
            </a:r>
            <a:endParaRPr lang="fr-FR" sz="2800" dirty="0">
              <a:solidFill>
                <a:srgbClr val="FFC000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395536" y="556794"/>
            <a:ext cx="8532440" cy="1674186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PFE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Atelier IHM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Gestion des emprunts de matériels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4245936"/>
            <a:ext cx="2232247" cy="634843"/>
          </a:xfrm>
          <a:prstGeom prst="rect">
            <a:avLst/>
          </a:prstGeom>
        </p:spPr>
      </p:pic>
      <p:pic>
        <p:nvPicPr>
          <p:cNvPr id="6148" name="Picture 4" descr="http://www.ucnlab.eu/fr/system/files/fichiers/uns_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0582" y="4109932"/>
            <a:ext cx="1529850" cy="906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Fonctionnalités (Responsable)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Gérer les demandes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Plusieurs états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Gérer l’état du stock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Visualiser le stock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Editer le stock 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principaux (Emprunteurs)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Réserver du matériel à l’avance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Connaître les caractéristiques du matériel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Connaître l’état du stock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Connaître l’état des demandes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secondaires (Emprunteurs)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7518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F</a:t>
            </a:r>
            <a:r>
              <a:rPr lang="fr-FR" dirty="0" smtClean="0">
                <a:solidFill>
                  <a:srgbClr val="FFC000"/>
                </a:solidFill>
              </a:rPr>
              <a:t>aire un emprunt immédiat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Emprunter pour un usage personnel</a:t>
            </a:r>
          </a:p>
          <a:p>
            <a:r>
              <a:rPr lang="fr-FR" dirty="0">
                <a:solidFill>
                  <a:srgbClr val="FFC000"/>
                </a:solidFill>
              </a:rPr>
              <a:t>Emprunter un matériel pour un cours</a:t>
            </a:r>
          </a:p>
          <a:p>
            <a:r>
              <a:rPr lang="fr-FR" dirty="0">
                <a:solidFill>
                  <a:srgbClr val="FFC000"/>
                </a:solidFill>
              </a:rPr>
              <a:t>Faire un emprunt </a:t>
            </a:r>
            <a:r>
              <a:rPr lang="fr-FR" dirty="0" smtClean="0">
                <a:solidFill>
                  <a:srgbClr val="FFC000"/>
                </a:solidFill>
              </a:rPr>
              <a:t>répété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Connaître les différents responsables d’un matériel et leurs disponibilités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Notifier la </a:t>
            </a:r>
            <a:r>
              <a:rPr lang="fr-FR" dirty="0">
                <a:solidFill>
                  <a:srgbClr val="FFC000"/>
                </a:solidFill>
              </a:rPr>
              <a:t>disponibilité</a:t>
            </a:r>
            <a:r>
              <a:rPr lang="fr-FR" dirty="0" smtClean="0">
                <a:solidFill>
                  <a:srgbClr val="FFC000"/>
                </a:solidFill>
              </a:rPr>
              <a:t> d’un matériel voulu</a:t>
            </a:r>
          </a:p>
          <a:p>
            <a:pPr marL="0" indent="0">
              <a:buNone/>
            </a:pP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4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Fonctionnalités (Emprunteur)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Faire une demande d’emprunt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Choix du matériel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Choix de la période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Gérer les demandes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Annuler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Connaître son état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Réalisation de maquettes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Ordinateur &amp; Smartphone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Focus group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Analyse des entretiens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Maquette finale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bg1"/>
                </a:solidFill>
              </a:rPr>
              <a:t>Storyboard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C:\Users\user\Documents\GitHub\Gestion_des_Emprunts\Maquettes\Ordinateur\Romain\Demande_Emprun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75606"/>
            <a:ext cx="2411760" cy="1356615"/>
          </a:xfrm>
          <a:prstGeom prst="rect">
            <a:avLst/>
          </a:prstGeom>
          <a:noFill/>
        </p:spPr>
      </p:pic>
      <p:pic>
        <p:nvPicPr>
          <p:cNvPr id="9" name="Picture 5" descr="C:\Users\user\Documents\GitHub\Gestion_des_Emprunts\Maquettes\Ordinateur\Romain\Demande_Emprunt_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6120" y="1275605"/>
            <a:ext cx="2411760" cy="1356615"/>
          </a:xfrm>
          <a:prstGeom prst="rect">
            <a:avLst/>
          </a:prstGeom>
          <a:noFill/>
        </p:spPr>
      </p:pic>
      <p:pic>
        <p:nvPicPr>
          <p:cNvPr id="10" name="Picture 2" descr="C:\Users\user\Documents\GitHub\Gestion_des_Emprunts\Maquettes\Ordinateur\Romain\Demande_Emprunt_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275606"/>
            <a:ext cx="2411760" cy="1356615"/>
          </a:xfrm>
          <a:prstGeom prst="rect">
            <a:avLst/>
          </a:prstGeom>
          <a:noFill/>
        </p:spPr>
      </p:pic>
      <p:pic>
        <p:nvPicPr>
          <p:cNvPr id="11" name="Picture 2" descr="C:\Users\user\Documents\GitHub\Gestion_des_Emprunts\Maquettes\Mobile\Romain\Mobile_Faire_Demande_Réservation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106753"/>
            <a:ext cx="2433978" cy="1624681"/>
          </a:xfrm>
          <a:prstGeom prst="rect">
            <a:avLst/>
          </a:prstGeom>
          <a:noFill/>
        </p:spPr>
      </p:pic>
      <p:pic>
        <p:nvPicPr>
          <p:cNvPr id="12" name="Picture 2" descr="C:\Users\user\Documents\GitHub\Gestion_des_Emprunts\Maquettes\Mobile\Romain\Mobile_Faire_Demande_Réservation_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3109615"/>
            <a:ext cx="2430524" cy="1622375"/>
          </a:xfrm>
          <a:prstGeom prst="rect">
            <a:avLst/>
          </a:prstGeom>
          <a:noFill/>
        </p:spPr>
      </p:pic>
      <p:cxnSp>
        <p:nvCxnSpPr>
          <p:cNvPr id="13" name="Connecteur droit avec flèche 12"/>
          <p:cNvCxnSpPr>
            <a:stCxn id="8" idx="3"/>
          </p:cNvCxnSpPr>
          <p:nvPr/>
        </p:nvCxnSpPr>
        <p:spPr>
          <a:xfrm flipV="1">
            <a:off x="2663280" y="1953913"/>
            <a:ext cx="702840" cy="1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10" idx="1"/>
          </p:cNvCxnSpPr>
          <p:nvPr/>
        </p:nvCxnSpPr>
        <p:spPr>
          <a:xfrm>
            <a:off x="5777880" y="1941141"/>
            <a:ext cx="810344" cy="1277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349896" y="2859782"/>
            <a:ext cx="26977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349896" y="3003798"/>
            <a:ext cx="26977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349896" y="2715766"/>
            <a:ext cx="26977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2915816" y="3651870"/>
            <a:ext cx="0" cy="50405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131840" y="3673197"/>
            <a:ext cx="0" cy="50405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user\Documents\GitHub\Gestion_des_Emprunts\Maquettes\Ordinateur\Romain\Demande_Emprun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user\Documents\GitHub\Gestion_des_Emprunts\Maquettes\Ordinateur\Romain\Demande_Empru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user\Documents\GitHub\Gestion_des_Emprunts\Maquettes\Ordinateur\Romain\Demande_Emprunt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user\Documents\GitHub\Gestion_des_Emprunts\Maquettes\Mobile\Romain\Mobile_Faire_Demande_Réservation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701" y="1167594"/>
            <a:ext cx="5400599" cy="3604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Présentation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5656" y="1419622"/>
            <a:ext cx="5698976" cy="309979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Système de gestion d’emprunt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Grande variété de matériels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Multi-modalité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Automatisé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Fiable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user\Documents\GitHub\Gestion_des_Emprunts\Maquettes\Mobile\Romain\Mobile_Faire_Demande_Réservation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700" y="1167595"/>
            <a:ext cx="5400600" cy="3604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Choix technologiques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8" name="Image 7" descr="1393855671_Database_3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5652120" y="2571750"/>
            <a:ext cx="936104" cy="702078"/>
          </a:xfrm>
          <a:prstGeom prst="rect">
            <a:avLst/>
          </a:prstGeom>
        </p:spPr>
      </p:pic>
      <p:pic>
        <p:nvPicPr>
          <p:cNvPr id="9" name="Image 8" descr="1393855686_dedicated_server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6156176" y="2247714"/>
            <a:ext cx="1368152" cy="1026114"/>
          </a:xfrm>
          <a:prstGeom prst="rect">
            <a:avLst/>
          </a:prstGeom>
        </p:spPr>
      </p:pic>
      <p:pic>
        <p:nvPicPr>
          <p:cNvPr id="12" name="Image 11" descr="ordinateur-moniteur-ecran-icone-8084-128.png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2411760" y="1869672"/>
            <a:ext cx="1440160" cy="1080120"/>
          </a:xfrm>
          <a:prstGeom prst="rect">
            <a:avLst/>
          </a:prstGeom>
        </p:spPr>
      </p:pic>
      <p:pic>
        <p:nvPicPr>
          <p:cNvPr id="13" name="Image 12" descr="500px-Ruby_on_Rails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56376" y="2409732"/>
            <a:ext cx="722302" cy="702078"/>
          </a:xfrm>
          <a:prstGeom prst="rect">
            <a:avLst/>
          </a:prstGeom>
        </p:spPr>
      </p:pic>
      <p:pic>
        <p:nvPicPr>
          <p:cNvPr id="14" name="Image 13" descr="css3-logo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409732"/>
            <a:ext cx="1440160" cy="540060"/>
          </a:xfrm>
          <a:prstGeom prst="rect">
            <a:avLst/>
          </a:prstGeom>
        </p:spPr>
      </p:pic>
      <p:pic>
        <p:nvPicPr>
          <p:cNvPr id="15" name="Image 14" descr="HTML5_Logo_51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512" y="2463738"/>
            <a:ext cx="576064" cy="432048"/>
          </a:xfrm>
          <a:prstGeom prst="rect">
            <a:avLst/>
          </a:prstGeom>
        </p:spPr>
      </p:pic>
      <p:pic>
        <p:nvPicPr>
          <p:cNvPr id="16" name="Image 15" descr="ajax-jquery.png"/>
          <p:cNvPicPr>
            <a:picLocks noChangeAspect="1"/>
          </p:cNvPicPr>
          <p:nvPr/>
        </p:nvPicPr>
        <p:blipFill>
          <a:blip r:embed="rId9" cstate="print"/>
          <a:srcRect r="38655"/>
          <a:stretch>
            <a:fillRect/>
          </a:stretch>
        </p:blipFill>
        <p:spPr>
          <a:xfrm>
            <a:off x="179512" y="2949793"/>
            <a:ext cx="1656184" cy="364904"/>
          </a:xfrm>
          <a:prstGeom prst="rect">
            <a:avLst/>
          </a:prstGeom>
        </p:spPr>
      </p:pic>
      <p:pic>
        <p:nvPicPr>
          <p:cNvPr id="17" name="Image 16" descr="ajax-jquery.png"/>
          <p:cNvPicPr>
            <a:picLocks noChangeAspect="1"/>
          </p:cNvPicPr>
          <p:nvPr/>
        </p:nvPicPr>
        <p:blipFill>
          <a:blip r:embed="rId10" cstate="print"/>
          <a:srcRect l="58678"/>
          <a:stretch>
            <a:fillRect/>
          </a:stretch>
        </p:blipFill>
        <p:spPr>
          <a:xfrm>
            <a:off x="323528" y="3219822"/>
            <a:ext cx="1273038" cy="378042"/>
          </a:xfrm>
          <a:prstGeom prst="rect">
            <a:avLst/>
          </a:prstGeom>
        </p:spPr>
      </p:pic>
      <p:pic>
        <p:nvPicPr>
          <p:cNvPr id="18" name="Image 17" descr="1393856380_iphone-color.png"/>
          <p:cNvPicPr>
            <a:picLocks noChangeAspect="1"/>
          </p:cNvPicPr>
          <p:nvPr/>
        </p:nvPicPr>
        <p:blipFill>
          <a:blip r:embed="rId11" cstate="print">
            <a:grayscl/>
          </a:blip>
          <a:stretch>
            <a:fillRect/>
          </a:stretch>
        </p:blipFill>
        <p:spPr>
          <a:xfrm>
            <a:off x="2195736" y="2949792"/>
            <a:ext cx="1219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1393856262_android-phone.png"/>
          <p:cNvPicPr>
            <a:picLocks noChangeAspect="1"/>
          </p:cNvPicPr>
          <p:nvPr/>
        </p:nvPicPr>
        <p:blipFill>
          <a:blip r:embed="rId12" cstate="print">
            <a:grayscl/>
          </a:blip>
          <a:stretch>
            <a:fillRect/>
          </a:stretch>
        </p:blipFill>
        <p:spPr>
          <a:xfrm>
            <a:off x="2555776" y="3057804"/>
            <a:ext cx="1219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 descr="bootstrap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9632" y="2463738"/>
            <a:ext cx="576064" cy="432048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2339752" y="138361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Clients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084168" y="138361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Serveur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995936" y="2787774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995936" y="3003798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139952" y="246373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Requête REST</a:t>
            </a:r>
            <a:endParaRPr lang="fr-FR" sz="1050" dirty="0">
              <a:solidFill>
                <a:srgbClr val="FFC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83968" y="311181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Page HTML</a:t>
            </a:r>
            <a:endParaRPr lang="fr-FR" sz="1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Conception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33751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FFC000"/>
                </a:solidFill>
              </a:rPr>
              <a:t>Description des fonctionnalités</a:t>
            </a:r>
          </a:p>
          <a:p>
            <a:pPr lvl="1"/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smtClean="0">
                <a:solidFill>
                  <a:srgbClr val="FFC000"/>
                </a:solidFill>
              </a:rPr>
              <a:t>Principales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 Secondaires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Base de données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Diagrammes UML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Classes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Entités-Relations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Cas d’utilisation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Activités</a:t>
            </a:r>
          </a:p>
          <a:p>
            <a:pPr>
              <a:buFont typeface="Arial" pitchFamily="34" charset="0"/>
              <a:buNone/>
            </a:pP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4336748" y="2899737"/>
            <a:ext cx="758536" cy="27003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253616" y="2803921"/>
            <a:ext cx="3433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Cahier des charges</a:t>
            </a:r>
            <a:endParaRPr lang="fr-FR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33751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fr-FR" dirty="0"/>
          </a:p>
        </p:txBody>
      </p:sp>
      <p:pic>
        <p:nvPicPr>
          <p:cNvPr id="1026" name="Picture 2" descr="C:\Users\user\Documents\GitHub\Gestion_des_Emprunts\Conception\BD\Diagramme entité-relation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6" r="54691" b="43237"/>
          <a:stretch/>
        </p:blipFill>
        <p:spPr bwMode="auto">
          <a:xfrm>
            <a:off x="787173" y="1851670"/>
            <a:ext cx="7569654" cy="190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ocuments\GitHub\Gestion_des_Emprunts\Conception\BD\Diagramme entité-relation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1" t="13601" r="11431" b="44800"/>
          <a:stretch/>
        </p:blipFill>
        <p:spPr bwMode="auto">
          <a:xfrm>
            <a:off x="1045997" y="1628136"/>
            <a:ext cx="6792687" cy="267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04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Implémentation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Tests utilisateurs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Tests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09600" y="13144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FFC000"/>
                </a:solidFill>
              </a:rPr>
              <a:t>Présentation du résultat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Rapport d’analyse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Prendre en compte dans une 2</a:t>
            </a:r>
            <a:r>
              <a:rPr lang="fr-FR" baseline="30000" dirty="0" smtClean="0">
                <a:solidFill>
                  <a:srgbClr val="FFC000"/>
                </a:solidFill>
              </a:rPr>
              <a:t>nde</a:t>
            </a:r>
            <a:r>
              <a:rPr lang="fr-FR" dirty="0" smtClean="0">
                <a:solidFill>
                  <a:srgbClr val="FFC000"/>
                </a:solidFill>
              </a:rPr>
              <a:t> itération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63888" y="2143125"/>
            <a:ext cx="2016224" cy="8572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Résultat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21600" r="8576" b="7001"/>
          <a:stretch>
            <a:fillRect/>
          </a:stretch>
        </p:blipFill>
        <p:spPr bwMode="auto">
          <a:xfrm>
            <a:off x="0" y="432048"/>
            <a:ext cx="8476991" cy="37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1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143125"/>
            <a:ext cx="8229600" cy="857250"/>
          </a:xfrm>
        </p:spPr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Notre démarche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6" b="6638"/>
          <a:stretch/>
        </p:blipFill>
        <p:spPr bwMode="auto">
          <a:xfrm>
            <a:off x="0" y="-1"/>
            <a:ext cx="9144000" cy="429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Dropbox\PFE\Images\Captures\Photo 06-03-2014 09 13 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9852" y="-23425"/>
            <a:ext cx="2664296" cy="4729125"/>
          </a:xfrm>
          <a:prstGeom prst="rect">
            <a:avLst/>
          </a:prstGeom>
          <a:noFill/>
        </p:spPr>
      </p:pic>
      <p:pic>
        <p:nvPicPr>
          <p:cNvPr id="1027" name="Picture 3" descr="D:\Dropbox\PFE\Images\Captures\Photo 06-03-2014 09 13 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0"/>
            <a:ext cx="2664295" cy="4729124"/>
          </a:xfrm>
          <a:prstGeom prst="rect">
            <a:avLst/>
          </a:prstGeom>
          <a:noFill/>
        </p:spPr>
      </p:pic>
      <p:pic>
        <p:nvPicPr>
          <p:cNvPr id="8" name="Picture 2" descr="D:\Dropbox\PFE\Images\Captures\Photo 06-03-2014 09 13 2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7898" y="0"/>
            <a:ext cx="2665910" cy="4731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1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4" b="4467"/>
          <a:stretch/>
        </p:blipFill>
        <p:spPr bwMode="auto">
          <a:xfrm>
            <a:off x="0" y="0"/>
            <a:ext cx="9144000" cy="441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0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" b="7834"/>
          <a:stretch/>
        </p:blipFill>
        <p:spPr bwMode="auto">
          <a:xfrm>
            <a:off x="-1" y="0"/>
            <a:ext cx="9144001" cy="425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4" b="4892"/>
          <a:stretch/>
        </p:blipFill>
        <p:spPr bwMode="auto">
          <a:xfrm>
            <a:off x="-20284" y="0"/>
            <a:ext cx="9164283" cy="440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56" t="85212" r="25658" b="9781"/>
          <a:stretch/>
        </p:blipFill>
        <p:spPr bwMode="auto">
          <a:xfrm>
            <a:off x="5508104" y="4431209"/>
            <a:ext cx="1152128" cy="30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3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6" b="4468"/>
          <a:stretch/>
        </p:blipFill>
        <p:spPr bwMode="auto">
          <a:xfrm>
            <a:off x="-1" y="0"/>
            <a:ext cx="9144001" cy="440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3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4" b="4467"/>
          <a:stretch/>
        </p:blipFill>
        <p:spPr bwMode="auto">
          <a:xfrm>
            <a:off x="0" y="-1"/>
            <a:ext cx="9144000" cy="441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1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Choix technologiques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79512" y="1869672"/>
            <a:ext cx="8787198" cy="2102532"/>
            <a:chOff x="179512" y="2492896"/>
            <a:chExt cx="8787198" cy="2803376"/>
          </a:xfrm>
          <a:noFill/>
          <a:effectLst>
            <a:glow>
              <a:schemeClr val="accent1"/>
            </a:glow>
          </a:effectLst>
        </p:grpSpPr>
        <p:pic>
          <p:nvPicPr>
            <p:cNvPr id="8" name="Image 7" descr="1393855671_Database_3.png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tretch>
              <a:fillRect/>
            </a:stretch>
          </p:blipFill>
          <p:spPr>
            <a:xfrm>
              <a:off x="5652120" y="3429000"/>
              <a:ext cx="936104" cy="936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8" descr="1393855686_dedicated_server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6156176" y="2996952"/>
              <a:ext cx="1368152" cy="13681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Image 11" descr="ordinateur-moniteur-ecran-icone-8084-128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2411760" y="2492896"/>
              <a:ext cx="1440160" cy="1440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 12" descr="500px-Ruby_on_Rails.svg.png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</a:blip>
            <a:stretch>
              <a:fillRect/>
            </a:stretch>
          </p:blipFill>
          <p:spPr>
            <a:xfrm>
              <a:off x="8244408" y="3212976"/>
              <a:ext cx="722302" cy="936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Image 13" descr="css3-logo.jpg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</a:blip>
            <a:stretch>
              <a:fillRect/>
            </a:stretch>
          </p:blipFill>
          <p:spPr>
            <a:xfrm>
              <a:off x="251520" y="3212976"/>
              <a:ext cx="1440160" cy="720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 14" descr="HTML5_Logo_512.png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</a:blip>
            <a:stretch>
              <a:fillRect/>
            </a:stretch>
          </p:blipFill>
          <p:spPr>
            <a:xfrm>
              <a:off x="179512" y="3284984"/>
              <a:ext cx="576064" cy="576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 15" descr="ajax-jquery.png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</a:blip>
            <a:srcRect r="38655"/>
            <a:stretch>
              <a:fillRect/>
            </a:stretch>
          </p:blipFill>
          <p:spPr>
            <a:xfrm>
              <a:off x="179512" y="3933057"/>
              <a:ext cx="1656184" cy="486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 16" descr="ajax-jquery.png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</a:blip>
            <a:srcRect l="58678"/>
            <a:stretch>
              <a:fillRect/>
            </a:stretch>
          </p:blipFill>
          <p:spPr>
            <a:xfrm>
              <a:off x="323528" y="4293096"/>
              <a:ext cx="1273038" cy="50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 17" descr="1393856380_iphone-color.png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</a:blip>
            <a:stretch>
              <a:fillRect/>
            </a:stretch>
          </p:blipFill>
          <p:spPr>
            <a:xfrm>
              <a:off x="2195736" y="3933056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Image 18" descr="1393856262_android-phone.png"/>
            <p:cNvPicPr>
              <a:picLocks noChangeAspect="1"/>
            </p:cNvPicPr>
            <p:nvPr/>
          </p:nvPicPr>
          <p:blipFill>
            <a:blip r:embed="rId12" cstate="print">
              <a:lum bright="70000" contrast="-70000"/>
            </a:blip>
            <a:stretch>
              <a:fillRect/>
            </a:stretch>
          </p:blipFill>
          <p:spPr>
            <a:xfrm>
              <a:off x="2555776" y="4077072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Image 20" descr="bootstrap.jpg"/>
            <p:cNvPicPr>
              <a:picLocks noChangeAspect="1"/>
            </p:cNvPicPr>
            <p:nvPr/>
          </p:nvPicPr>
          <p:blipFill>
            <a:blip r:embed="rId13" cstate="print">
              <a:lum bright="70000" contrast="-70000"/>
            </a:blip>
            <a:stretch>
              <a:fillRect/>
            </a:stretch>
          </p:blipFill>
          <p:spPr>
            <a:xfrm>
              <a:off x="1259632" y="3284984"/>
              <a:ext cx="576064" cy="5760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ZoneTexte 21"/>
          <p:cNvSpPr txBox="1"/>
          <p:nvPr/>
        </p:nvSpPr>
        <p:spPr>
          <a:xfrm>
            <a:off x="2339752" y="138361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Clients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084168" y="138361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Serveur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995936" y="2787774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995936" y="3003798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139952" y="246373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Requête REST</a:t>
            </a:r>
            <a:endParaRPr lang="fr-FR" sz="1050" dirty="0">
              <a:solidFill>
                <a:srgbClr val="FFC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83968" y="311181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Page HTML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39114" y="2327850"/>
            <a:ext cx="2141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555</a:t>
            </a:r>
            <a:endParaRPr lang="fr-FR" sz="6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508104" y="2355726"/>
            <a:ext cx="4635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1386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65500" y="2669142"/>
            <a:ext cx="1344471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27784" y="2606299"/>
            <a:ext cx="1344471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LOC</a:t>
            </a:r>
          </a:p>
        </p:txBody>
      </p:sp>
    </p:spTree>
    <p:extLst>
      <p:ext uri="{BB962C8B-B14F-4D97-AF65-F5344CB8AC3E}">
        <p14:creationId xmlns:p14="http://schemas.microsoft.com/office/powerpoint/2010/main" val="7873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7764" y="2143125"/>
            <a:ext cx="4248472" cy="85725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Gestion du projet 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#1 - Management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Graphique 7"/>
          <p:cNvGraphicFramePr/>
          <p:nvPr>
            <p:extLst>
              <p:ext uri="{D42A27DB-BD31-4B8C-83A1-F6EECF244321}">
                <p14:modId xmlns:p14="http://schemas.microsoft.com/office/powerpoint/2010/main" val="3159957718"/>
              </p:ext>
            </p:extLst>
          </p:nvPr>
        </p:nvGraphicFramePr>
        <p:xfrm>
          <a:off x="360040" y="1851670"/>
          <a:ext cx="3719303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283968" y="2283718"/>
            <a:ext cx="5112568" cy="1296144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>
                <a:solidFill>
                  <a:srgbClr val="FFC000"/>
                </a:solidFill>
              </a:rPr>
              <a:t>DoW</a:t>
            </a:r>
            <a:endParaRPr lang="fr-FR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Réunions avec nos tuteurs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22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</a:p>
          <a:p>
            <a:r>
              <a:rPr lang="fr-FR" sz="2800" dirty="0" smtClean="0">
                <a:solidFill>
                  <a:srgbClr val="FFC000"/>
                </a:solidFill>
              </a:rPr>
              <a:t>+ Maquettes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#2 – Analyse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11531" y="1707654"/>
            <a:ext cx="5112568" cy="252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Entretiens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Rapports d’analyse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Maquette finale</a:t>
            </a:r>
          </a:p>
          <a:p>
            <a:pPr marL="0" indent="0">
              <a:buNone/>
            </a:pPr>
            <a:r>
              <a:rPr lang="fr-FR" spc="-150" dirty="0" smtClean="0">
                <a:solidFill>
                  <a:srgbClr val="FFC000"/>
                </a:solidFill>
              </a:rPr>
              <a:t>Rails | JavaScript | CSS3 |HTML5</a:t>
            </a:r>
          </a:p>
          <a:p>
            <a:endParaRPr lang="fr-FR" dirty="0"/>
          </a:p>
        </p:txBody>
      </p:sp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3071604968"/>
              </p:ext>
            </p:extLst>
          </p:nvPr>
        </p:nvGraphicFramePr>
        <p:xfrm>
          <a:off x="5020043" y="1851670"/>
          <a:ext cx="3728421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72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#3 - 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5004048" y="2283718"/>
            <a:ext cx="5112568" cy="122413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Diagrammes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Fonctionnalités</a:t>
            </a:r>
          </a:p>
          <a:p>
            <a:endParaRPr lang="fr-FR" dirty="0"/>
          </a:p>
        </p:txBody>
      </p:sp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1107750943"/>
              </p:ext>
            </p:extLst>
          </p:nvPr>
        </p:nvGraphicFramePr>
        <p:xfrm>
          <a:off x="1152128" y="1923678"/>
          <a:ext cx="3729089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75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#4 – Implémentation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043608" y="1779662"/>
            <a:ext cx="3816424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Gérer les demandes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Faire une demande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Gérer l’état du </a:t>
            </a:r>
            <a:r>
              <a:rPr lang="fr-FR" dirty="0" smtClean="0">
                <a:solidFill>
                  <a:srgbClr val="FFC000"/>
                </a:solidFill>
              </a:rPr>
              <a:t>stock</a:t>
            </a:r>
            <a:endParaRPr lang="fr-FR" dirty="0" smtClean="0">
              <a:solidFill>
                <a:srgbClr val="FFC000"/>
              </a:solidFill>
            </a:endParaRPr>
          </a:p>
        </p:txBody>
      </p:sp>
      <p:graphicFrame>
        <p:nvGraphicFramePr>
          <p:cNvPr id="11" name="Graphique 10"/>
          <p:cNvGraphicFramePr/>
          <p:nvPr>
            <p:extLst>
              <p:ext uri="{D42A27DB-BD31-4B8C-83A1-F6EECF244321}">
                <p14:modId xmlns:p14="http://schemas.microsoft.com/office/powerpoint/2010/main" val="1587201293"/>
              </p:ext>
            </p:extLst>
          </p:nvPr>
        </p:nvGraphicFramePr>
        <p:xfrm>
          <a:off x="5004048" y="1851670"/>
          <a:ext cx="3700204" cy="2214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4366854" y="4011910"/>
            <a:ext cx="2725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FFC000"/>
                </a:solidFill>
              </a:rPr>
              <a:t>21%-40% de risques</a:t>
            </a:r>
            <a:endParaRPr lang="fr-FR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043608" y="4083918"/>
            <a:ext cx="343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Retard sur implémentation (</a:t>
            </a:r>
            <a:r>
              <a:rPr lang="fr-FR" b="1" dirty="0" err="1" smtClean="0">
                <a:solidFill>
                  <a:srgbClr val="FFC000"/>
                </a:solidFill>
              </a:rPr>
              <a:t>DoW</a:t>
            </a:r>
            <a:r>
              <a:rPr lang="fr-FR" b="1" dirty="0" smtClean="0">
                <a:solidFill>
                  <a:srgbClr val="FFC000"/>
                </a:solidFill>
              </a:rPr>
              <a:t>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758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#5 – Tests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Graphique 10"/>
          <p:cNvGraphicFramePr/>
          <p:nvPr>
            <p:extLst>
              <p:ext uri="{D42A27DB-BD31-4B8C-83A1-F6EECF244321}">
                <p14:modId xmlns:p14="http://schemas.microsoft.com/office/powerpoint/2010/main" val="1252621448"/>
              </p:ext>
            </p:extLst>
          </p:nvPr>
        </p:nvGraphicFramePr>
        <p:xfrm>
          <a:off x="2712479" y="1851670"/>
          <a:ext cx="3719041" cy="222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26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Gestion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Graphique 8"/>
          <p:cNvGraphicFramePr/>
          <p:nvPr/>
        </p:nvGraphicFramePr>
        <p:xfrm>
          <a:off x="1619672" y="1221600"/>
          <a:ext cx="6192688" cy="3510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Gestion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2067694"/>
            <a:ext cx="6995120" cy="194421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Répartition des tâches (JIRA)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Gestion de versions : Git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Méthode Agile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Fin/Améliorations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400241"/>
            <a:ext cx="8136904" cy="321083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sz="4200" b="1" dirty="0" smtClean="0">
                <a:solidFill>
                  <a:srgbClr val="FFC000"/>
                </a:solidFill>
              </a:rPr>
              <a:t>Finir la première version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4200" b="1" dirty="0" smtClean="0">
                <a:solidFill>
                  <a:srgbClr val="FFC000"/>
                </a:solidFill>
              </a:rPr>
              <a:t>Faire des tests utilisateurs sur la 1</a:t>
            </a:r>
            <a:r>
              <a:rPr lang="fr-FR" sz="4200" b="1" baseline="30000" dirty="0" smtClean="0">
                <a:solidFill>
                  <a:srgbClr val="FFC000"/>
                </a:solidFill>
              </a:rPr>
              <a:t>ère</a:t>
            </a:r>
            <a:r>
              <a:rPr lang="fr-FR" sz="4200" b="1" dirty="0" smtClean="0">
                <a:solidFill>
                  <a:srgbClr val="FFC000"/>
                </a:solidFill>
              </a:rPr>
              <a:t> version </a:t>
            </a:r>
            <a:r>
              <a:rPr lang="fr-FR" sz="4200" b="1" dirty="0" smtClean="0">
                <a:solidFill>
                  <a:srgbClr val="FFC000"/>
                </a:solidFill>
              </a:rPr>
              <a:t>fonctionnelle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4200" b="1" dirty="0">
                <a:solidFill>
                  <a:srgbClr val="FFC000"/>
                </a:solidFill>
              </a:rPr>
              <a:t>Responsive design </a:t>
            </a:r>
            <a:r>
              <a:rPr lang="fr-FR" sz="4200" b="1" dirty="0" smtClean="0">
                <a:solidFill>
                  <a:srgbClr val="FFC000"/>
                </a:solidFill>
              </a:rPr>
              <a:t>amélioré</a:t>
            </a:r>
          </a:p>
          <a:p>
            <a:pPr marL="0" indent="0">
              <a:lnSpc>
                <a:spcPct val="120000"/>
              </a:lnSpc>
              <a:buNone/>
            </a:pPr>
            <a:endParaRPr lang="fr-FR" sz="4200" b="1" dirty="0" smtClean="0">
              <a:solidFill>
                <a:srgbClr val="FFC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FFC000"/>
                </a:solidFill>
              </a:rPr>
              <a:t>Faire une deuxième itération intégrant les remarques des utilisateurs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FFC000"/>
                </a:solidFill>
              </a:rPr>
              <a:t>Automatisation </a:t>
            </a:r>
            <a:r>
              <a:rPr lang="fr-FR" dirty="0" smtClean="0">
                <a:solidFill>
                  <a:srgbClr val="FFC000"/>
                </a:solidFill>
              </a:rPr>
              <a:t>des tests fonctionnels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FFC000"/>
                </a:solidFill>
              </a:rPr>
              <a:t>Authentification CAS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65021" y="1265510"/>
            <a:ext cx="5959308" cy="3394472"/>
          </a:xfrm>
        </p:spPr>
        <p:txBody>
          <a:bodyPr>
            <a:normAutofit/>
          </a:bodyPr>
          <a:lstStyle/>
          <a:p>
            <a:pPr lvl="1"/>
            <a:endParaRPr lang="fr-FR" dirty="0" smtClean="0">
              <a:solidFill>
                <a:srgbClr val="FFC000"/>
              </a:solidFill>
            </a:endParaRP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Nouvelle technologie</a:t>
            </a: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Démarche centrée </a:t>
            </a:r>
            <a:r>
              <a:rPr lang="fr-FR" dirty="0" smtClean="0">
                <a:solidFill>
                  <a:srgbClr val="FFC000"/>
                </a:solidFill>
              </a:rPr>
              <a:t>utilisateurs</a:t>
            </a:r>
            <a:endParaRPr lang="fr-FR" dirty="0">
              <a:solidFill>
                <a:srgbClr val="FFC000"/>
              </a:solidFill>
            </a:endParaRP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Vision en entreprise avec le coach</a:t>
            </a: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Prise de recul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347864" y="644277"/>
            <a:ext cx="28623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rgbClr val="FFC000"/>
                </a:solidFill>
              </a:rPr>
              <a:t>Conclusion</a:t>
            </a:r>
            <a:endParaRPr lang="fr-FR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Analyse Utilisateurs</a:t>
            </a:r>
          </a:p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+ Maquettes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Analyse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Réalisation de questionnaires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Entretiens utilisateurs</a:t>
            </a:r>
          </a:p>
          <a:p>
            <a:pPr lvl="1" indent="-108000"/>
            <a:r>
              <a:rPr lang="fr-FR" sz="2000" dirty="0" smtClean="0">
                <a:solidFill>
                  <a:srgbClr val="FFC000"/>
                </a:solidFill>
              </a:rPr>
              <a:t>6 Enseignants</a:t>
            </a:r>
          </a:p>
          <a:p>
            <a:pPr lvl="1" indent="-108000"/>
            <a:r>
              <a:rPr lang="fr-FR" sz="2000" dirty="0" smtClean="0">
                <a:solidFill>
                  <a:srgbClr val="FFC000"/>
                </a:solidFill>
              </a:rPr>
              <a:t>5 Responsables</a:t>
            </a:r>
          </a:p>
          <a:p>
            <a:pPr lvl="1" indent="-108000"/>
            <a:r>
              <a:rPr lang="fr-FR" sz="2000" dirty="0" smtClean="0">
                <a:solidFill>
                  <a:srgbClr val="FFC000"/>
                </a:solidFill>
              </a:rPr>
              <a:t>4 Étudiants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Analyse des entretiens </a:t>
            </a:r>
            <a:endParaRPr lang="fr-FR" dirty="0" smtClean="0">
              <a:solidFill>
                <a:srgbClr val="FFC000"/>
              </a:solidFill>
              <a:sym typeface="Wingdings" pitchFamily="2" charset="2"/>
            </a:endParaRPr>
          </a:p>
          <a:p>
            <a:pPr>
              <a:buNone/>
            </a:pPr>
            <a:endParaRPr lang="fr-FR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508104" y="3550245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sym typeface="Wingdings" pitchFamily="2" charset="2"/>
              </a:rPr>
              <a:t>Déterminer les </a:t>
            </a:r>
            <a:r>
              <a:rPr lang="fr-FR" sz="2400" b="1" dirty="0" smtClean="0">
                <a:solidFill>
                  <a:srgbClr val="FFC000"/>
                </a:solidFill>
                <a:sym typeface="Wingdings" pitchFamily="2" charset="2"/>
              </a:rPr>
              <a:t>besoins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4932040" y="3651870"/>
            <a:ext cx="576064" cy="2700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ZoneTexte 10"/>
          <p:cNvSpPr txBox="1"/>
          <p:nvPr/>
        </p:nvSpPr>
        <p:spPr>
          <a:xfrm>
            <a:off x="5508104" y="401191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sym typeface="Wingdings" pitchFamily="2" charset="2"/>
              </a:rPr>
              <a:t>Définir les </a:t>
            </a:r>
            <a:r>
              <a:rPr lang="fr-FR" sz="2400" b="1" dirty="0" err="1" smtClean="0">
                <a:solidFill>
                  <a:srgbClr val="FFC000"/>
                </a:solidFill>
                <a:sym typeface="Wingdings" pitchFamily="2" charset="2"/>
              </a:rPr>
              <a:t>personas</a:t>
            </a:r>
            <a:endParaRPr lang="fr-FR" sz="2400" b="1" dirty="0" smtClean="0">
              <a:solidFill>
                <a:srgbClr val="FFC000"/>
              </a:solidFill>
              <a:sym typeface="Wingdings" pitchFamily="2" charset="2"/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4932040" y="4137924"/>
            <a:ext cx="576064" cy="2700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Tri des besoins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37625"/>
            <a:ext cx="8229600" cy="3394472"/>
          </a:xfrm>
        </p:spPr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Tri en fonction des </a:t>
            </a:r>
            <a:r>
              <a:rPr lang="fr-FR" dirty="0" err="1" smtClean="0">
                <a:solidFill>
                  <a:srgbClr val="FFC000"/>
                </a:solidFill>
              </a:rPr>
              <a:t>personas</a:t>
            </a:r>
            <a:endParaRPr lang="fr-FR" dirty="0" smtClean="0">
              <a:solidFill>
                <a:srgbClr val="FFC000"/>
              </a:solidFill>
            </a:endParaRP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Responsable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Emprunteur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Tri en fonction des priorités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Primaires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Secondaires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principaux (Responsables)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74045"/>
            <a:ext cx="6336704" cy="3954942"/>
          </a:xfrm>
        </p:spPr>
        <p:txBody>
          <a:bodyPr>
            <a:noAutofit/>
          </a:bodyPr>
          <a:lstStyle/>
          <a:p>
            <a:r>
              <a:rPr lang="fr-FR" sz="2600" dirty="0" smtClean="0">
                <a:solidFill>
                  <a:srgbClr val="FFC000"/>
                </a:solidFill>
              </a:rPr>
              <a:t>Centraliser les informations d’emprunts</a:t>
            </a:r>
          </a:p>
          <a:p>
            <a:r>
              <a:rPr lang="fr-FR" sz="2600" dirty="0" smtClean="0">
                <a:solidFill>
                  <a:srgbClr val="FFC000"/>
                </a:solidFill>
              </a:rPr>
              <a:t>Gérer les demandes</a:t>
            </a:r>
          </a:p>
          <a:p>
            <a:r>
              <a:rPr lang="fr-FR" sz="2600" dirty="0" smtClean="0">
                <a:solidFill>
                  <a:srgbClr val="FFC000"/>
                </a:solidFill>
              </a:rPr>
              <a:t>Connaître </a:t>
            </a:r>
            <a:r>
              <a:rPr lang="fr-FR" sz="2600" dirty="0">
                <a:solidFill>
                  <a:srgbClr val="FFC000"/>
                </a:solidFill>
              </a:rPr>
              <a:t>le motif d’emprunt</a:t>
            </a:r>
          </a:p>
          <a:p>
            <a:r>
              <a:rPr lang="fr-FR" sz="2600" dirty="0">
                <a:solidFill>
                  <a:srgbClr val="FFC000"/>
                </a:solidFill>
              </a:rPr>
              <a:t>Connaître la date de </a:t>
            </a:r>
            <a:r>
              <a:rPr lang="fr-FR" sz="2600" dirty="0" smtClean="0">
                <a:solidFill>
                  <a:srgbClr val="FFC000"/>
                </a:solidFill>
              </a:rPr>
              <a:t>rendu</a:t>
            </a:r>
          </a:p>
          <a:p>
            <a:r>
              <a:rPr lang="fr-FR" sz="2600" dirty="0" smtClean="0">
                <a:solidFill>
                  <a:srgbClr val="FFC000"/>
                </a:solidFill>
              </a:rPr>
              <a:t>Consulter </a:t>
            </a:r>
            <a:r>
              <a:rPr lang="fr-FR" sz="2600" dirty="0">
                <a:solidFill>
                  <a:srgbClr val="FFC000"/>
                </a:solidFill>
              </a:rPr>
              <a:t>un historique des emprunts</a:t>
            </a:r>
          </a:p>
          <a:p>
            <a:r>
              <a:rPr lang="fr-FR" sz="2600" dirty="0" smtClean="0">
                <a:solidFill>
                  <a:srgbClr val="FFC000"/>
                </a:solidFill>
              </a:rPr>
              <a:t>Connaître l’état du stock</a:t>
            </a:r>
          </a:p>
          <a:p>
            <a:r>
              <a:rPr lang="fr-FR" sz="2600" dirty="0" smtClean="0">
                <a:solidFill>
                  <a:srgbClr val="FFC000"/>
                </a:solidFill>
              </a:rPr>
              <a:t>Être averti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Besoins secondaires (Responsables)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7518"/>
            <a:ext cx="8229600" cy="33944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800" dirty="0" smtClean="0">
                <a:solidFill>
                  <a:srgbClr val="FFC000"/>
                </a:solidFill>
              </a:rPr>
              <a:t>Emprunter </a:t>
            </a:r>
            <a:r>
              <a:rPr lang="fr-FR" sz="2800" dirty="0">
                <a:solidFill>
                  <a:srgbClr val="FFC000"/>
                </a:solidFill>
              </a:rPr>
              <a:t>une grande quantité de matériels identiques (lot</a:t>
            </a:r>
            <a:r>
              <a:rPr lang="fr-FR" sz="2800" dirty="0" smtClean="0">
                <a:solidFill>
                  <a:srgbClr val="FFC000"/>
                </a:solidFill>
              </a:rPr>
              <a:t>)</a:t>
            </a:r>
            <a:endParaRPr lang="fr-FR" sz="2800" dirty="0">
              <a:solidFill>
                <a:srgbClr val="FFC000"/>
              </a:solidFill>
            </a:endParaRP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Pouvoir déléguer la gestion ponctuel d’un emprunt </a:t>
            </a:r>
          </a:p>
          <a:p>
            <a:pPr>
              <a:lnSpc>
                <a:spcPct val="80000"/>
              </a:lnSpc>
            </a:pPr>
            <a:r>
              <a:rPr lang="fr-FR" sz="2800" dirty="0" smtClean="0">
                <a:solidFill>
                  <a:srgbClr val="FFC000"/>
                </a:solidFill>
              </a:rPr>
              <a:t>Spécifier </a:t>
            </a:r>
            <a:r>
              <a:rPr lang="fr-FR" sz="2800" dirty="0">
                <a:solidFill>
                  <a:srgbClr val="FFC000"/>
                </a:solidFill>
              </a:rPr>
              <a:t>l’état du matériel rendu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Définir le stock optimal en fonction d’une période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Communiquer avec les responsables d’un autre type </a:t>
            </a:r>
            <a:r>
              <a:rPr lang="fr-FR" sz="2800" dirty="0" smtClean="0">
                <a:solidFill>
                  <a:srgbClr val="FFC000"/>
                </a:solidFill>
              </a:rPr>
              <a:t>de matériel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Savoir où récupérer/remettre un </a:t>
            </a:r>
            <a:r>
              <a:rPr lang="fr-FR" sz="2800" dirty="0" smtClean="0">
                <a:solidFill>
                  <a:srgbClr val="FFC000"/>
                </a:solidFill>
              </a:rPr>
              <a:t>emprunt</a:t>
            </a:r>
            <a:endParaRPr lang="fr-FR" sz="2800" dirty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3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1817</Words>
  <Application>Microsoft Office PowerPoint</Application>
  <PresentationFormat>Affichage à l'écran (16:9)</PresentationFormat>
  <Paragraphs>395</Paragraphs>
  <Slides>47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2" baseType="lpstr">
      <vt:lpstr>Arial</vt:lpstr>
      <vt:lpstr>Arial Black</vt:lpstr>
      <vt:lpstr>Calibri</vt:lpstr>
      <vt:lpstr>Wingdings</vt:lpstr>
      <vt:lpstr>Thème Office</vt:lpstr>
      <vt:lpstr>PFE Atelier IHM Gestion des emprunts de matériels</vt:lpstr>
      <vt:lpstr>Présentation du projet</vt:lpstr>
      <vt:lpstr>Notre démarche</vt:lpstr>
      <vt:lpstr>Notre démarche</vt:lpstr>
      <vt:lpstr>Notre démarche</vt:lpstr>
      <vt:lpstr>Analyse utilisateurs</vt:lpstr>
      <vt:lpstr>Tri des besoins</vt:lpstr>
      <vt:lpstr>Besoins principaux (Responsables)</vt:lpstr>
      <vt:lpstr>Besoins secondaires (Responsables)</vt:lpstr>
      <vt:lpstr>Fonctionnalités (Responsable)</vt:lpstr>
      <vt:lpstr>Besoins principaux (Emprunteurs)</vt:lpstr>
      <vt:lpstr>Besoins secondaires (Emprunteurs)</vt:lpstr>
      <vt:lpstr>Fonctionnalités (Emprunteur)</vt:lpstr>
      <vt:lpstr>Maquettes</vt:lpstr>
      <vt:lpstr>Storyboard</vt:lpstr>
      <vt:lpstr>Maquettes</vt:lpstr>
      <vt:lpstr>Maquettes</vt:lpstr>
      <vt:lpstr>Maquettes</vt:lpstr>
      <vt:lpstr>Maquettes</vt:lpstr>
      <vt:lpstr>Maquettes</vt:lpstr>
      <vt:lpstr>Choix technologiques</vt:lpstr>
      <vt:lpstr>Notre démarche</vt:lpstr>
      <vt:lpstr>Conception</vt:lpstr>
      <vt:lpstr>Conception</vt:lpstr>
      <vt:lpstr>Notre démarche</vt:lpstr>
      <vt:lpstr>Notre démarche</vt:lpstr>
      <vt:lpstr>Tests utilisateurs</vt:lpstr>
      <vt:lpstr>Résultat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Choix technologiques</vt:lpstr>
      <vt:lpstr>Gestion du projet </vt:lpstr>
      <vt:lpstr>Lot #1 - Management</vt:lpstr>
      <vt:lpstr>Lot #2 – Analyse</vt:lpstr>
      <vt:lpstr>Lot #3 - Conception</vt:lpstr>
      <vt:lpstr>Lot #4 – Implémentation</vt:lpstr>
      <vt:lpstr>Lot #5 – Tests Utilisateurs</vt:lpstr>
      <vt:lpstr>Gestion du projet</vt:lpstr>
      <vt:lpstr>Gestion du projet</vt:lpstr>
      <vt:lpstr>Fin/Améliorations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user</cp:lastModifiedBy>
  <cp:revision>176</cp:revision>
  <dcterms:created xsi:type="dcterms:W3CDTF">2014-03-02T17:55:40Z</dcterms:created>
  <dcterms:modified xsi:type="dcterms:W3CDTF">2014-03-06T15:58:02Z</dcterms:modified>
</cp:coreProperties>
</file>