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notesSlides/notesSlide3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9" r:id="rId2"/>
    <p:sldId id="261" r:id="rId3"/>
    <p:sldId id="296" r:id="rId4"/>
    <p:sldId id="267" r:id="rId5"/>
    <p:sldId id="266" r:id="rId6"/>
    <p:sldId id="270" r:id="rId7"/>
    <p:sldId id="289" r:id="rId8"/>
    <p:sldId id="275" r:id="rId9"/>
    <p:sldId id="291" r:id="rId10"/>
    <p:sldId id="276" r:id="rId11"/>
    <p:sldId id="295" r:id="rId12"/>
    <p:sldId id="274" r:id="rId13"/>
    <p:sldId id="317" r:id="rId14"/>
    <p:sldId id="288" r:id="rId15"/>
    <p:sldId id="284" r:id="rId16"/>
    <p:sldId id="285" r:id="rId17"/>
    <p:sldId id="286" r:id="rId18"/>
    <p:sldId id="263" r:id="rId19"/>
    <p:sldId id="260" r:id="rId20"/>
    <p:sldId id="271" r:id="rId21"/>
    <p:sldId id="318" r:id="rId22"/>
    <p:sldId id="268" r:id="rId23"/>
    <p:sldId id="269" r:id="rId24"/>
    <p:sldId id="273" r:id="rId25"/>
    <p:sldId id="319" r:id="rId26"/>
    <p:sldId id="304" r:id="rId27"/>
    <p:sldId id="298" r:id="rId28"/>
    <p:sldId id="311" r:id="rId29"/>
    <p:sldId id="313" r:id="rId30"/>
    <p:sldId id="299" r:id="rId31"/>
    <p:sldId id="300" r:id="rId32"/>
    <p:sldId id="301" r:id="rId33"/>
    <p:sldId id="302" r:id="rId34"/>
    <p:sldId id="303" r:id="rId35"/>
    <p:sldId id="297" r:id="rId36"/>
    <p:sldId id="305" r:id="rId37"/>
    <p:sldId id="306" r:id="rId38"/>
    <p:sldId id="307" r:id="rId39"/>
    <p:sldId id="308" r:id="rId40"/>
    <p:sldId id="310" r:id="rId41"/>
    <p:sldId id="309" r:id="rId42"/>
    <p:sldId id="290" r:id="rId43"/>
    <p:sldId id="277" r:id="rId44"/>
    <p:sldId id="264" r:id="rId45"/>
    <p:sldId id="278" r:id="rId4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74820" autoAdjust="0"/>
  </p:normalViewPr>
  <p:slideViewPr>
    <p:cSldViewPr>
      <p:cViewPr varScale="1">
        <p:scale>
          <a:sx n="91" d="100"/>
          <a:sy n="91" d="100"/>
        </p:scale>
        <p:origin x="-82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144</c:v>
                </c:pt>
                <c:pt idx="1">
                  <c:v>87</c:v>
                </c:pt>
                <c:pt idx="2">
                  <c:v>114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144</c:v>
                </c:pt>
                <c:pt idx="1">
                  <c:v>111</c:v>
                </c:pt>
                <c:pt idx="2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2835968"/>
        <c:axId val="42837504"/>
      </c:barChart>
      <c:catAx>
        <c:axId val="42835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2837504"/>
        <c:crosses val="autoZero"/>
        <c:auto val="1"/>
        <c:lblAlgn val="ctr"/>
        <c:lblOffset val="100"/>
        <c:noMultiLvlLbl val="0"/>
      </c:catAx>
      <c:valAx>
        <c:axId val="42837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28359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67</c:v>
                </c:pt>
                <c:pt idx="1">
                  <c:v>70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78</c:v>
                </c:pt>
                <c:pt idx="1">
                  <c:v>61</c:v>
                </c:pt>
                <c:pt idx="2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3877888"/>
        <c:axId val="43879424"/>
      </c:barChart>
      <c:catAx>
        <c:axId val="43877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3879424"/>
        <c:crosses val="autoZero"/>
        <c:auto val="1"/>
        <c:lblAlgn val="ctr"/>
        <c:lblOffset val="100"/>
        <c:noMultiLvlLbl val="0"/>
      </c:catAx>
      <c:valAx>
        <c:axId val="43879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38778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47</c:v>
                </c:pt>
                <c:pt idx="1">
                  <c:v>66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48</c:v>
                </c:pt>
                <c:pt idx="1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3940864"/>
        <c:axId val="43946752"/>
      </c:barChart>
      <c:catAx>
        <c:axId val="4394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3946752"/>
        <c:crosses val="autoZero"/>
        <c:auto val="1"/>
        <c:lblAlgn val="ctr"/>
        <c:lblOffset val="100"/>
        <c:noMultiLvlLbl val="0"/>
      </c:catAx>
      <c:valAx>
        <c:axId val="43946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39408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107</c:v>
                </c:pt>
                <c:pt idx="1">
                  <c:v>134</c:v>
                </c:pt>
                <c:pt idx="2">
                  <c:v>54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276</c:v>
                </c:pt>
                <c:pt idx="1">
                  <c:v>269</c:v>
                </c:pt>
                <c:pt idx="2">
                  <c:v>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0925440"/>
        <c:axId val="80926976"/>
      </c:barChart>
      <c:catAx>
        <c:axId val="80925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80926976"/>
        <c:crosses val="autoZero"/>
        <c:auto val="1"/>
        <c:lblAlgn val="ctr"/>
        <c:lblOffset val="100"/>
        <c:noMultiLvlLbl val="0"/>
      </c:catAx>
      <c:valAx>
        <c:axId val="80926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09254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23</c:v>
                </c:pt>
                <c:pt idx="1">
                  <c:v>11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0851328"/>
        <c:axId val="80852864"/>
      </c:barChart>
      <c:catAx>
        <c:axId val="80851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80852864"/>
        <c:crosses val="autoZero"/>
        <c:auto val="1"/>
        <c:lblAlgn val="ctr"/>
        <c:lblOffset val="100"/>
        <c:noMultiLvlLbl val="0"/>
      </c:catAx>
      <c:valAx>
        <c:axId val="80852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08513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Consommation</a:t>
            </a:r>
            <a:r>
              <a:rPr lang="fr-FR" baseline="0"/>
              <a:t> du budget 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Feuil1!$B$2:$B$22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456</c:v>
                </c:pt>
                <c:pt idx="9">
                  <c:v>492</c:v>
                </c:pt>
                <c:pt idx="10">
                  <c:v>492</c:v>
                </c:pt>
                <c:pt idx="11">
                  <c:v>492</c:v>
                </c:pt>
                <c:pt idx="12">
                  <c:v>528</c:v>
                </c:pt>
                <c:pt idx="13">
                  <c:v>564</c:v>
                </c:pt>
                <c:pt idx="14">
                  <c:v>600</c:v>
                </c:pt>
                <c:pt idx="15">
                  <c:v>636</c:v>
                </c:pt>
                <c:pt idx="16">
                  <c:v>672</c:v>
                </c:pt>
                <c:pt idx="17">
                  <c:v>672</c:v>
                </c:pt>
                <c:pt idx="18">
                  <c:v>708</c:v>
                </c:pt>
                <c:pt idx="19">
                  <c:v>828</c:v>
                </c:pt>
                <c:pt idx="20">
                  <c:v>948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Feuil1!$C$2:$C$22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496</c:v>
                </c:pt>
                <c:pt idx="9">
                  <c:v>532</c:v>
                </c:pt>
                <c:pt idx="10">
                  <c:v>532</c:v>
                </c:pt>
                <c:pt idx="11">
                  <c:v>534</c:v>
                </c:pt>
                <c:pt idx="12">
                  <c:v>588</c:v>
                </c:pt>
                <c:pt idx="13">
                  <c:v>667</c:v>
                </c:pt>
                <c:pt idx="14">
                  <c:v>756</c:v>
                </c:pt>
                <c:pt idx="15">
                  <c:v>816</c:v>
                </c:pt>
                <c:pt idx="16">
                  <c:v>882</c:v>
                </c:pt>
                <c:pt idx="17">
                  <c:v>937</c:v>
                </c:pt>
                <c:pt idx="18">
                  <c:v>973</c:v>
                </c:pt>
                <c:pt idx="19">
                  <c:v>1093</c:v>
                </c:pt>
                <c:pt idx="20">
                  <c:v>1213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2027264"/>
        <c:axId val="82029184"/>
      </c:lineChart>
      <c:catAx>
        <c:axId val="82027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2029184"/>
        <c:crosses val="autoZero"/>
        <c:auto val="1"/>
        <c:lblAlgn val="ctr"/>
        <c:lblOffset val="100"/>
        <c:noMultiLvlLbl val="0"/>
      </c:catAx>
      <c:valAx>
        <c:axId val="820291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Heures cumulées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027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 w="15875" cmpd="sng"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07/03/2014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à l’oral de la situation</a:t>
            </a:r>
            <a:r>
              <a:rPr lang="fr-FR" baseline="0" dirty="0" smtClean="0"/>
              <a:t> actuelle, exposer les problèmes que les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les emprunteurs rencontrent.</a:t>
            </a:r>
          </a:p>
          <a:p>
            <a:r>
              <a:rPr lang="fr-FR" baseline="0" dirty="0" smtClean="0"/>
              <a:t>Pas de système automatisé</a:t>
            </a:r>
          </a:p>
          <a:p>
            <a:r>
              <a:rPr lang="fr-FR" baseline="0" dirty="0" smtClean="0"/>
              <a:t>Pas de traçabilités</a:t>
            </a:r>
          </a:p>
          <a:p>
            <a:r>
              <a:rPr lang="fr-FR" baseline="0" dirty="0" smtClean="0"/>
              <a:t>Pas de possibilité de connaitre l’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du stock</a:t>
            </a:r>
          </a:p>
          <a:p>
            <a:r>
              <a:rPr lang="fr-FR" baseline="0" dirty="0" smtClean="0"/>
              <a:t>Pas de possibilité de faire un emprunt en avance</a:t>
            </a:r>
          </a:p>
          <a:p>
            <a:r>
              <a:rPr lang="fr-FR" baseline="0" dirty="0" smtClean="0"/>
              <a:t>Pas de communication claires entre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emprunteurs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33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Connaitre caractéristique et disponibilité d’un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75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Motif</a:t>
            </a:r>
          </a:p>
          <a:p>
            <a:r>
              <a:rPr lang="fr-FR" dirty="0" smtClean="0"/>
              <a:t>Date de début et de fin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530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60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</a:t>
            </a:r>
            <a:r>
              <a:rPr lang="fr-FR" baseline="0" dirty="0" smtClean="0"/>
              <a:t> voulait : </a:t>
            </a:r>
          </a:p>
          <a:p>
            <a:r>
              <a:rPr lang="fr-FR" baseline="0" dirty="0" smtClean="0"/>
              <a:t>Une base de données</a:t>
            </a:r>
            <a:r>
              <a:rPr lang="fr-FR" baseline="0" dirty="0"/>
              <a:t> </a:t>
            </a:r>
            <a:r>
              <a:rPr lang="fr-FR" baseline="0" dirty="0" smtClean="0"/>
              <a:t>avec une gestion simple et efficace</a:t>
            </a:r>
          </a:p>
          <a:p>
            <a:r>
              <a:rPr lang="fr-FR" baseline="0" dirty="0" smtClean="0"/>
              <a:t>Un design responsive utilisable sur ordinateur et smartphone</a:t>
            </a:r>
          </a:p>
          <a:p>
            <a:r>
              <a:rPr lang="fr-FR" baseline="0" dirty="0" smtClean="0"/>
              <a:t>Une programmation asynchrone</a:t>
            </a:r>
          </a:p>
          <a:p>
            <a:endParaRPr lang="fr-FR" baseline="0" dirty="0" smtClean="0"/>
          </a:p>
          <a:p>
            <a:pPr marL="171450" indent="-171450">
              <a:buFont typeface="Wingdings"/>
              <a:buChar char="è"/>
            </a:pPr>
            <a:r>
              <a:rPr lang="fr-FR" baseline="0" dirty="0" smtClean="0">
                <a:sym typeface="Wingdings" panose="05000000000000000000" pitchFamily="2" charset="2"/>
              </a:rPr>
              <a:t>Rails – gestion de la BD, très puissant, vue partielle réutilisable, retourner simplement du html ou du </a:t>
            </a:r>
            <a:r>
              <a:rPr lang="fr-FR" baseline="0" dirty="0" err="1" smtClean="0">
                <a:sym typeface="Wingdings" panose="05000000000000000000" pitchFamily="2" charset="2"/>
              </a:rPr>
              <a:t>json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fr-FR" baseline="0" dirty="0" smtClean="0">
                <a:sym typeface="Wingdings" panose="05000000000000000000" pitchFamily="2" charset="2"/>
              </a:rPr>
              <a:t>HTML CSS </a:t>
            </a:r>
            <a:r>
              <a:rPr lang="fr-FR" baseline="0" dirty="0" err="1" smtClean="0">
                <a:sym typeface="Wingdings" panose="05000000000000000000" pitchFamily="2" charset="2"/>
              </a:rPr>
              <a:t>BootStrap</a:t>
            </a:r>
            <a:r>
              <a:rPr lang="fr-FR" baseline="0" dirty="0" smtClean="0">
                <a:sym typeface="Wingdings" panose="05000000000000000000" pitchFamily="2" charset="2"/>
              </a:rPr>
              <a:t> – Responsive Design</a:t>
            </a:r>
          </a:p>
          <a:p>
            <a:pPr marL="171450" indent="-171450">
              <a:buFont typeface="Wingdings"/>
              <a:buChar char="è"/>
            </a:pPr>
            <a:r>
              <a:rPr lang="fr-FR" baseline="0" dirty="0" err="1" smtClean="0">
                <a:sym typeface="Wingdings" panose="05000000000000000000" pitchFamily="2" charset="2"/>
              </a:rPr>
              <a:t>JQuery</a:t>
            </a:r>
            <a:r>
              <a:rPr lang="fr-FR" baseline="0" dirty="0" smtClean="0">
                <a:sym typeface="Wingdings" panose="05000000000000000000" pitchFamily="2" charset="2"/>
              </a:rPr>
              <a:t> AJAX – programmation asynchrone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9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03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: </a:t>
            </a:r>
            <a:r>
              <a:rPr lang="fr-FR" dirty="0" err="1" smtClean="0"/>
              <a:t>Complexdates</a:t>
            </a:r>
            <a:r>
              <a:rPr lang="fr-FR" baseline="0" dirty="0" smtClean="0"/>
              <a:t> : date avec un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(RDV Deb, fin, Emprunt deb, fin)</a:t>
            </a:r>
          </a:p>
          <a:p>
            <a:r>
              <a:rPr lang="fr-FR" baseline="0" dirty="0" smtClean="0"/>
              <a:t>     PK pas 2 </a:t>
            </a:r>
            <a:r>
              <a:rPr lang="fr-FR" baseline="0" dirty="0" err="1" smtClean="0"/>
              <a:t>complexdates</a:t>
            </a:r>
            <a:r>
              <a:rPr lang="fr-FR" baseline="0" dirty="0" smtClean="0"/>
              <a:t> dans une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Evolution : possibilité de proposer plusieurs dates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 Table de jointure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2 : </a:t>
            </a:r>
            <a:r>
              <a:rPr lang="fr-FR" baseline="0" dirty="0" err="1" smtClean="0">
                <a:sym typeface="Wingdings" panose="05000000000000000000" pitchFamily="2" charset="2"/>
              </a:rPr>
              <a:t>Technical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feature</a:t>
            </a:r>
            <a:r>
              <a:rPr lang="fr-FR" baseline="0" dirty="0" smtClean="0">
                <a:sym typeface="Wingdings" panose="05000000000000000000" pitchFamily="2" charset="2"/>
              </a:rPr>
              <a:t> pas </a:t>
            </a:r>
            <a:r>
              <a:rPr lang="fr-FR" baseline="0" dirty="0" err="1" smtClean="0">
                <a:sym typeface="Wingdings" panose="05000000000000000000" pitchFamily="2" charset="2"/>
              </a:rPr>
              <a:t>integré</a:t>
            </a:r>
            <a:r>
              <a:rPr lang="fr-FR" baseline="0" dirty="0" smtClean="0">
                <a:sym typeface="Wingdings" panose="05000000000000000000" pitchFamily="2" charset="2"/>
              </a:rPr>
              <a:t> au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     PK =&gt; matériel avec </a:t>
            </a:r>
            <a:r>
              <a:rPr lang="fr-FR" baseline="0" dirty="0" err="1" smtClean="0">
                <a:sym typeface="Wingdings" panose="05000000000000000000" pitchFamily="2" charset="2"/>
              </a:rPr>
              <a:t>meme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caract</a:t>
            </a:r>
            <a:r>
              <a:rPr lang="fr-FR" baseline="0" dirty="0" smtClean="0">
                <a:sym typeface="Wingdings" panose="05000000000000000000" pitchFamily="2" charset="2"/>
              </a:rPr>
              <a:t> et quand demande on choisit la </a:t>
            </a:r>
            <a:r>
              <a:rPr lang="fr-FR" baseline="0" dirty="0" err="1" smtClean="0">
                <a:sym typeface="Wingdings" panose="05000000000000000000" pitchFamily="2" charset="2"/>
              </a:rPr>
              <a:t>tech</a:t>
            </a:r>
            <a:r>
              <a:rPr lang="fr-FR" baseline="0" dirty="0" smtClean="0">
                <a:sym typeface="Wingdings" panose="05000000000000000000" pitchFamily="2" charset="2"/>
              </a:rPr>
              <a:t> et non un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77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23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de ce que l’on</a:t>
            </a:r>
            <a:r>
              <a:rPr lang="fr-FR" baseline="0" dirty="0" smtClean="0"/>
              <a:t> voulait faire mais dire qu’on l’a pas fait et dire que on va voir pk dans la 3eme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7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Démarche IHM </a:t>
            </a:r>
            <a:r>
              <a:rPr lang="fr-FR" baseline="0" dirty="0" err="1" smtClean="0"/>
              <a:t>parceque</a:t>
            </a:r>
            <a:r>
              <a:rPr lang="fr-FR" baseline="0" dirty="0" smtClean="0"/>
              <a:t> parcours IHM</a:t>
            </a:r>
          </a:p>
          <a:p>
            <a:r>
              <a:rPr lang="fr-FR" baseline="0" dirty="0" smtClean="0"/>
              <a:t>Nécessité de faire une analyse complète des besoins utilisateurs car système très demandé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83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Démarche IHM </a:t>
            </a:r>
            <a:r>
              <a:rPr lang="fr-FR" baseline="0" dirty="0" err="1" smtClean="0"/>
              <a:t>parceque</a:t>
            </a:r>
            <a:r>
              <a:rPr lang="fr-FR" baseline="0" dirty="0" smtClean="0"/>
              <a:t> parcours IHM</a:t>
            </a:r>
          </a:p>
          <a:p>
            <a:r>
              <a:rPr lang="fr-FR" baseline="0" dirty="0" smtClean="0"/>
              <a:t>Nécessité de faire une analyse complète des besoins utilisateurs car système très demandé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83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Session -&gt; </a:t>
            </a:r>
            <a:r>
              <a:rPr lang="fr-FR" dirty="0" err="1" smtClean="0"/>
              <a:t>respo</a:t>
            </a:r>
            <a:r>
              <a:rPr lang="fr-FR" dirty="0" smtClean="0"/>
              <a:t> / emprunteur</a:t>
            </a:r>
          </a:p>
          <a:p>
            <a:r>
              <a:rPr lang="fr-FR" dirty="0" smtClean="0"/>
              <a:t>Correspond à nos </a:t>
            </a:r>
            <a:r>
              <a:rPr lang="fr-FR" dirty="0" err="1" smtClean="0"/>
              <a:t>personas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70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d’identification d’un matériel précis –&gt;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Afficher plus de caractéristique pour mieux distinguer le matériel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9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2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Lien entre les deux calendriers</a:t>
            </a:r>
          </a:p>
          <a:p>
            <a:r>
              <a:rPr lang="fr-FR" dirty="0" smtClean="0"/>
              <a:t>Calendrier personnel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Affichage de l’indisponibilité -&gt; rouge</a:t>
            </a:r>
            <a:endParaRPr lang="fr-FR" dirty="0" smtClean="0"/>
          </a:p>
          <a:p>
            <a:r>
              <a:rPr lang="fr-FR" dirty="0" smtClean="0"/>
              <a:t>Sélection des heures répercuté</a:t>
            </a:r>
            <a:r>
              <a:rPr lang="fr-FR" baseline="0" dirty="0" smtClean="0"/>
              <a:t> du bas vers le haut</a:t>
            </a:r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-  Pas de mise à jour du calendrier quand on modifie le matériel du panier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Indisponibilité que sur jour pas sur heure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Voir le matériel qui est mis en cause lors d’une indisponibilité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dates (matériel disponible durant cette période)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disponibilités dans le back-end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Email au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pour les notifier de la demande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56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Etat</a:t>
            </a:r>
            <a:r>
              <a:rPr lang="fr-FR" baseline="0" dirty="0" smtClean="0"/>
              <a:t> </a:t>
            </a:r>
            <a:r>
              <a:rPr lang="fr-FR" dirty="0" smtClean="0"/>
              <a:t>des demandes</a:t>
            </a:r>
          </a:p>
          <a:p>
            <a:endParaRPr lang="fr-FR" dirty="0" smtClean="0"/>
          </a:p>
          <a:p>
            <a:r>
              <a:rPr lang="fr-FR" dirty="0" smtClean="0"/>
              <a:t>Différence entre 2 demandes en attentes et la dizaine</a:t>
            </a:r>
            <a:r>
              <a:rPr lang="fr-FR" baseline="0" dirty="0" smtClean="0"/>
              <a:t> de demandes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Manque</a:t>
            </a:r>
          </a:p>
          <a:p>
            <a:r>
              <a:rPr lang="fr-FR" dirty="0" smtClean="0"/>
              <a:t>Possibilité de trier par nom d’emprunteur, responsable,</a:t>
            </a:r>
            <a:r>
              <a:rPr lang="fr-FR" baseline="0" dirty="0" smtClean="0"/>
              <a:t> par date</a:t>
            </a:r>
          </a:p>
          <a:p>
            <a:r>
              <a:rPr lang="fr-FR" baseline="0" dirty="0" smtClean="0"/>
              <a:t>Pourvoir fixer un rdv dans le créneau proposé</a:t>
            </a:r>
          </a:p>
          <a:p>
            <a:r>
              <a:rPr lang="fr-FR" dirty="0" smtClean="0"/>
              <a:t>Responsive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1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Scanne</a:t>
            </a:r>
            <a:r>
              <a:rPr lang="fr-FR" baseline="0" dirty="0" smtClean="0"/>
              <a:t> matériel</a:t>
            </a:r>
          </a:p>
          <a:p>
            <a:r>
              <a:rPr lang="fr-FR" baseline="0" dirty="0" smtClean="0"/>
              <a:t>S’il existe -&gt; caractéristique du mat + historique -&gt; traçabilité -&gt; répond au besoins</a:t>
            </a:r>
          </a:p>
          <a:p>
            <a:r>
              <a:rPr lang="fr-FR" baseline="0" dirty="0" smtClean="0"/>
              <a:t>Editer</a:t>
            </a:r>
          </a:p>
          <a:p>
            <a:r>
              <a:rPr lang="fr-FR" baseline="0" dirty="0" smtClean="0"/>
              <a:t>Supprimer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Autocomplétion</a:t>
            </a:r>
            <a:r>
              <a:rPr lang="fr-FR" dirty="0" smtClean="0"/>
              <a:t>  -&gt; </a:t>
            </a:r>
          </a:p>
          <a:p>
            <a:r>
              <a:rPr lang="fr-FR" dirty="0" smtClean="0"/>
              <a:t>Bien si on ajoute</a:t>
            </a:r>
            <a:r>
              <a:rPr lang="fr-FR" baseline="0" dirty="0" smtClean="0"/>
              <a:t> plusieurs fois un matériel qui a les mêmes caractéristiques</a:t>
            </a:r>
          </a:p>
          <a:p>
            <a:r>
              <a:rPr lang="fr-FR" baseline="0" dirty="0" smtClean="0"/>
              <a:t>Bien pour garder une base de données cohérente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96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Visualiser</a:t>
            </a:r>
            <a:r>
              <a:rPr lang="fr-FR" baseline="0" dirty="0" smtClean="0"/>
              <a:t> tout le stock</a:t>
            </a:r>
          </a:p>
          <a:p>
            <a:r>
              <a:rPr lang="fr-FR" baseline="0" dirty="0" smtClean="0"/>
              <a:t>Utilisation du composant accordéon pour trier par type puis par caractéristique</a:t>
            </a:r>
          </a:p>
          <a:p>
            <a:r>
              <a:rPr lang="fr-FR" baseline="0" dirty="0" smtClean="0"/>
              <a:t>Utilisation du code barre pour accéder directement au mat</a:t>
            </a:r>
          </a:p>
          <a:p>
            <a:r>
              <a:rPr lang="fr-FR" baseline="0" dirty="0" smtClean="0"/>
              <a:t>Peut changer la quantité empruntable d’un groupe de mat ayant les même </a:t>
            </a:r>
            <a:r>
              <a:rPr lang="fr-FR" baseline="0" dirty="0" err="1" smtClean="0"/>
              <a:t>caractérisiques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endParaRPr lang="fr-FR" baseline="0" dirty="0" smtClean="0"/>
          </a:p>
          <a:p>
            <a:r>
              <a:rPr lang="fr-FR" baseline="0" dirty="0" smtClean="0"/>
              <a:t>Mettre en réserve un matériel précis</a:t>
            </a:r>
          </a:p>
          <a:p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5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4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956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Nombre de lots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67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7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554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5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Questionnaire réalisé</a:t>
            </a:r>
            <a:r>
              <a:rPr lang="fr-FR" baseline="0" dirty="0" smtClean="0"/>
              <a:t> en sa basant sur notre propre analyse du sujet (nous en tant qu’emprunteur et nos tuteurs en tant que responsable)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Définition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: profil d’utilisateurs avec certaines caractéristiques qui représente un groupe cible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20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Primaires : besoins récurrents lors des entretiens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4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Gestion des demandes</a:t>
            </a:r>
          </a:p>
          <a:p>
            <a:r>
              <a:rPr lang="fr-FR" dirty="0" smtClean="0"/>
              <a:t>	Gérer les demandes : pouvoir valider</a:t>
            </a:r>
            <a:r>
              <a:rPr lang="fr-FR" baseline="0" dirty="0" smtClean="0"/>
              <a:t> ou</a:t>
            </a:r>
            <a:r>
              <a:rPr lang="fr-FR" dirty="0" smtClean="0"/>
              <a:t> refuser</a:t>
            </a:r>
          </a:p>
          <a:p>
            <a:r>
              <a:rPr lang="fr-FR" dirty="0" smtClean="0"/>
              <a:t>2 Gestion du stock</a:t>
            </a:r>
          </a:p>
          <a:p>
            <a:r>
              <a:rPr lang="fr-FR" dirty="0" smtClean="0"/>
              <a:t>3 Notification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fonctionnalité pour un groupe de besoins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9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C021-7E3C-4740-B891-65B997FE2A3E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FA2-14F9-40DB-BD9A-BE82B8BE62A7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960B-A3E2-4CD3-98CC-8A95B9F6BF61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7A3B-80E3-4242-A998-3E436D0962C1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EDCE-42D6-4CF2-8DEF-2B7962B9B38F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115-9C52-4294-BA7B-13DBA9ECCEA7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5-EAFE-4D46-83B7-4BE1E6BD8D63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7CCC-4177-42A7-A16D-286E0E4BC82A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23E-A847-42CF-A8CE-08E3C64FD4B6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F070-18D6-42CB-BFE7-4A888CBE8268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EC37-E7D4-4E38-8D5D-6FB40901690E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86C-4233-431B-B304-931AD1E3DE71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0" y="2867794"/>
            <a:ext cx="9144000" cy="1242138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LAURENT | Suzy PAETA | Romain ROUFAST</a:t>
            </a:r>
          </a:p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Tuteurs :    Christian BREL    | 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556794"/>
            <a:ext cx="8532440" cy="167418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245936"/>
            <a:ext cx="2232247" cy="634843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0582" y="4109932"/>
            <a:ext cx="1529850" cy="90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78570"/>
            <a:ext cx="8229600" cy="3394472"/>
          </a:xfrm>
        </p:spPr>
        <p:txBody>
          <a:bodyPr/>
          <a:lstStyle/>
          <a:p>
            <a:r>
              <a:rPr lang="fr-FR" sz="2400" dirty="0" smtClean="0">
                <a:solidFill>
                  <a:srgbClr val="FFC000"/>
                </a:solidFill>
              </a:rPr>
              <a:t>Réserver du matériel à l’avance</a:t>
            </a:r>
          </a:p>
          <a:p>
            <a:endParaRPr lang="fr-FR" sz="2400" dirty="0" smtClean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C000"/>
                </a:solidFill>
              </a:rPr>
              <a:t>Connaître les caractéristiques du matériel</a:t>
            </a:r>
          </a:p>
          <a:p>
            <a:r>
              <a:rPr lang="fr-FR" sz="2400" dirty="0" smtClean="0">
                <a:solidFill>
                  <a:srgbClr val="FFC000"/>
                </a:solidFill>
              </a:rPr>
              <a:t>Connaître l’état du stock</a:t>
            </a:r>
          </a:p>
          <a:p>
            <a:endParaRPr lang="fr-FR" sz="2400" dirty="0" smtClean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C000"/>
                </a:solidFill>
              </a:rPr>
              <a:t>Connaître l’état des demandes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6131829" y="2211710"/>
            <a:ext cx="792088" cy="100811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131829" y="3867894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031001" y="1635646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164288" y="1404813"/>
            <a:ext cx="129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Emprunt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64288" y="2484933"/>
            <a:ext cx="87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Stock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164288" y="363706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Demande</a:t>
            </a:r>
            <a:endParaRPr lang="fr-FR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(Emprunteur)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une demande </a:t>
            </a:r>
            <a:r>
              <a:rPr lang="fr-FR" b="1" dirty="0" smtClean="0">
                <a:solidFill>
                  <a:srgbClr val="FFC000"/>
                </a:solidFill>
              </a:rPr>
              <a:t>d’emprunt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Choix du matériel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Choix de la période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les </a:t>
            </a:r>
            <a:r>
              <a:rPr lang="fr-FR" b="1" dirty="0" smtClean="0">
                <a:solidFill>
                  <a:srgbClr val="FFC000"/>
                </a:solidFill>
              </a:rPr>
              <a:t>demandes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Annuler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Connaître son état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maquettes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Ordinateur &amp; Smartphone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Focus group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Maquette finale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Storyboard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75606"/>
            <a:ext cx="2411760" cy="1356615"/>
          </a:xfrm>
          <a:prstGeom prst="rect">
            <a:avLst/>
          </a:prstGeom>
          <a:noFill/>
        </p:spPr>
      </p:pic>
      <p:pic>
        <p:nvPicPr>
          <p:cNvPr id="9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6120" y="1275605"/>
            <a:ext cx="2411760" cy="1356615"/>
          </a:xfrm>
          <a:prstGeom prst="rect">
            <a:avLst/>
          </a:prstGeom>
          <a:noFill/>
        </p:spPr>
      </p:pic>
      <p:pic>
        <p:nvPicPr>
          <p:cNvPr id="1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275606"/>
            <a:ext cx="2411760" cy="1356615"/>
          </a:xfrm>
          <a:prstGeom prst="rect">
            <a:avLst/>
          </a:prstGeom>
          <a:noFill/>
        </p:spPr>
      </p:pic>
      <p:pic>
        <p:nvPicPr>
          <p:cNvPr id="11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106753"/>
            <a:ext cx="2433978" cy="1624681"/>
          </a:xfrm>
          <a:prstGeom prst="rect">
            <a:avLst/>
          </a:prstGeom>
          <a:noFill/>
        </p:spPr>
      </p:pic>
      <p:pic>
        <p:nvPicPr>
          <p:cNvPr id="1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3109615"/>
            <a:ext cx="2430524" cy="1622375"/>
          </a:xfrm>
          <a:prstGeom prst="rect">
            <a:avLst/>
          </a:prstGeom>
          <a:noFill/>
        </p:spPr>
      </p:pic>
      <p:cxnSp>
        <p:nvCxnSpPr>
          <p:cNvPr id="13" name="Connecteur droit avec flèche 12"/>
          <p:cNvCxnSpPr>
            <a:stCxn id="8" idx="3"/>
          </p:cNvCxnSpPr>
          <p:nvPr/>
        </p:nvCxnSpPr>
        <p:spPr>
          <a:xfrm flipV="1">
            <a:off x="2663280" y="1953913"/>
            <a:ext cx="702840" cy="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0" idx="1"/>
          </p:cNvCxnSpPr>
          <p:nvPr/>
        </p:nvCxnSpPr>
        <p:spPr>
          <a:xfrm>
            <a:off x="5777880" y="1941141"/>
            <a:ext cx="810344" cy="127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349896" y="2859782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349896" y="3003798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349896" y="2715766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915816" y="3651870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131840" y="3673197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1" y="1167594"/>
            <a:ext cx="5400599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1167595"/>
            <a:ext cx="5400600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2571750"/>
            <a:ext cx="936104" cy="702078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247714"/>
            <a:ext cx="1368152" cy="1026114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1869672"/>
            <a:ext cx="1440160" cy="108012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6376" y="2409732"/>
            <a:ext cx="722302" cy="702078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409732"/>
            <a:ext cx="1440160" cy="54006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2463738"/>
            <a:ext cx="576064" cy="432048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2949793"/>
            <a:ext cx="1656184" cy="364904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3219822"/>
            <a:ext cx="1273038" cy="378042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2949792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3057804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2463738"/>
            <a:ext cx="576064" cy="43204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Conception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1419622"/>
            <a:ext cx="5698976" cy="309979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Système de gestion d’emprunt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Grande variété de matériels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Multi-modalité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Fiable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Description des fonctionnalités</a:t>
            </a:r>
          </a:p>
          <a:p>
            <a:pPr lvl="1"/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Principales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 Secondaires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Base de données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Diagrammes UML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Classes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Entités-Relations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Cas d’utilisation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Activités</a:t>
            </a:r>
          </a:p>
          <a:p>
            <a:pPr>
              <a:buFont typeface="Arial" pitchFamily="34" charset="0"/>
              <a:buNone/>
            </a:pP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336748" y="2899737"/>
            <a:ext cx="758536" cy="2700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253616" y="2803921"/>
            <a:ext cx="3433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Cahier des charges</a:t>
            </a:r>
            <a:endParaRPr lang="fr-FR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dirty="0"/>
          </a:p>
        </p:txBody>
      </p:sp>
      <p:pic>
        <p:nvPicPr>
          <p:cNvPr id="1026" name="Picture 2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6" r="54691" b="43237"/>
          <a:stretch/>
        </p:blipFill>
        <p:spPr bwMode="auto">
          <a:xfrm>
            <a:off x="787173" y="1851670"/>
            <a:ext cx="7569654" cy="1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1" t="13601" r="11431" b="44800"/>
          <a:stretch/>
        </p:blipFill>
        <p:spPr bwMode="auto">
          <a:xfrm>
            <a:off x="1045997" y="1628136"/>
            <a:ext cx="6792687" cy="2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Implémentation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Tests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13144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Présentation du résultat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Rapport d’analyse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Prendre en compte dans une 2</a:t>
            </a:r>
            <a:r>
              <a:rPr lang="fr-FR" baseline="30000" dirty="0" smtClean="0">
                <a:solidFill>
                  <a:srgbClr val="FFC000"/>
                </a:solidFill>
              </a:rPr>
              <a:t>nde</a:t>
            </a:r>
            <a:r>
              <a:rPr lang="fr-FR" dirty="0" smtClean="0">
                <a:solidFill>
                  <a:srgbClr val="FFC000"/>
                </a:solidFill>
              </a:rPr>
              <a:t> itération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2301721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11861" y="1293837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32421" y="2180685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</a:p>
          <a:p>
            <a:r>
              <a:rPr lang="fr-FR" sz="2800" dirty="0" smtClean="0">
                <a:solidFill>
                  <a:srgbClr val="FFC000"/>
                </a:solidFill>
              </a:rPr>
              <a:t>Back-end 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49752" y="3878665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672917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481855" y="162080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3481855" y="325803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555776" y="2163220"/>
            <a:ext cx="260699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Implémentation </a:t>
            </a:r>
            <a:endParaRPr lang="fr-FR" sz="2800" dirty="0" smtClean="0">
              <a:solidFill>
                <a:srgbClr val="FFC000"/>
              </a:solidFill>
            </a:endParaRPr>
          </a:p>
          <a:p>
            <a:r>
              <a:rPr lang="fr-FR" sz="2800" dirty="0" smtClean="0">
                <a:solidFill>
                  <a:srgbClr val="FFC000"/>
                </a:solidFill>
              </a:rPr>
              <a:t>Front </a:t>
            </a:r>
            <a:r>
              <a:rPr lang="fr-FR" sz="2800" dirty="0">
                <a:solidFill>
                  <a:srgbClr val="FFC000"/>
                </a:solidFill>
              </a:rPr>
              <a:t>end</a:t>
            </a:r>
          </a:p>
          <a:p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700093" y="1620808"/>
            <a:ext cx="968251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6895978" y="3205126"/>
            <a:ext cx="792088" cy="75388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143125"/>
            <a:ext cx="2016224" cy="8572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Résultat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21600" r="8576" b="7001"/>
          <a:stretch>
            <a:fillRect/>
          </a:stretch>
        </p:blipFill>
        <p:spPr bwMode="auto">
          <a:xfrm>
            <a:off x="0" y="432048"/>
            <a:ext cx="8476991" cy="37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6" b="6638"/>
          <a:stretch/>
        </p:blipFill>
        <p:spPr bwMode="auto">
          <a:xfrm>
            <a:off x="0" y="-1"/>
            <a:ext cx="9144000" cy="429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ropbox\PFE\Images\Captures\Photo 06-03-2014 09 13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9852" y="-23425"/>
            <a:ext cx="2664296" cy="4729125"/>
          </a:xfrm>
          <a:prstGeom prst="rect">
            <a:avLst/>
          </a:prstGeom>
          <a:noFill/>
        </p:spPr>
      </p:pic>
      <p:pic>
        <p:nvPicPr>
          <p:cNvPr id="1027" name="Picture 3" descr="D:\Dropbox\PFE\Images\Captures\Photo 06-03-2014 09 13 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0"/>
            <a:ext cx="2664295" cy="4729124"/>
          </a:xfrm>
          <a:prstGeom prst="rect">
            <a:avLst/>
          </a:prstGeom>
          <a:noFill/>
        </p:spPr>
      </p:pic>
      <p:pic>
        <p:nvPicPr>
          <p:cNvPr id="8" name="Picture 2" descr="D:\Dropbox\PFE\Images\Captures\Photo 06-03-2014 09 13 2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898" y="0"/>
            <a:ext cx="2665910" cy="473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43125"/>
            <a:ext cx="8229600" cy="85725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Notre démarche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0"/>
            <a:ext cx="9144000" cy="441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" b="7834"/>
          <a:stretch/>
        </p:blipFill>
        <p:spPr bwMode="auto">
          <a:xfrm>
            <a:off x="-1" y="0"/>
            <a:ext cx="9144001" cy="42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892"/>
          <a:stretch/>
        </p:blipFill>
        <p:spPr bwMode="auto">
          <a:xfrm>
            <a:off x="-20284" y="0"/>
            <a:ext cx="9164283" cy="440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6" t="85212" r="25658" b="9781"/>
          <a:stretch/>
        </p:blipFill>
        <p:spPr bwMode="auto">
          <a:xfrm>
            <a:off x="5508104" y="4431209"/>
            <a:ext cx="1152128" cy="30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4468"/>
          <a:stretch/>
        </p:blipFill>
        <p:spPr bwMode="auto">
          <a:xfrm>
            <a:off x="-1" y="0"/>
            <a:ext cx="9144001" cy="440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-1"/>
            <a:ext cx="9144000" cy="44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79512" y="1869672"/>
            <a:ext cx="8787198" cy="2102532"/>
            <a:chOff x="179512" y="2492896"/>
            <a:chExt cx="8787198" cy="2803376"/>
          </a:xfrm>
          <a:noFill/>
          <a:effectLst>
            <a:glow>
              <a:schemeClr val="accent1"/>
            </a:glow>
          </a:effectLst>
        </p:grpSpPr>
        <p:pic>
          <p:nvPicPr>
            <p:cNvPr id="8" name="Image 7" descr="1393855671_Database_3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5652120" y="3429000"/>
              <a:ext cx="936104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 descr="1393855686_dedicated_server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6156176" y="2996952"/>
              <a:ext cx="1368152" cy="1368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1" descr="ordinateur-moniteur-ecran-icone-8084-128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411760" y="2492896"/>
              <a:ext cx="1440160" cy="144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2" descr="500px-Ruby_on_Rails.svg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8244408" y="3212976"/>
              <a:ext cx="722302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3" descr="css3-logo.jpg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251520" y="3212976"/>
              <a:ext cx="1440160" cy="72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4" descr="HTML5_Logo_512.png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>
              <a:off x="17951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 descr="ajax-jquery.png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</a:blip>
            <a:srcRect r="38655"/>
            <a:stretch>
              <a:fillRect/>
            </a:stretch>
          </p:blipFill>
          <p:spPr>
            <a:xfrm>
              <a:off x="179512" y="3933057"/>
              <a:ext cx="1656184" cy="486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 16" descr="ajax-jquery.png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</a:blip>
            <a:srcRect l="58678"/>
            <a:stretch>
              <a:fillRect/>
            </a:stretch>
          </p:blipFill>
          <p:spPr>
            <a:xfrm>
              <a:off x="323528" y="4293096"/>
              <a:ext cx="1273038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 17" descr="1393856380_iphone-color.png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</a:blip>
            <a:stretch>
              <a:fillRect/>
            </a:stretch>
          </p:blipFill>
          <p:spPr>
            <a:xfrm>
              <a:off x="2195736" y="393305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1393856262_android-phone.png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</a:blip>
            <a:stretch>
              <a:fillRect/>
            </a:stretch>
          </p:blipFill>
          <p:spPr>
            <a:xfrm>
              <a:off x="2555776" y="4077072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 20" descr="bootstrap.jpg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</a:blip>
            <a:stretch>
              <a:fillRect/>
            </a:stretch>
          </p:blipFill>
          <p:spPr>
            <a:xfrm>
              <a:off x="125963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39114" y="2327850"/>
            <a:ext cx="2141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555</a:t>
            </a:r>
            <a:endParaRPr lang="fr-FR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508104" y="2355726"/>
            <a:ext cx="4635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1386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5500" y="2669142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27784" y="2606299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</p:spTree>
    <p:extLst>
      <p:ext uri="{BB962C8B-B14F-4D97-AF65-F5344CB8AC3E}">
        <p14:creationId xmlns:p14="http://schemas.microsoft.com/office/powerpoint/2010/main" val="7873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7764" y="2143125"/>
            <a:ext cx="4248472" cy="85725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Gestion du projet 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#1 - Management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3159957718"/>
              </p:ext>
            </p:extLst>
          </p:nvPr>
        </p:nvGraphicFramePr>
        <p:xfrm>
          <a:off x="360040" y="1851670"/>
          <a:ext cx="3719303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283968" y="2283718"/>
            <a:ext cx="5112568" cy="129614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rgbClr val="FFC000"/>
                </a:solidFill>
              </a:rPr>
              <a:t>DoW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Réunions avec nos tuteurs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#2 – Analyse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11531" y="1707654"/>
            <a:ext cx="5112568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Entretiens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Rapports d’analyse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Maquette finale</a:t>
            </a:r>
          </a:p>
          <a:p>
            <a:pPr marL="0" indent="0">
              <a:buNone/>
            </a:pPr>
            <a:r>
              <a:rPr lang="fr-FR" spc="-150" dirty="0" smtClean="0">
                <a:solidFill>
                  <a:srgbClr val="FFC000"/>
                </a:solidFill>
              </a:rPr>
              <a:t>Rails | JavaScript | CSS3 |HTML5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071604968"/>
              </p:ext>
            </p:extLst>
          </p:nvPr>
        </p:nvGraphicFramePr>
        <p:xfrm>
          <a:off x="5020043" y="1851670"/>
          <a:ext cx="372842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#3 - 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5004048" y="2283718"/>
            <a:ext cx="5112568" cy="12241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Diagrammes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Fonctionnalités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1107750943"/>
              </p:ext>
            </p:extLst>
          </p:nvPr>
        </p:nvGraphicFramePr>
        <p:xfrm>
          <a:off x="1152128" y="1923678"/>
          <a:ext cx="3729089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</a:p>
          <a:p>
            <a:r>
              <a:rPr lang="fr-FR" sz="2800" dirty="0" smtClean="0">
                <a:solidFill>
                  <a:srgbClr val="FFC000"/>
                </a:solidFill>
              </a:rPr>
              <a:t>+ Maquettes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#4 – 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9662"/>
            <a:ext cx="3816424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demande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l’état du stock</a:t>
            </a: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587201293"/>
              </p:ext>
            </p:extLst>
          </p:nvPr>
        </p:nvGraphicFramePr>
        <p:xfrm>
          <a:off x="5004048" y="1851670"/>
          <a:ext cx="3700204" cy="221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4366854" y="4011910"/>
            <a:ext cx="2725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21%-40% de risques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043608" y="4083918"/>
            <a:ext cx="343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Retard sur implémentation (</a:t>
            </a:r>
            <a:r>
              <a:rPr lang="fr-FR" b="1" dirty="0" err="1" smtClean="0">
                <a:solidFill>
                  <a:srgbClr val="FFC000"/>
                </a:solidFill>
              </a:rPr>
              <a:t>DoW</a:t>
            </a:r>
            <a:r>
              <a:rPr lang="fr-FR" b="1" dirty="0" smtClean="0">
                <a:solidFill>
                  <a:srgbClr val="FFC000"/>
                </a:solidFill>
              </a:rPr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758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#5 – 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252621448"/>
              </p:ext>
            </p:extLst>
          </p:nvPr>
        </p:nvGraphicFramePr>
        <p:xfrm>
          <a:off x="2712479" y="1851670"/>
          <a:ext cx="3719041" cy="222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26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/>
          <p:cNvGraphicFramePr/>
          <p:nvPr/>
        </p:nvGraphicFramePr>
        <p:xfrm>
          <a:off x="1619672" y="1221600"/>
          <a:ext cx="6192688" cy="3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0045" y="1809031"/>
            <a:ext cx="6192688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Répartition des tâches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Suivi de la consommation du budget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Gestion de versions : Git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Méthode Agile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60765" y="2128711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C000"/>
                </a:solidFill>
              </a:rPr>
              <a:t>JIRA</a:t>
            </a:r>
          </a:p>
        </p:txBody>
      </p:sp>
      <p:sp>
        <p:nvSpPr>
          <p:cNvPr id="13" name="Accolade fermante 12"/>
          <p:cNvSpPr/>
          <p:nvPr/>
        </p:nvSpPr>
        <p:spPr>
          <a:xfrm>
            <a:off x="7420394" y="2025055"/>
            <a:ext cx="240371" cy="792088"/>
          </a:xfrm>
          <a:prstGeom prst="rightBrace">
            <a:avLst>
              <a:gd name="adj1" fmla="val 8333"/>
              <a:gd name="adj2" fmla="val 51043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00241"/>
            <a:ext cx="8136904" cy="321083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4200" b="1" dirty="0" smtClean="0">
                <a:solidFill>
                  <a:srgbClr val="FFC000"/>
                </a:solidFill>
              </a:rPr>
              <a:t>Finir la première version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200" b="1" dirty="0" smtClean="0">
                <a:solidFill>
                  <a:srgbClr val="FFC000"/>
                </a:solidFill>
              </a:rPr>
              <a:t>Faire des tests utilisateurs sur la 1</a:t>
            </a:r>
            <a:r>
              <a:rPr lang="fr-FR" sz="4200" b="1" baseline="30000" dirty="0" smtClean="0">
                <a:solidFill>
                  <a:srgbClr val="FFC000"/>
                </a:solidFill>
              </a:rPr>
              <a:t>ère</a:t>
            </a:r>
            <a:r>
              <a:rPr lang="fr-FR" sz="4200" b="1" dirty="0" smtClean="0">
                <a:solidFill>
                  <a:srgbClr val="FFC000"/>
                </a:solidFill>
              </a:rPr>
              <a:t> version fonctionnelle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200" b="1" dirty="0">
                <a:solidFill>
                  <a:srgbClr val="FFC000"/>
                </a:solidFill>
              </a:rPr>
              <a:t>Responsive design </a:t>
            </a:r>
            <a:r>
              <a:rPr lang="fr-FR" sz="4200" b="1" dirty="0" smtClean="0">
                <a:solidFill>
                  <a:srgbClr val="FFC000"/>
                </a:solidFill>
              </a:rPr>
              <a:t>amélioré</a:t>
            </a:r>
          </a:p>
          <a:p>
            <a:pPr marL="0" indent="0">
              <a:lnSpc>
                <a:spcPct val="120000"/>
              </a:lnSpc>
              <a:buNone/>
            </a:pPr>
            <a:endParaRPr lang="fr-FR" sz="4200" b="1" dirty="0" smtClean="0">
              <a:solidFill>
                <a:srgbClr val="FFC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deuxième itération intégrant les remarques des utilisateurs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Automatisation des tests fonctionnels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Authentification CAS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5021" y="1265510"/>
            <a:ext cx="5959308" cy="3394472"/>
          </a:xfrm>
        </p:spPr>
        <p:txBody>
          <a:bodyPr>
            <a:normAutofit/>
          </a:bodyPr>
          <a:lstStyle/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Nouvelle technologie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Démarche centrée utilisateurs</a:t>
            </a:r>
            <a:endParaRPr lang="fr-FR" dirty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Vision en entreprise avec le coach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Prise de recul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347864" y="644277"/>
            <a:ext cx="28623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FFC000"/>
                </a:solidFill>
              </a:rPr>
              <a:t>Conclusion</a:t>
            </a:r>
            <a:endParaRPr lang="fr-F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Analyse Utilisateurs</a:t>
            </a:r>
          </a:p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+ Maquettes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Analyse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questionnaires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6 Enseignants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5 Responsables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4 Étudiants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 </a:t>
            </a:r>
            <a:endParaRPr lang="fr-FR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08104" y="355024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Déterminer les </a:t>
            </a:r>
            <a:r>
              <a:rPr lang="fr-FR" sz="2400" b="1" dirty="0" err="1" smtClean="0">
                <a:solidFill>
                  <a:srgbClr val="FFC000"/>
                </a:solidFill>
                <a:sym typeface="Wingdings" pitchFamily="2" charset="2"/>
              </a:rPr>
              <a:t>personas</a:t>
            </a:r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4932040" y="3651870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ZoneTexte 10"/>
          <p:cNvSpPr txBox="1"/>
          <p:nvPr/>
        </p:nvSpPr>
        <p:spPr>
          <a:xfrm>
            <a:off x="5508104" y="401191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Définir les </a:t>
            </a:r>
            <a:r>
              <a:rPr lang="fr-FR" sz="2400" b="1" dirty="0" smtClean="0">
                <a:solidFill>
                  <a:srgbClr val="FFC000"/>
                </a:solidFill>
                <a:sym typeface="Wingdings" pitchFamily="2" charset="2"/>
              </a:rPr>
              <a:t>besoins</a:t>
            </a:r>
            <a:endParaRPr lang="fr-FR" sz="2400" b="1" dirty="0">
              <a:solidFill>
                <a:srgbClr val="FFC000"/>
              </a:solidFill>
              <a:sym typeface="Wingdings" pitchFamily="2" charset="2"/>
            </a:endParaRPr>
          </a:p>
          <a:p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4932040" y="4137924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Tri des besoins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7625"/>
            <a:ext cx="8229600" cy="3394472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Tri en fonction des </a:t>
            </a:r>
            <a:r>
              <a:rPr lang="fr-FR" dirty="0" err="1" smtClean="0">
                <a:solidFill>
                  <a:srgbClr val="FFC000"/>
                </a:solidFill>
              </a:rPr>
              <a:t>personas</a:t>
            </a:r>
            <a:endParaRPr lang="fr-FR" dirty="0" smtClean="0">
              <a:solidFill>
                <a:srgbClr val="FFC000"/>
              </a:solidFill>
            </a:endParaRP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Responsable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Emprunteur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Tri en fonction des priorités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Primaires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Secondaires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170567"/>
            <a:ext cx="6336704" cy="3954942"/>
          </a:xfrm>
        </p:spPr>
        <p:txBody>
          <a:bodyPr>
            <a:noAutofit/>
          </a:bodyPr>
          <a:lstStyle/>
          <a:p>
            <a:r>
              <a:rPr lang="fr-FR" sz="2600" dirty="0" smtClean="0">
                <a:solidFill>
                  <a:srgbClr val="FFC000"/>
                </a:solidFill>
              </a:rPr>
              <a:t>Centraliser les informations d’emprunts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Gérer les demandes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Connaître </a:t>
            </a:r>
            <a:r>
              <a:rPr lang="fr-FR" sz="2600" dirty="0">
                <a:solidFill>
                  <a:srgbClr val="FFC000"/>
                </a:solidFill>
              </a:rPr>
              <a:t>le motif d’emprunt</a:t>
            </a:r>
          </a:p>
          <a:p>
            <a:r>
              <a:rPr lang="fr-FR" sz="2600" dirty="0">
                <a:solidFill>
                  <a:srgbClr val="FFC000"/>
                </a:solidFill>
              </a:rPr>
              <a:t>Connaître la date de </a:t>
            </a:r>
            <a:r>
              <a:rPr lang="fr-FR" sz="2600" dirty="0" smtClean="0">
                <a:solidFill>
                  <a:srgbClr val="FFC000"/>
                </a:solidFill>
              </a:rPr>
              <a:t>rendu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Consulter </a:t>
            </a:r>
            <a:r>
              <a:rPr lang="fr-FR" sz="2600" dirty="0">
                <a:solidFill>
                  <a:srgbClr val="FFC000"/>
                </a:solidFill>
              </a:rPr>
              <a:t>un historique des emprunts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Connaître l’état du stock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Être averti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6156176" y="1275606"/>
            <a:ext cx="792088" cy="2232248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156176" y="3867894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156176" y="4299942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164288" y="216089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Demande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91611" y="3637061"/>
            <a:ext cx="87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Stock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191611" y="4069109"/>
            <a:ext cx="169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Notification</a:t>
            </a:r>
            <a:endParaRPr lang="fr-FR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(Responsable)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Gérer les </a:t>
            </a:r>
            <a:r>
              <a:rPr lang="fr-FR" b="1" dirty="0" smtClean="0">
                <a:solidFill>
                  <a:srgbClr val="FFC000"/>
                </a:solidFill>
              </a:rPr>
              <a:t>demandes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Plusieurs états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l’état du </a:t>
            </a:r>
            <a:r>
              <a:rPr lang="fr-FR" b="1" dirty="0" smtClean="0">
                <a:solidFill>
                  <a:srgbClr val="FFC000"/>
                </a:solidFill>
              </a:rPr>
              <a:t>stock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Visualiser le stock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Editer le stock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1751</Words>
  <Application>Microsoft Office PowerPoint</Application>
  <PresentationFormat>Affichage à l'écran (16:9)</PresentationFormat>
  <Paragraphs>398</Paragraphs>
  <Slides>45</Slides>
  <Notes>33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Thème Office</vt:lpstr>
      <vt:lpstr>PFE Atelier IHM Gestion des emprunts de matériels</vt:lpstr>
      <vt:lpstr>Présentation du projet</vt:lpstr>
      <vt:lpstr>Notre démarche</vt:lpstr>
      <vt:lpstr>Notre démarche</vt:lpstr>
      <vt:lpstr>Notre démarche</vt:lpstr>
      <vt:lpstr>Analyse utilisateurs</vt:lpstr>
      <vt:lpstr>Tri des besoins</vt:lpstr>
      <vt:lpstr>Besoins principaux (Responsables)</vt:lpstr>
      <vt:lpstr>Fonctionnalités (Responsable)</vt:lpstr>
      <vt:lpstr>Besoins principaux (Emprunteurs)</vt:lpstr>
      <vt:lpstr>Fonctionnalités (Emprunteur)</vt:lpstr>
      <vt:lpstr>Maquettes</vt:lpstr>
      <vt:lpstr>Storyboard</vt:lpstr>
      <vt:lpstr>Maquettes</vt:lpstr>
      <vt:lpstr>Maquettes</vt:lpstr>
      <vt:lpstr>Maquettes</vt:lpstr>
      <vt:lpstr>Maquettes</vt:lpstr>
      <vt:lpstr>Choix technologiques</vt:lpstr>
      <vt:lpstr>Notre démarche</vt:lpstr>
      <vt:lpstr>Conception</vt:lpstr>
      <vt:lpstr>Conception</vt:lpstr>
      <vt:lpstr>Notre démarche</vt:lpstr>
      <vt:lpstr>Notre démarche</vt:lpstr>
      <vt:lpstr>Tests utilisateurs</vt:lpstr>
      <vt:lpstr>Notre démarche</vt:lpstr>
      <vt:lpstr>Résultat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Choix technologiques</vt:lpstr>
      <vt:lpstr>Gestion du projet </vt:lpstr>
      <vt:lpstr>Lot #1 - Management</vt:lpstr>
      <vt:lpstr>Lot #2 – Analyse</vt:lpstr>
      <vt:lpstr>Lot #3 - Conception</vt:lpstr>
      <vt:lpstr>Lot #4 – Implémentation</vt:lpstr>
      <vt:lpstr>Lot #5 – Tests Utilisateurs</vt:lpstr>
      <vt:lpstr>Gestion du projet</vt:lpstr>
      <vt:lpstr>Gestion du projet</vt:lpstr>
      <vt:lpstr>Fin/Améliorations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alaurent</cp:lastModifiedBy>
  <cp:revision>190</cp:revision>
  <dcterms:created xsi:type="dcterms:W3CDTF">2014-03-02T17:55:40Z</dcterms:created>
  <dcterms:modified xsi:type="dcterms:W3CDTF">2014-03-07T08:47:08Z</dcterms:modified>
</cp:coreProperties>
</file>