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8" r:id="rId7"/>
    <p:sldId id="269" r:id="rId8"/>
    <p:sldId id="260" r:id="rId9"/>
    <p:sldId id="266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é crouzet" initials="zc" lastIdx="1" clrIdx="0">
    <p:extLst>
      <p:ext uri="{19B8F6BF-5375-455C-9EA6-DF929625EA0E}">
        <p15:presenceInfo xmlns:p15="http://schemas.microsoft.com/office/powerpoint/2012/main" userId="13fd2716b70155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644E"/>
    <a:srgbClr val="F0A22E"/>
    <a:srgbClr val="20B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3" autoAdjust="0"/>
    <p:restoredTop sz="94660"/>
  </p:normalViewPr>
  <p:slideViewPr>
    <p:cSldViewPr snapToGrid="0">
      <p:cViewPr>
        <p:scale>
          <a:sx n="66" d="100"/>
          <a:sy n="66" d="100"/>
        </p:scale>
        <p:origin x="7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468E6-BE51-4BD3-8FAF-A0A9D9DDF5C8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E0E3F-1DAE-439E-8EC2-BAAB658D4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07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16B4-9562-44D9-9D41-52C363990049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63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50C2-99B1-4350-A7F5-C5B75A9636A2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7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D9C6-2C4F-4C25-8EC9-557C66067A89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3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A07B-6592-4245-9CA5-89F41B211436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9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6BFC-9F73-43A0-9A5B-E65C2145FC70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3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E68E-45B5-41C0-913C-C990E6A484AC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1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80AA-6F31-461E-AE71-2FA753836A44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8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8C63-AECD-492A-8F78-FB139354DC3A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0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A58D-48BE-4261-9437-8E8559F3FB16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6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D3B28F-1CBE-4165-A640-E18516C5EA9C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1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F0BE-5E1C-4A8C-B129-F9190022EC3A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2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71F7C8-1379-4327-AA83-5B1AE6FAF55A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13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cppreference.com/w/cpp/algorithm/swap" TargetMode="External"/><Relationship Id="rId3" Type="http://schemas.openxmlformats.org/officeDocument/2006/relationships/hyperlink" Target="http://www.cplusplus.com/reference/sstream/istringstream/" TargetMode="External"/><Relationship Id="rId7" Type="http://schemas.openxmlformats.org/officeDocument/2006/relationships/hyperlink" Target="http://www.codeurjava.com/2015/11/inverser-un-tableau-avec-la-methode-recursif-en-langage-c.html" TargetMode="External"/><Relationship Id="rId2" Type="http://schemas.openxmlformats.org/officeDocument/2006/relationships/hyperlink" Target="https://openclassrooms.com/fr/courses/1894236-programmez-avec-le-langage-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20237490/error-in-makefile-multiple-definition-of-start" TargetMode="External"/><Relationship Id="rId11" Type="http://schemas.openxmlformats.org/officeDocument/2006/relationships/hyperlink" Target="http://www.cplusplus.com/reference/list/list/" TargetMode="External"/><Relationship Id="rId5" Type="http://schemas.openxmlformats.org/officeDocument/2006/relationships/hyperlink" Target="https://stackoverflow.com/questions/27272525/what-does-collect2-error-ld-returned-1-exit-status-mean" TargetMode="External"/><Relationship Id="rId10" Type="http://schemas.openxmlformats.org/officeDocument/2006/relationships/hyperlink" Target="https://forums.macg.co/threads/fichier-txt-sur-mac.1286586/" TargetMode="External"/><Relationship Id="rId4" Type="http://schemas.openxmlformats.org/officeDocument/2006/relationships/hyperlink" Target="https://www.draw.io/" TargetMode="External"/><Relationship Id="rId9" Type="http://schemas.openxmlformats.org/officeDocument/2006/relationships/hyperlink" Target="https://stackoverflow.com/questions/5966698/error-use-of-deleted-func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F5527D5-E674-4A0A-9615-A6F93387C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279"/>
          <a:stretch/>
        </p:blipFill>
        <p:spPr>
          <a:xfrm>
            <a:off x="-3155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E6B7A0-66F2-464D-B3A5-2AE5D36DE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Projet C++</a:t>
            </a:r>
            <a:br>
              <a:rPr lang="fr-FR" sz="6600" dirty="0">
                <a:solidFill>
                  <a:srgbClr val="FFFFFF"/>
                </a:solidFill>
              </a:rPr>
            </a:br>
            <a:r>
              <a:rPr lang="en-US" sz="6600" dirty="0"/>
              <a:t>Robotic Object Model simulator with Command Line Interface</a:t>
            </a:r>
            <a:endParaRPr lang="fr-FR" sz="6600" dirty="0">
              <a:solidFill>
                <a:srgbClr val="FFFFFF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E064F7-6134-4A65-84B2-1100AF9B729B}"/>
              </a:ext>
            </a:extLst>
          </p:cNvPr>
          <p:cNvSpPr txBox="1"/>
          <p:nvPr/>
        </p:nvSpPr>
        <p:spPr>
          <a:xfrm>
            <a:off x="1207658" y="4624371"/>
            <a:ext cx="39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Alexis MARTIN</a:t>
            </a:r>
          </a:p>
          <a:p>
            <a:r>
              <a:rPr lang="fr-FR" sz="2000" dirty="0"/>
              <a:t>Noémie DEVERGNE</a:t>
            </a:r>
          </a:p>
          <a:p>
            <a:r>
              <a:rPr lang="fr-FR" sz="2000" dirty="0"/>
              <a:t>Zoé CROUZET</a:t>
            </a:r>
          </a:p>
          <a:p>
            <a:r>
              <a:rPr lang="fr-FR" sz="2000" dirty="0"/>
              <a:t>TD8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A4657B4-1D55-4366-AB75-D19710B6E521}"/>
              </a:ext>
            </a:extLst>
          </p:cNvPr>
          <p:cNvSpPr txBox="1"/>
          <p:nvPr/>
        </p:nvSpPr>
        <p:spPr>
          <a:xfrm>
            <a:off x="11434813" y="6415131"/>
            <a:ext cx="65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1/12</a:t>
            </a:r>
          </a:p>
        </p:txBody>
      </p:sp>
    </p:spTree>
    <p:extLst>
      <p:ext uri="{BB962C8B-B14F-4D97-AF65-F5344CB8AC3E}">
        <p14:creationId xmlns:p14="http://schemas.microsoft.com/office/powerpoint/2010/main" val="2957841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3C1AB-3140-4F8D-9F21-5B204FD2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96" y="79108"/>
            <a:ext cx="12089331" cy="833593"/>
          </a:xfrm>
        </p:spPr>
        <p:txBody>
          <a:bodyPr>
            <a:normAutofit/>
          </a:bodyPr>
          <a:lstStyle/>
          <a:p>
            <a:r>
              <a:rPr lang="fr-FR" dirty="0"/>
              <a:t>Tests fonctionnels : Use case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DB25636-DDA1-4F51-9254-077097674EC1}"/>
              </a:ext>
            </a:extLst>
          </p:cNvPr>
          <p:cNvSpPr txBox="1"/>
          <p:nvPr/>
        </p:nvSpPr>
        <p:spPr>
          <a:xfrm>
            <a:off x="11319312" y="6415131"/>
            <a:ext cx="77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10/12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65B15B-C794-4B44-833E-1A0B304B7D73}"/>
              </a:ext>
            </a:extLst>
          </p:cNvPr>
          <p:cNvSpPr/>
          <p:nvPr/>
        </p:nvSpPr>
        <p:spPr>
          <a:xfrm>
            <a:off x="840027" y="1418133"/>
            <a:ext cx="10409274" cy="5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A0B89F2-5DB9-4324-98D3-9AF9C3DBC438}"/>
              </a:ext>
            </a:extLst>
          </p:cNvPr>
          <p:cNvCxnSpPr>
            <a:cxnSpLocks/>
          </p:cNvCxnSpPr>
          <p:nvPr/>
        </p:nvCxnSpPr>
        <p:spPr>
          <a:xfrm>
            <a:off x="3212550" y="907130"/>
            <a:ext cx="0" cy="5929527"/>
          </a:xfrm>
          <a:prstGeom prst="line">
            <a:avLst/>
          </a:prstGeom>
          <a:ln w="28575">
            <a:solidFill>
              <a:srgbClr val="A56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D31E8344-D0E1-4CA9-A2D5-CD3E12557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86" y="1944951"/>
            <a:ext cx="2058419" cy="32934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E316226-685D-4753-9FB7-C4EEA632C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20" y="3139346"/>
            <a:ext cx="2846155" cy="199192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E0BBB2FE-7E0E-482B-81C7-0A8B391168C0}"/>
              </a:ext>
            </a:extLst>
          </p:cNvPr>
          <p:cNvSpPr txBox="1"/>
          <p:nvPr/>
        </p:nvSpPr>
        <p:spPr>
          <a:xfrm>
            <a:off x="220804" y="5296972"/>
            <a:ext cx="2718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Exemple 14</a:t>
            </a:r>
            <a:r>
              <a:rPr lang="fr-FR" dirty="0"/>
              <a:t> : afficher les axes</a:t>
            </a:r>
          </a:p>
        </p:txBody>
      </p:sp>
      <p:sp>
        <p:nvSpPr>
          <p:cNvPr id="28" name="Flèche : bas 27">
            <a:extLst>
              <a:ext uri="{FF2B5EF4-FFF2-40B4-BE49-F238E27FC236}">
                <a16:creationId xmlns:a16="http://schemas.microsoft.com/office/drawing/2014/main" id="{D5F6331C-65B8-4E72-85BE-978A1EDE1592}"/>
              </a:ext>
            </a:extLst>
          </p:cNvPr>
          <p:cNvSpPr/>
          <p:nvPr/>
        </p:nvSpPr>
        <p:spPr>
          <a:xfrm>
            <a:off x="1281058" y="2439998"/>
            <a:ext cx="597877" cy="575645"/>
          </a:xfrm>
          <a:prstGeom prst="downArrow">
            <a:avLst/>
          </a:pr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248DFE3-B768-46DF-8AA0-CA96EB0CB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86" y="1128957"/>
            <a:ext cx="2058413" cy="35626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44CCC0F-8B5D-4A73-BD8E-E20893423618}"/>
              </a:ext>
            </a:extLst>
          </p:cNvPr>
          <p:cNvSpPr/>
          <p:nvPr/>
        </p:nvSpPr>
        <p:spPr>
          <a:xfrm>
            <a:off x="1258755" y="1569396"/>
            <a:ext cx="642474" cy="301175"/>
          </a:xfrm>
          <a:prstGeom prst="rect">
            <a:avLst/>
          </a:pr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OU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75E6BC4-4801-4BD6-8634-8EC2F9547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902" y="3139346"/>
            <a:ext cx="2887521" cy="199192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08D0AB5-E96C-4B9F-B70B-212F3D51C0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9254" y="1162501"/>
            <a:ext cx="2124815" cy="28917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3B1A737-9681-4C1F-87CF-513533DB0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9255" y="1944952"/>
            <a:ext cx="2124814" cy="31941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132C35B-189D-40D4-8ADC-8E5C4ABF94BD}"/>
              </a:ext>
            </a:extLst>
          </p:cNvPr>
          <p:cNvSpPr/>
          <p:nvPr/>
        </p:nvSpPr>
        <p:spPr>
          <a:xfrm>
            <a:off x="4440424" y="1569396"/>
            <a:ext cx="642474" cy="301175"/>
          </a:xfrm>
          <a:prstGeom prst="rect">
            <a:avLst/>
          </a:pr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OU</a:t>
            </a:r>
          </a:p>
        </p:txBody>
      </p:sp>
      <p:sp>
        <p:nvSpPr>
          <p:cNvPr id="39" name="Flèche : bas 38">
            <a:extLst>
              <a:ext uri="{FF2B5EF4-FFF2-40B4-BE49-F238E27FC236}">
                <a16:creationId xmlns:a16="http://schemas.microsoft.com/office/drawing/2014/main" id="{1AB6D80C-A858-4B50-BA70-96CF3CD45D25}"/>
              </a:ext>
            </a:extLst>
          </p:cNvPr>
          <p:cNvSpPr/>
          <p:nvPr/>
        </p:nvSpPr>
        <p:spPr>
          <a:xfrm>
            <a:off x="4440424" y="2439998"/>
            <a:ext cx="597877" cy="575645"/>
          </a:xfrm>
          <a:prstGeom prst="downArrow">
            <a:avLst/>
          </a:pr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C1DC3BF-4A45-45CF-B671-ED7B02E4B10F}"/>
              </a:ext>
            </a:extLst>
          </p:cNvPr>
          <p:cNvSpPr txBox="1"/>
          <p:nvPr/>
        </p:nvSpPr>
        <p:spPr>
          <a:xfrm>
            <a:off x="3380167" y="5254975"/>
            <a:ext cx="2718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Exemple 15</a:t>
            </a:r>
            <a:r>
              <a:rPr lang="fr-FR" dirty="0"/>
              <a:t> : afficher les noms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4D5B334-DCF6-4844-B7FF-8E56A0BF3C6C}"/>
              </a:ext>
            </a:extLst>
          </p:cNvPr>
          <p:cNvCxnSpPr>
            <a:cxnSpLocks/>
          </p:cNvCxnSpPr>
          <p:nvPr/>
        </p:nvCxnSpPr>
        <p:spPr>
          <a:xfrm>
            <a:off x="6345862" y="928473"/>
            <a:ext cx="0" cy="5929527"/>
          </a:xfrm>
          <a:prstGeom prst="line">
            <a:avLst/>
          </a:prstGeom>
          <a:ln w="28575">
            <a:solidFill>
              <a:srgbClr val="A56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FD814396-9B93-48CF-A38B-38E441C276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7656" y="907130"/>
            <a:ext cx="1714493" cy="1182724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62938C8-5CC6-4789-BD90-BC08E6FABB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7656" y="2171993"/>
            <a:ext cx="1714500" cy="247650"/>
          </a:xfrm>
          <a:prstGeom prst="rect">
            <a:avLst/>
          </a:prstGeom>
        </p:spPr>
      </p:pic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75988FA0-AD70-44A9-B4EC-BEB24C0383AD}"/>
              </a:ext>
            </a:extLst>
          </p:cNvPr>
          <p:cNvCxnSpPr>
            <a:cxnSpLocks/>
          </p:cNvCxnSpPr>
          <p:nvPr/>
        </p:nvCxnSpPr>
        <p:spPr>
          <a:xfrm>
            <a:off x="9067290" y="854936"/>
            <a:ext cx="0" cy="5929527"/>
          </a:xfrm>
          <a:prstGeom prst="line">
            <a:avLst/>
          </a:prstGeom>
          <a:ln w="28575">
            <a:solidFill>
              <a:srgbClr val="A56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 44">
            <a:extLst>
              <a:ext uri="{FF2B5EF4-FFF2-40B4-BE49-F238E27FC236}">
                <a16:creationId xmlns:a16="http://schemas.microsoft.com/office/drawing/2014/main" id="{F84D072E-493D-4C6B-899B-2F003F75A7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5550" y="2526803"/>
            <a:ext cx="1649722" cy="114792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09F435B3-1F22-44C1-BF92-93AD80F1F8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4727" y="3738126"/>
            <a:ext cx="751368" cy="233533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3B52642-17EE-4645-86FF-8FF54FDDC0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3164" y="4035060"/>
            <a:ext cx="1714493" cy="1182724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BDC151CB-A6E0-4EAE-A6CD-44CA4E4CB1FD}"/>
              </a:ext>
            </a:extLst>
          </p:cNvPr>
          <p:cNvSpPr txBox="1"/>
          <p:nvPr/>
        </p:nvSpPr>
        <p:spPr>
          <a:xfrm>
            <a:off x="6291035" y="5341580"/>
            <a:ext cx="2718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Exemple 16</a:t>
            </a:r>
            <a:r>
              <a:rPr lang="fr-FR" dirty="0"/>
              <a:t> : revenir en arrière</a:t>
            </a:r>
          </a:p>
        </p:txBody>
      </p:sp>
      <p:sp>
        <p:nvSpPr>
          <p:cNvPr id="49" name="Flèche : courbe vers la droite 48">
            <a:extLst>
              <a:ext uri="{FF2B5EF4-FFF2-40B4-BE49-F238E27FC236}">
                <a16:creationId xmlns:a16="http://schemas.microsoft.com/office/drawing/2014/main" id="{C2D3DDCD-DDC3-4E23-8B72-C4EFF743C15D}"/>
              </a:ext>
            </a:extLst>
          </p:cNvPr>
          <p:cNvSpPr/>
          <p:nvPr/>
        </p:nvSpPr>
        <p:spPr>
          <a:xfrm>
            <a:off x="6473531" y="1715844"/>
            <a:ext cx="458891" cy="1465029"/>
          </a:xfrm>
          <a:prstGeom prst="curvedRightArrow">
            <a:avLst/>
          </a:prstGeom>
          <a:solidFill>
            <a:srgbClr val="A564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Flèche : courbe vers la droite 49">
            <a:extLst>
              <a:ext uri="{FF2B5EF4-FFF2-40B4-BE49-F238E27FC236}">
                <a16:creationId xmlns:a16="http://schemas.microsoft.com/office/drawing/2014/main" id="{EC8E2ED8-B61D-4651-8AB2-6C93E23B1EE3}"/>
              </a:ext>
            </a:extLst>
          </p:cNvPr>
          <p:cNvSpPr/>
          <p:nvPr/>
        </p:nvSpPr>
        <p:spPr>
          <a:xfrm>
            <a:off x="6496203" y="3239144"/>
            <a:ext cx="458891" cy="1465029"/>
          </a:xfrm>
          <a:prstGeom prst="curvedRightArrow">
            <a:avLst/>
          </a:prstGeom>
          <a:solidFill>
            <a:srgbClr val="A564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E812B2BD-5FB6-413B-BBF4-109F861432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93352" y="905358"/>
            <a:ext cx="1684674" cy="1169096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3D6C43CF-5473-4961-B075-F3A0A7AE45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89704" y="3156298"/>
            <a:ext cx="1688315" cy="1155043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0AB93D21-2D3A-483D-A389-C9CC253F8E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67016" y="4679094"/>
            <a:ext cx="1688310" cy="1171619"/>
          </a:xfrm>
          <a:prstGeom prst="rect">
            <a:avLst/>
          </a:prstGeom>
        </p:spPr>
      </p:pic>
      <p:sp>
        <p:nvSpPr>
          <p:cNvPr id="60" name="Flèche : courbe vers la droite 59">
            <a:extLst>
              <a:ext uri="{FF2B5EF4-FFF2-40B4-BE49-F238E27FC236}">
                <a16:creationId xmlns:a16="http://schemas.microsoft.com/office/drawing/2014/main" id="{309A34A1-CA76-4368-B534-9268D1625CB4}"/>
              </a:ext>
            </a:extLst>
          </p:cNvPr>
          <p:cNvSpPr/>
          <p:nvPr/>
        </p:nvSpPr>
        <p:spPr>
          <a:xfrm>
            <a:off x="9205507" y="1674317"/>
            <a:ext cx="557952" cy="1925837"/>
          </a:xfrm>
          <a:prstGeom prst="curvedRightArrow">
            <a:avLst/>
          </a:prstGeom>
          <a:solidFill>
            <a:srgbClr val="A564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1" name="Flèche : courbe vers la droite 60">
            <a:extLst>
              <a:ext uri="{FF2B5EF4-FFF2-40B4-BE49-F238E27FC236}">
                <a16:creationId xmlns:a16="http://schemas.microsoft.com/office/drawing/2014/main" id="{6EB4727E-5201-4EA6-8118-DA83D25D09CF}"/>
              </a:ext>
            </a:extLst>
          </p:cNvPr>
          <p:cNvSpPr/>
          <p:nvPr/>
        </p:nvSpPr>
        <p:spPr>
          <a:xfrm>
            <a:off x="9227345" y="3895144"/>
            <a:ext cx="588683" cy="1401828"/>
          </a:xfrm>
          <a:prstGeom prst="curvedRightArrow">
            <a:avLst/>
          </a:prstGeom>
          <a:solidFill>
            <a:srgbClr val="A564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BB8FD580-D3C6-49AC-A5B1-3DF68183E52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71559" y="4334248"/>
            <a:ext cx="1277742" cy="289300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658E451A-1C69-4309-841F-79AED256CA7E}"/>
              </a:ext>
            </a:extLst>
          </p:cNvPr>
          <p:cNvSpPr txBox="1"/>
          <p:nvPr/>
        </p:nvSpPr>
        <p:spPr>
          <a:xfrm>
            <a:off x="9274671" y="5897939"/>
            <a:ext cx="271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Exemple 17</a:t>
            </a:r>
            <a:r>
              <a:rPr lang="fr-FR" dirty="0"/>
              <a:t> : store/restore</a:t>
            </a: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8AE6669C-D6A8-4FC2-B75A-75D6F41902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63407" y="2122232"/>
            <a:ext cx="940912" cy="283407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8F974195-5021-4C6D-ABFC-2FA662E481A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16028" y="2456165"/>
            <a:ext cx="1657350" cy="26670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9A32D969-914C-48F1-9E12-4C84730184B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68378" y="2797506"/>
            <a:ext cx="21526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8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6BE2B0-9B3D-49CD-B231-F11CA2E38650}"/>
              </a:ext>
            </a:extLst>
          </p:cNvPr>
          <p:cNvSpPr/>
          <p:nvPr/>
        </p:nvSpPr>
        <p:spPr>
          <a:xfrm>
            <a:off x="891363" y="1250311"/>
            <a:ext cx="10409274" cy="5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152AD7-8CD9-4864-96FB-2972BE7B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2632"/>
            <a:ext cx="10058400" cy="748454"/>
          </a:xfrm>
        </p:spPr>
        <p:txBody>
          <a:bodyPr/>
          <a:lstStyle/>
          <a:p>
            <a:r>
              <a:rPr lang="fr-FR" dirty="0"/>
              <a:t>Bilans individuels et collectif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1F315-5F61-4D9F-AB66-442FAEC1E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945664"/>
            <a:ext cx="7084193" cy="54694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900" u="sng" dirty="0"/>
              <a:t>Bilan de Noémie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 Du mal à commencer à cause des 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 Mise en place de l’Allegro qui a demandé beaucoup de travail et de temps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 Projet intéressant qui a permit une d’améliorer mon niveau en C++</a:t>
            </a:r>
          </a:p>
          <a:p>
            <a:pPr marL="0" indent="0">
              <a:buNone/>
            </a:pPr>
            <a:r>
              <a:rPr lang="fr-FR" sz="1900" u="sng" dirty="0"/>
              <a:t>Bilan d’Alexis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 Projet long par rapport à la charge de travail à côté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 Compliqué d’avancer tous en même temps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700" dirty="0"/>
              <a:t> </a:t>
            </a:r>
            <a:r>
              <a:rPr lang="fr-FR" sz="1600" dirty="0"/>
              <a:t>Beaucoup de problèmes de code que l’on a pas réparer et qui nous on bloqué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 Intéressant de découvrir le SVG que l’on ne connaissait pas</a:t>
            </a:r>
          </a:p>
          <a:p>
            <a:pPr marL="0" indent="0">
              <a:buNone/>
            </a:pPr>
            <a:r>
              <a:rPr lang="fr-FR" sz="1900" u="sng" dirty="0"/>
              <a:t>Bilan de Zoé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 Projet un peu compliqué au premier abord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 De nombreux problèmes d’erreurs dans le code qui nous ont empêcher d’avancer pendant un certain temps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 Finalement, attentes du projet bien comprises grâce à une bonne entraide au sein du groupe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E76D91-C063-4FEF-8AF4-0A3BF54851B9}"/>
              </a:ext>
            </a:extLst>
          </p:cNvPr>
          <p:cNvSpPr txBox="1"/>
          <p:nvPr/>
        </p:nvSpPr>
        <p:spPr>
          <a:xfrm>
            <a:off x="11328935" y="6415131"/>
            <a:ext cx="7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11/12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FCCC2-2483-4995-82C2-D32A784D3154}"/>
              </a:ext>
            </a:extLst>
          </p:cNvPr>
          <p:cNvSpPr/>
          <p:nvPr/>
        </p:nvSpPr>
        <p:spPr>
          <a:xfrm>
            <a:off x="7461760" y="1778357"/>
            <a:ext cx="4203032" cy="2846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0A22E"/>
              </a:buClr>
              <a:buSzPct val="100000"/>
            </a:pPr>
            <a:r>
              <a:rPr lang="fr-FR" sz="1900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Bilan collectif :</a:t>
            </a:r>
          </a:p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0A22E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Bon déroulement du projet, bonne répartition du travail</a:t>
            </a:r>
          </a:p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0A22E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Manque de temps pour faire plus d’extension mais cahier des charges respecté</a:t>
            </a:r>
          </a:p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0A22E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Nous a permit d’approfondir nos connaissances et notre maîtrise du C++</a:t>
            </a:r>
          </a:p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0A22E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Nous a permit de mieux nous familiariser avec la manipulation de la POO et des classes</a:t>
            </a:r>
          </a:p>
        </p:txBody>
      </p:sp>
    </p:spTree>
    <p:extLst>
      <p:ext uri="{BB962C8B-B14F-4D97-AF65-F5344CB8AC3E}">
        <p14:creationId xmlns:p14="http://schemas.microsoft.com/office/powerpoint/2010/main" val="370991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1E236-6180-40EF-9B9F-F1E0DC081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>
            <a:normAutofit/>
          </a:bodyPr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C0CAA2-C08F-43F1-A824-44EDDF12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600" dirty="0">
                <a:hlinkClick r:id="rId2"/>
              </a:rPr>
              <a:t>https://openclassrooms.com/fr/courses/1894236-programmez-avec-le-langage-c</a:t>
            </a: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>
                <a:hlinkClick r:id="rId3"/>
              </a:rPr>
              <a:t>http://www.cplusplus.com/reference/sstream/istringstream/</a:t>
            </a: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>
                <a:hlinkClick r:id="rId4"/>
              </a:rPr>
              <a:t>https://www.draw.io/</a:t>
            </a: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>
                <a:hlinkClick r:id="rId5"/>
              </a:rPr>
              <a:t>https://stackoverflow.com/questions/27272525/what-does-collect2-error-ld-returned-1-exit-status-mean</a:t>
            </a: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>
                <a:hlinkClick r:id="rId6"/>
              </a:rPr>
              <a:t>https://stackoverflow.com/questions/20237490/error-in-makefile-multiple-definition-of-start</a:t>
            </a: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>
                <a:hlinkClick r:id="rId7"/>
              </a:rPr>
              <a:t>http://www.codeurjava.com/2015/11/inverser-un-tableau-avec-la-methode-recursif-en-langage-c.html</a:t>
            </a: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>
                <a:hlinkClick r:id="rId8"/>
              </a:rPr>
              <a:t>https://en.cppreference.com/w/cpp/algorithm/swap</a:t>
            </a: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>
                <a:hlinkClick r:id="rId9"/>
              </a:rPr>
              <a:t>https://stackoverflow.com/questions/5966698/error-use-of-deleted-function</a:t>
            </a: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>
                <a:hlinkClick r:id="rId10"/>
              </a:rPr>
              <a:t>https://forums.macg.co/threads/fichier-txt-sur-mac.1286586/</a:t>
            </a: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>
                <a:hlinkClick r:id="rId11"/>
              </a:rPr>
              <a:t>http://www.cplusplus.com/reference/list/list/</a:t>
            </a:r>
            <a:endParaRPr lang="fr-FR" sz="1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4DDD57D-8AB0-48B9-9CFD-E941713D6A40}"/>
              </a:ext>
            </a:extLst>
          </p:cNvPr>
          <p:cNvSpPr txBox="1"/>
          <p:nvPr/>
        </p:nvSpPr>
        <p:spPr>
          <a:xfrm>
            <a:off x="11309684" y="6415131"/>
            <a:ext cx="7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12/12</a:t>
            </a:r>
          </a:p>
        </p:txBody>
      </p:sp>
    </p:spTree>
    <p:extLst>
      <p:ext uri="{BB962C8B-B14F-4D97-AF65-F5344CB8AC3E}">
        <p14:creationId xmlns:p14="http://schemas.microsoft.com/office/powerpoint/2010/main" val="387079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A37B8-AEEF-4119-99BB-47A6B205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7BDF04-C64A-49FD-8C0E-24AB4435E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0" y="2480998"/>
            <a:ext cx="4466122" cy="2957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2400" dirty="0"/>
              <a:t>Présentation du sujet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dirty="0"/>
              <a:t>Répartition des tâches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dirty="0"/>
              <a:t>Diagramme de classes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dirty="0"/>
              <a:t>Tests fonctionnels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dirty="0"/>
              <a:t>Bilans individuels et collectif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dirty="0"/>
              <a:t>Sources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61A536-186D-4ECF-9F96-EBD667DF6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95" y="2579017"/>
            <a:ext cx="5182504" cy="276123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094234D-84D4-414C-A439-91EE1100FCB7}"/>
              </a:ext>
            </a:extLst>
          </p:cNvPr>
          <p:cNvSpPr txBox="1"/>
          <p:nvPr/>
        </p:nvSpPr>
        <p:spPr>
          <a:xfrm>
            <a:off x="11434813" y="6415131"/>
            <a:ext cx="65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2/12</a:t>
            </a:r>
          </a:p>
        </p:txBody>
      </p:sp>
    </p:spTree>
    <p:extLst>
      <p:ext uri="{BB962C8B-B14F-4D97-AF65-F5344CB8AC3E}">
        <p14:creationId xmlns:p14="http://schemas.microsoft.com/office/powerpoint/2010/main" val="68978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591BB-336A-46F5-81AA-63EFCFDC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727"/>
            <a:ext cx="10058400" cy="1450757"/>
          </a:xfrm>
        </p:spPr>
        <p:txBody>
          <a:bodyPr/>
          <a:lstStyle/>
          <a:p>
            <a:r>
              <a:rPr lang="fr-FR" dirty="0"/>
              <a:t>Présentation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271C50-E6BB-4293-B473-D8378C1CD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788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Coder un projet permettant d’avoir un rendu SVG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But : pouvoir faire bouger des blocs à partir de commandes données par l’utilisateur et de fichiers .rom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Projet décomposé en 3 phases : 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	1) chargement de fichiers, placement et hiérarchie   	     des blocs, dessins et sauvegarde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	2) commande interactive de l’utilisateur, builtin et 	     scripts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	3) détection des collisions, animations des objets et 	     interaction entre les blocs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41A0EC-584E-4CCF-A7EE-E47591BC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760" y="2302638"/>
            <a:ext cx="4328615" cy="34682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9CF13F9-8E41-4EE6-AC23-8911FD8E6ACA}"/>
              </a:ext>
            </a:extLst>
          </p:cNvPr>
          <p:cNvSpPr txBox="1"/>
          <p:nvPr/>
        </p:nvSpPr>
        <p:spPr>
          <a:xfrm>
            <a:off x="11425187" y="6415131"/>
            <a:ext cx="66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3/12</a:t>
            </a:r>
          </a:p>
        </p:txBody>
      </p:sp>
    </p:spTree>
    <p:extLst>
      <p:ext uri="{BB962C8B-B14F-4D97-AF65-F5344CB8AC3E}">
        <p14:creationId xmlns:p14="http://schemas.microsoft.com/office/powerpoint/2010/main" val="30904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919F383-87E1-42BF-AFFB-1158FD78F21D}"/>
              </a:ext>
            </a:extLst>
          </p:cNvPr>
          <p:cNvSpPr txBox="1"/>
          <p:nvPr/>
        </p:nvSpPr>
        <p:spPr>
          <a:xfrm>
            <a:off x="11425187" y="6415131"/>
            <a:ext cx="66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4/12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FBF1222B-83DB-4950-AA0E-A920FED1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31" y="54033"/>
            <a:ext cx="10058400" cy="747819"/>
          </a:xfrm>
        </p:spPr>
        <p:txBody>
          <a:bodyPr/>
          <a:lstStyle/>
          <a:p>
            <a:r>
              <a:rPr lang="fr-FR" dirty="0"/>
              <a:t>Répartition des tâches</a:t>
            </a:r>
          </a:p>
        </p:txBody>
      </p:sp>
      <p:graphicFrame>
        <p:nvGraphicFramePr>
          <p:cNvPr id="4" name="Tableau 7">
            <a:extLst>
              <a:ext uri="{FF2B5EF4-FFF2-40B4-BE49-F238E27FC236}">
                <a16:creationId xmlns:a16="http://schemas.microsoft.com/office/drawing/2014/main" id="{8C5FC9B8-49C7-4C64-946A-B0E085DB1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10481"/>
              </p:ext>
            </p:extLst>
          </p:nvPr>
        </p:nvGraphicFramePr>
        <p:xfrm>
          <a:off x="211755" y="808522"/>
          <a:ext cx="11622348" cy="54984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05587">
                  <a:extLst>
                    <a:ext uri="{9D8B030D-6E8A-4147-A177-3AD203B41FA5}">
                      <a16:colId xmlns:a16="http://schemas.microsoft.com/office/drawing/2014/main" val="1759173569"/>
                    </a:ext>
                  </a:extLst>
                </a:gridCol>
                <a:gridCol w="2905587">
                  <a:extLst>
                    <a:ext uri="{9D8B030D-6E8A-4147-A177-3AD203B41FA5}">
                      <a16:colId xmlns:a16="http://schemas.microsoft.com/office/drawing/2014/main" val="3100849066"/>
                    </a:ext>
                  </a:extLst>
                </a:gridCol>
                <a:gridCol w="2905587">
                  <a:extLst>
                    <a:ext uri="{9D8B030D-6E8A-4147-A177-3AD203B41FA5}">
                      <a16:colId xmlns:a16="http://schemas.microsoft.com/office/drawing/2014/main" val="3013538581"/>
                    </a:ext>
                  </a:extLst>
                </a:gridCol>
                <a:gridCol w="2905587">
                  <a:extLst>
                    <a:ext uri="{9D8B030D-6E8A-4147-A177-3AD203B41FA5}">
                      <a16:colId xmlns:a16="http://schemas.microsoft.com/office/drawing/2014/main" val="1963243088"/>
                    </a:ext>
                  </a:extLst>
                </a:gridCol>
              </a:tblGrid>
              <a:tr h="582504"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Noémie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Alexis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Zoé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92307"/>
                  </a:ext>
                </a:extLst>
              </a:tr>
              <a:tr h="5825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Chargement des fichiers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53463"/>
                  </a:ext>
                </a:extLst>
              </a:tr>
              <a:tr h="648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Hiérarchie des blocs/ Placements relatifs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00447"/>
                  </a:ext>
                </a:extLst>
              </a:tr>
              <a:tr h="582504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Dessin SVG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635295"/>
                  </a:ext>
                </a:extLst>
              </a:tr>
              <a:tr h="582504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Sauvegarde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68687"/>
                  </a:ext>
                </a:extLst>
              </a:tr>
              <a:tr h="648608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Pilotage interactif et ordres directs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21562"/>
                  </a:ext>
                </a:extLst>
              </a:tr>
              <a:tr h="648608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Détection de collisions/ interactions entre objets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76676"/>
                  </a:ext>
                </a:extLst>
              </a:tr>
              <a:tr h="582504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Allegro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36342"/>
                  </a:ext>
                </a:extLst>
              </a:tr>
              <a:tr h="637681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PowerPoint/Diagramme de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050787"/>
                  </a:ext>
                </a:extLst>
              </a:tr>
            </a:tbl>
          </a:graphicData>
        </a:graphic>
      </p:graphicFrame>
      <p:sp>
        <p:nvSpPr>
          <p:cNvPr id="17" name="Signe de multiplication 16">
            <a:extLst>
              <a:ext uri="{FF2B5EF4-FFF2-40B4-BE49-F238E27FC236}">
                <a16:creationId xmlns:a16="http://schemas.microsoft.com/office/drawing/2014/main" id="{8A72D658-7554-4DFF-B6E9-2F1EF1402DAA}"/>
              </a:ext>
            </a:extLst>
          </p:cNvPr>
          <p:cNvSpPr/>
          <p:nvPr/>
        </p:nvSpPr>
        <p:spPr>
          <a:xfrm>
            <a:off x="4215863" y="1316578"/>
            <a:ext cx="721895" cy="747819"/>
          </a:xfrm>
          <a:prstGeom prst="mathMultiply">
            <a:avLst>
              <a:gd name="adj1" fmla="val 7886"/>
            </a:avLst>
          </a:pr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Signe de multiplication 17">
            <a:extLst>
              <a:ext uri="{FF2B5EF4-FFF2-40B4-BE49-F238E27FC236}">
                <a16:creationId xmlns:a16="http://schemas.microsoft.com/office/drawing/2014/main" id="{E715778A-F1DF-4EC7-9869-62A4EEE8613A}"/>
              </a:ext>
            </a:extLst>
          </p:cNvPr>
          <p:cNvSpPr/>
          <p:nvPr/>
        </p:nvSpPr>
        <p:spPr>
          <a:xfrm>
            <a:off x="7149964" y="1290718"/>
            <a:ext cx="721895" cy="747819"/>
          </a:xfrm>
          <a:prstGeom prst="mathMultiply">
            <a:avLst>
              <a:gd name="adj1" fmla="val 7886"/>
            </a:avLst>
          </a:pr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Signe de multiplication 18">
            <a:extLst>
              <a:ext uri="{FF2B5EF4-FFF2-40B4-BE49-F238E27FC236}">
                <a16:creationId xmlns:a16="http://schemas.microsoft.com/office/drawing/2014/main" id="{CE7549DF-B42B-4948-B33E-BD1FD0A2578A}"/>
              </a:ext>
            </a:extLst>
          </p:cNvPr>
          <p:cNvSpPr/>
          <p:nvPr/>
        </p:nvSpPr>
        <p:spPr>
          <a:xfrm>
            <a:off x="10084065" y="1316577"/>
            <a:ext cx="721895" cy="747819"/>
          </a:xfrm>
          <a:prstGeom prst="mathMultiply">
            <a:avLst>
              <a:gd name="adj1" fmla="val 7886"/>
            </a:avLst>
          </a:pr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Signe de multiplication 19">
            <a:extLst>
              <a:ext uri="{FF2B5EF4-FFF2-40B4-BE49-F238E27FC236}">
                <a16:creationId xmlns:a16="http://schemas.microsoft.com/office/drawing/2014/main" id="{9C8322CD-FD7A-4F3D-927D-D4BD6A3F709C}"/>
              </a:ext>
            </a:extLst>
          </p:cNvPr>
          <p:cNvSpPr/>
          <p:nvPr/>
        </p:nvSpPr>
        <p:spPr>
          <a:xfrm>
            <a:off x="7149964" y="1947220"/>
            <a:ext cx="721895" cy="747819"/>
          </a:xfrm>
          <a:prstGeom prst="mathMultiply">
            <a:avLst>
              <a:gd name="adj1" fmla="val 7886"/>
            </a:avLst>
          </a:pr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Signe de multiplication 20">
            <a:extLst>
              <a:ext uri="{FF2B5EF4-FFF2-40B4-BE49-F238E27FC236}">
                <a16:creationId xmlns:a16="http://schemas.microsoft.com/office/drawing/2014/main" id="{590EC81E-ADE4-4340-9C6F-E1AF0C3E949C}"/>
              </a:ext>
            </a:extLst>
          </p:cNvPr>
          <p:cNvSpPr/>
          <p:nvPr/>
        </p:nvSpPr>
        <p:spPr>
          <a:xfrm>
            <a:off x="4215863" y="2567479"/>
            <a:ext cx="721895" cy="747819"/>
          </a:xfrm>
          <a:prstGeom prst="mathMultiply">
            <a:avLst>
              <a:gd name="adj1" fmla="val 7886"/>
            </a:avLst>
          </a:pr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Signe de multiplication 21">
            <a:extLst>
              <a:ext uri="{FF2B5EF4-FFF2-40B4-BE49-F238E27FC236}">
                <a16:creationId xmlns:a16="http://schemas.microsoft.com/office/drawing/2014/main" id="{4B71864C-BE7E-4A2A-8581-89A605FC7591}"/>
              </a:ext>
            </a:extLst>
          </p:cNvPr>
          <p:cNvSpPr/>
          <p:nvPr/>
        </p:nvSpPr>
        <p:spPr>
          <a:xfrm>
            <a:off x="7124294" y="2537572"/>
            <a:ext cx="721895" cy="747819"/>
          </a:xfrm>
          <a:prstGeom prst="mathMultiply">
            <a:avLst>
              <a:gd name="adj1" fmla="val 7886"/>
            </a:avLst>
          </a:pr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Signe de multiplication 22">
            <a:extLst>
              <a:ext uri="{FF2B5EF4-FFF2-40B4-BE49-F238E27FC236}">
                <a16:creationId xmlns:a16="http://schemas.microsoft.com/office/drawing/2014/main" id="{DF3800BB-E403-40AC-B750-33056C427E45}"/>
              </a:ext>
            </a:extLst>
          </p:cNvPr>
          <p:cNvSpPr/>
          <p:nvPr/>
        </p:nvSpPr>
        <p:spPr>
          <a:xfrm>
            <a:off x="10084065" y="3165272"/>
            <a:ext cx="721895" cy="747819"/>
          </a:xfrm>
          <a:prstGeom prst="mathMultiply">
            <a:avLst>
              <a:gd name="adj1" fmla="val 7886"/>
            </a:avLst>
          </a:pr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Signe de multiplication 23">
            <a:extLst>
              <a:ext uri="{FF2B5EF4-FFF2-40B4-BE49-F238E27FC236}">
                <a16:creationId xmlns:a16="http://schemas.microsoft.com/office/drawing/2014/main" id="{E04DE06D-3F33-4715-877D-501B88B7497A}"/>
              </a:ext>
            </a:extLst>
          </p:cNvPr>
          <p:cNvSpPr/>
          <p:nvPr/>
        </p:nvSpPr>
        <p:spPr>
          <a:xfrm>
            <a:off x="7124293" y="3789052"/>
            <a:ext cx="721895" cy="747819"/>
          </a:xfrm>
          <a:prstGeom prst="mathMultiply">
            <a:avLst>
              <a:gd name="adj1" fmla="val 7886"/>
            </a:avLst>
          </a:pr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Signe de multiplication 24">
            <a:extLst>
              <a:ext uri="{FF2B5EF4-FFF2-40B4-BE49-F238E27FC236}">
                <a16:creationId xmlns:a16="http://schemas.microsoft.com/office/drawing/2014/main" id="{FD56160F-D540-4B89-807A-F30ECEC4C77F}"/>
              </a:ext>
            </a:extLst>
          </p:cNvPr>
          <p:cNvSpPr/>
          <p:nvPr/>
        </p:nvSpPr>
        <p:spPr>
          <a:xfrm>
            <a:off x="7149964" y="4435202"/>
            <a:ext cx="721895" cy="747819"/>
          </a:xfrm>
          <a:prstGeom prst="mathMultiply">
            <a:avLst>
              <a:gd name="adj1" fmla="val 7886"/>
            </a:avLst>
          </a:pr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Signe de multiplication 25">
            <a:extLst>
              <a:ext uri="{FF2B5EF4-FFF2-40B4-BE49-F238E27FC236}">
                <a16:creationId xmlns:a16="http://schemas.microsoft.com/office/drawing/2014/main" id="{C65CABB8-EA6D-45CE-BCAC-5AC3EB11D3E8}"/>
              </a:ext>
            </a:extLst>
          </p:cNvPr>
          <p:cNvSpPr/>
          <p:nvPr/>
        </p:nvSpPr>
        <p:spPr>
          <a:xfrm>
            <a:off x="4215863" y="5001813"/>
            <a:ext cx="721895" cy="747819"/>
          </a:xfrm>
          <a:prstGeom prst="mathMultiply">
            <a:avLst>
              <a:gd name="adj1" fmla="val 7886"/>
            </a:avLst>
          </a:pr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Signe de multiplication 26">
            <a:extLst>
              <a:ext uri="{FF2B5EF4-FFF2-40B4-BE49-F238E27FC236}">
                <a16:creationId xmlns:a16="http://schemas.microsoft.com/office/drawing/2014/main" id="{D89975AA-1292-4E92-9EC5-2BE7E3D07188}"/>
              </a:ext>
            </a:extLst>
          </p:cNvPr>
          <p:cNvSpPr/>
          <p:nvPr/>
        </p:nvSpPr>
        <p:spPr>
          <a:xfrm>
            <a:off x="10084065" y="5594667"/>
            <a:ext cx="721895" cy="747819"/>
          </a:xfrm>
          <a:prstGeom prst="mathMultiply">
            <a:avLst>
              <a:gd name="adj1" fmla="val 7886"/>
            </a:avLst>
          </a:pr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Signe de multiplication 27">
            <a:extLst>
              <a:ext uri="{FF2B5EF4-FFF2-40B4-BE49-F238E27FC236}">
                <a16:creationId xmlns:a16="http://schemas.microsoft.com/office/drawing/2014/main" id="{F68144C0-D920-4A68-B7B4-8ADE35795A82}"/>
              </a:ext>
            </a:extLst>
          </p:cNvPr>
          <p:cNvSpPr/>
          <p:nvPr/>
        </p:nvSpPr>
        <p:spPr>
          <a:xfrm>
            <a:off x="10084065" y="4379969"/>
            <a:ext cx="721895" cy="747819"/>
          </a:xfrm>
          <a:prstGeom prst="mathMultiply">
            <a:avLst>
              <a:gd name="adj1" fmla="val 7886"/>
            </a:avLst>
          </a:pr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Signe de multiplication 28">
            <a:extLst>
              <a:ext uri="{FF2B5EF4-FFF2-40B4-BE49-F238E27FC236}">
                <a16:creationId xmlns:a16="http://schemas.microsoft.com/office/drawing/2014/main" id="{051D9A90-3FBA-4FC3-B1F9-DAB4B0EA1D7C}"/>
              </a:ext>
            </a:extLst>
          </p:cNvPr>
          <p:cNvSpPr/>
          <p:nvPr/>
        </p:nvSpPr>
        <p:spPr>
          <a:xfrm>
            <a:off x="4215863" y="4379968"/>
            <a:ext cx="721895" cy="747819"/>
          </a:xfrm>
          <a:prstGeom prst="mathMultiply">
            <a:avLst>
              <a:gd name="adj1" fmla="val 7886"/>
            </a:avLst>
          </a:pr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565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8A87251-B447-401D-A599-65A4EAA4A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37"/>
            <a:ext cx="12192000" cy="62276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684E02B-1D41-4B35-9BC6-49EEB943ABCE}"/>
              </a:ext>
            </a:extLst>
          </p:cNvPr>
          <p:cNvSpPr txBox="1"/>
          <p:nvPr/>
        </p:nvSpPr>
        <p:spPr>
          <a:xfrm>
            <a:off x="11425187" y="6415131"/>
            <a:ext cx="66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5/12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EBB7D8-AE1B-43DA-8CCA-32E81890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933" y="423511"/>
            <a:ext cx="2464067" cy="999680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Diagramme </a:t>
            </a:r>
            <a:br>
              <a:rPr lang="fr-FR" sz="3600" dirty="0">
                <a:solidFill>
                  <a:schemeClr val="tx1"/>
                </a:solidFill>
              </a:rPr>
            </a:br>
            <a:r>
              <a:rPr lang="fr-FR" sz="3600" dirty="0">
                <a:solidFill>
                  <a:schemeClr val="tx1"/>
                </a:solidFill>
              </a:rPr>
              <a:t>de classes</a:t>
            </a:r>
          </a:p>
        </p:txBody>
      </p:sp>
    </p:spTree>
    <p:extLst>
      <p:ext uri="{BB962C8B-B14F-4D97-AF65-F5344CB8AC3E}">
        <p14:creationId xmlns:p14="http://schemas.microsoft.com/office/powerpoint/2010/main" val="118141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3C1AB-3140-4F8D-9F21-5B204FD2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87" y="21343"/>
            <a:ext cx="10622216" cy="833593"/>
          </a:xfrm>
        </p:spPr>
        <p:txBody>
          <a:bodyPr/>
          <a:lstStyle/>
          <a:p>
            <a:r>
              <a:rPr lang="fr-FR" dirty="0"/>
              <a:t>Tests fonctionnels : Use case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DB25636-DDA1-4F51-9254-077097674EC1}"/>
              </a:ext>
            </a:extLst>
          </p:cNvPr>
          <p:cNvSpPr txBox="1"/>
          <p:nvPr/>
        </p:nvSpPr>
        <p:spPr>
          <a:xfrm>
            <a:off x="11377065" y="6415131"/>
            <a:ext cx="71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6/12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65B15B-C794-4B44-833E-1A0B304B7D73}"/>
              </a:ext>
            </a:extLst>
          </p:cNvPr>
          <p:cNvSpPr/>
          <p:nvPr/>
        </p:nvSpPr>
        <p:spPr>
          <a:xfrm>
            <a:off x="871870" y="1392865"/>
            <a:ext cx="10409274" cy="5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938E71-61E5-44BC-BB7B-4A88D4979B0D}"/>
              </a:ext>
            </a:extLst>
          </p:cNvPr>
          <p:cNvSpPr txBox="1"/>
          <p:nvPr/>
        </p:nvSpPr>
        <p:spPr>
          <a:xfrm>
            <a:off x="285179" y="5465135"/>
            <a:ext cx="2718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Exemple 1</a:t>
            </a:r>
            <a:r>
              <a:rPr lang="fr-FR" dirty="0"/>
              <a:t> : transformation d’un fichier texte en dessin SVG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20B6B97-6F11-4DCF-9BFB-7CCC5D8A6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13" y="3840920"/>
            <a:ext cx="2174346" cy="1503071"/>
          </a:xfrm>
          <a:prstGeom prst="rect">
            <a:avLst/>
          </a:prstGeom>
        </p:spPr>
      </p:pic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49FEFF6C-9E52-4E1E-932F-3B1D1E85632A}"/>
              </a:ext>
            </a:extLst>
          </p:cNvPr>
          <p:cNvSpPr/>
          <p:nvPr/>
        </p:nvSpPr>
        <p:spPr>
          <a:xfrm>
            <a:off x="1451240" y="3367645"/>
            <a:ext cx="420892" cy="352131"/>
          </a:xfrm>
          <a:prstGeom prst="downArrow">
            <a:avLst/>
          </a:prstGeom>
          <a:solidFill>
            <a:srgbClr val="A5644E"/>
          </a:solidFill>
          <a:ln>
            <a:solidFill>
              <a:srgbClr val="A5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7C809220-169F-4AA2-A292-5F76520FDB15}"/>
              </a:ext>
            </a:extLst>
          </p:cNvPr>
          <p:cNvCxnSpPr>
            <a:cxnSpLocks/>
          </p:cNvCxnSpPr>
          <p:nvPr/>
        </p:nvCxnSpPr>
        <p:spPr>
          <a:xfrm>
            <a:off x="3171811" y="854936"/>
            <a:ext cx="0" cy="5929527"/>
          </a:xfrm>
          <a:prstGeom prst="line">
            <a:avLst/>
          </a:prstGeom>
          <a:ln w="28575">
            <a:solidFill>
              <a:srgbClr val="A56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A93367F1-7BBB-4382-A65D-305CD44A47F4}"/>
              </a:ext>
            </a:extLst>
          </p:cNvPr>
          <p:cNvCxnSpPr>
            <a:cxnSpLocks/>
          </p:cNvCxnSpPr>
          <p:nvPr/>
        </p:nvCxnSpPr>
        <p:spPr>
          <a:xfrm>
            <a:off x="8623196" y="840664"/>
            <a:ext cx="0" cy="5929527"/>
          </a:xfrm>
          <a:prstGeom prst="line">
            <a:avLst/>
          </a:prstGeom>
          <a:ln w="28575">
            <a:solidFill>
              <a:srgbClr val="A56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849584C-A4AA-45E1-B12C-D83A40F2B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61" y="898469"/>
            <a:ext cx="1860855" cy="18565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3F74931-4557-481C-945F-54975CC0B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94" y="2729441"/>
            <a:ext cx="1806919" cy="654935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90C0A6-A62B-4CBF-8349-D94CCA5D7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334" y="3783075"/>
            <a:ext cx="1679967" cy="116112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E85C9594-B8F4-4F1D-86E7-6B209BFCE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9694" y="1246207"/>
            <a:ext cx="1673379" cy="1161120"/>
          </a:xfrm>
          <a:prstGeom prst="rect">
            <a:avLst/>
          </a:prstGeom>
        </p:spPr>
      </p:pic>
      <p:sp>
        <p:nvSpPr>
          <p:cNvPr id="44" name="Flèche : bas 43">
            <a:extLst>
              <a:ext uri="{FF2B5EF4-FFF2-40B4-BE49-F238E27FC236}">
                <a16:creationId xmlns:a16="http://schemas.microsoft.com/office/drawing/2014/main" id="{1C3F5E85-A2F1-4436-BD7D-1B63F601B4BD}"/>
              </a:ext>
            </a:extLst>
          </p:cNvPr>
          <p:cNvSpPr/>
          <p:nvPr/>
        </p:nvSpPr>
        <p:spPr>
          <a:xfrm>
            <a:off x="4278893" y="2491578"/>
            <a:ext cx="420892" cy="352131"/>
          </a:xfrm>
          <a:prstGeom prst="downArrow">
            <a:avLst/>
          </a:prstGeom>
          <a:solidFill>
            <a:srgbClr val="A5644E"/>
          </a:solidFill>
          <a:ln>
            <a:solidFill>
              <a:srgbClr val="A5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Flèche : bas 46">
            <a:extLst>
              <a:ext uri="{FF2B5EF4-FFF2-40B4-BE49-F238E27FC236}">
                <a16:creationId xmlns:a16="http://schemas.microsoft.com/office/drawing/2014/main" id="{A7922700-D956-422F-969A-CE2547E9F865}"/>
              </a:ext>
            </a:extLst>
          </p:cNvPr>
          <p:cNvSpPr/>
          <p:nvPr/>
        </p:nvSpPr>
        <p:spPr>
          <a:xfrm>
            <a:off x="4262006" y="3320458"/>
            <a:ext cx="420892" cy="352131"/>
          </a:xfrm>
          <a:prstGeom prst="downArrow">
            <a:avLst/>
          </a:prstGeom>
          <a:solidFill>
            <a:srgbClr val="A5644E"/>
          </a:solidFill>
          <a:ln>
            <a:solidFill>
              <a:srgbClr val="A5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E3E1762-D8DA-4BDB-B3E7-EAC07E5842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3789" y="2953116"/>
            <a:ext cx="1614482" cy="257935"/>
          </a:xfrm>
          <a:prstGeom prst="rect">
            <a:avLst/>
          </a:prstGeom>
        </p:spPr>
      </p:pic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65D18820-237A-4623-9FD9-84CB13256023}"/>
              </a:ext>
            </a:extLst>
          </p:cNvPr>
          <p:cNvCxnSpPr>
            <a:cxnSpLocks/>
          </p:cNvCxnSpPr>
          <p:nvPr/>
        </p:nvCxnSpPr>
        <p:spPr>
          <a:xfrm>
            <a:off x="5869374" y="840664"/>
            <a:ext cx="0" cy="5929527"/>
          </a:xfrm>
          <a:prstGeom prst="line">
            <a:avLst/>
          </a:prstGeom>
          <a:ln w="28575">
            <a:solidFill>
              <a:srgbClr val="A56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066E2F55-091A-4A0F-9B3E-5D0623F96BA7}"/>
              </a:ext>
            </a:extLst>
          </p:cNvPr>
          <p:cNvSpPr txBox="1"/>
          <p:nvPr/>
        </p:nvSpPr>
        <p:spPr>
          <a:xfrm>
            <a:off x="3293840" y="5246860"/>
            <a:ext cx="2450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Exemple 2</a:t>
            </a:r>
            <a:r>
              <a:rPr lang="fr-FR" dirty="0"/>
              <a:t> : déplacement d’un groupe de blocs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D33F77-6A59-4AA7-B7BC-F0F5ECD1A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083" y="3805427"/>
            <a:ext cx="1939729" cy="130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655F6B5-CF52-4606-8438-4EAEB57796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5383" y="1223075"/>
            <a:ext cx="1749131" cy="122109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0C568E69-07FF-4926-B999-9BEE307770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9194" y="2933898"/>
            <a:ext cx="1480239" cy="272228"/>
          </a:xfrm>
          <a:prstGeom prst="rect">
            <a:avLst/>
          </a:prstGeom>
        </p:spPr>
      </p:pic>
      <p:sp>
        <p:nvSpPr>
          <p:cNvPr id="50" name="Flèche : bas 49">
            <a:extLst>
              <a:ext uri="{FF2B5EF4-FFF2-40B4-BE49-F238E27FC236}">
                <a16:creationId xmlns:a16="http://schemas.microsoft.com/office/drawing/2014/main" id="{D44890D8-96F3-43DF-AD5A-52D99A66A839}"/>
              </a:ext>
            </a:extLst>
          </p:cNvPr>
          <p:cNvSpPr/>
          <p:nvPr/>
        </p:nvSpPr>
        <p:spPr>
          <a:xfrm>
            <a:off x="7037882" y="3374580"/>
            <a:ext cx="420892" cy="352131"/>
          </a:xfrm>
          <a:prstGeom prst="downArrow">
            <a:avLst/>
          </a:prstGeom>
          <a:solidFill>
            <a:srgbClr val="A5644E"/>
          </a:solidFill>
          <a:ln>
            <a:solidFill>
              <a:srgbClr val="A5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Flèche : bas 50">
            <a:extLst>
              <a:ext uri="{FF2B5EF4-FFF2-40B4-BE49-F238E27FC236}">
                <a16:creationId xmlns:a16="http://schemas.microsoft.com/office/drawing/2014/main" id="{0B4CC830-2357-462C-8E44-A2C04DD9AAEC}"/>
              </a:ext>
            </a:extLst>
          </p:cNvPr>
          <p:cNvSpPr/>
          <p:nvPr/>
        </p:nvSpPr>
        <p:spPr>
          <a:xfrm>
            <a:off x="7079502" y="2493023"/>
            <a:ext cx="420892" cy="352131"/>
          </a:xfrm>
          <a:prstGeom prst="downArrow">
            <a:avLst/>
          </a:prstGeom>
          <a:solidFill>
            <a:srgbClr val="A5644E"/>
          </a:solidFill>
          <a:ln>
            <a:solidFill>
              <a:srgbClr val="A5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AA72684-ECDA-4900-A593-E1DA1DF914F4}"/>
              </a:ext>
            </a:extLst>
          </p:cNvPr>
          <p:cNvSpPr txBox="1"/>
          <p:nvPr/>
        </p:nvSpPr>
        <p:spPr>
          <a:xfrm>
            <a:off x="6043836" y="5189730"/>
            <a:ext cx="2450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Exemple 3</a:t>
            </a:r>
            <a:r>
              <a:rPr lang="fr-FR" dirty="0"/>
              <a:t> : effet d’animation pendant un déplacement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03DEB0F-0645-4544-892E-208C7CF9A57B}"/>
              </a:ext>
            </a:extLst>
          </p:cNvPr>
          <p:cNvSpPr txBox="1"/>
          <p:nvPr/>
        </p:nvSpPr>
        <p:spPr>
          <a:xfrm>
            <a:off x="8967708" y="5407303"/>
            <a:ext cx="2718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Exemple 4</a:t>
            </a:r>
            <a:r>
              <a:rPr lang="fr-FR" dirty="0"/>
              <a:t> : création de formes plus complexes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A7EDC5-3CEC-4375-B7CD-4DE2A40E4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410" y="2128092"/>
            <a:ext cx="3008544" cy="261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81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3C1AB-3140-4F8D-9F21-5B204FD2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87" y="21343"/>
            <a:ext cx="10622216" cy="833593"/>
          </a:xfrm>
        </p:spPr>
        <p:txBody>
          <a:bodyPr/>
          <a:lstStyle/>
          <a:p>
            <a:r>
              <a:rPr lang="fr-FR" dirty="0"/>
              <a:t>Tests fonctionnels : Use case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DB25636-DDA1-4F51-9254-077097674EC1}"/>
              </a:ext>
            </a:extLst>
          </p:cNvPr>
          <p:cNvSpPr txBox="1"/>
          <p:nvPr/>
        </p:nvSpPr>
        <p:spPr>
          <a:xfrm>
            <a:off x="11377065" y="6415131"/>
            <a:ext cx="71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7/12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65B15B-C794-4B44-833E-1A0B304B7D73}"/>
              </a:ext>
            </a:extLst>
          </p:cNvPr>
          <p:cNvSpPr/>
          <p:nvPr/>
        </p:nvSpPr>
        <p:spPr>
          <a:xfrm>
            <a:off x="871870" y="1392865"/>
            <a:ext cx="10409274" cy="5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938E71-61E5-44BC-BB7B-4A88D4979B0D}"/>
              </a:ext>
            </a:extLst>
          </p:cNvPr>
          <p:cNvSpPr txBox="1"/>
          <p:nvPr/>
        </p:nvSpPr>
        <p:spPr>
          <a:xfrm>
            <a:off x="1644373" y="5263004"/>
            <a:ext cx="2718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Exemple 5</a:t>
            </a:r>
            <a:r>
              <a:rPr lang="fr-FR" dirty="0"/>
              <a:t> : déplacement des blocs selon un modulo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65D18820-237A-4623-9FD9-84CB13256023}"/>
              </a:ext>
            </a:extLst>
          </p:cNvPr>
          <p:cNvCxnSpPr>
            <a:cxnSpLocks/>
          </p:cNvCxnSpPr>
          <p:nvPr/>
        </p:nvCxnSpPr>
        <p:spPr>
          <a:xfrm>
            <a:off x="5999748" y="854936"/>
            <a:ext cx="0" cy="5929527"/>
          </a:xfrm>
          <a:prstGeom prst="line">
            <a:avLst/>
          </a:prstGeom>
          <a:ln w="28575">
            <a:solidFill>
              <a:srgbClr val="A56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>
            <a:extLst>
              <a:ext uri="{FF2B5EF4-FFF2-40B4-BE49-F238E27FC236}">
                <a16:creationId xmlns:a16="http://schemas.microsoft.com/office/drawing/2014/main" id="{F3417ED0-7CAD-4F79-BA44-098F06151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42" y="1477221"/>
            <a:ext cx="2480126" cy="209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0B4566-FDBF-4D1B-8F21-AB029E172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139" y="1464104"/>
            <a:ext cx="2450945" cy="218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014A893-FE11-4B32-BD7E-7894A026B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604" y="4079078"/>
            <a:ext cx="1709928" cy="29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èche : courbe vers la droite 29">
            <a:extLst>
              <a:ext uri="{FF2B5EF4-FFF2-40B4-BE49-F238E27FC236}">
                <a16:creationId xmlns:a16="http://schemas.microsoft.com/office/drawing/2014/main" id="{6A3A1977-97D2-4033-B919-F89144F2B996}"/>
              </a:ext>
            </a:extLst>
          </p:cNvPr>
          <p:cNvSpPr/>
          <p:nvPr/>
        </p:nvSpPr>
        <p:spPr>
          <a:xfrm rot="17962257">
            <a:off x="1524049" y="3604175"/>
            <a:ext cx="998896" cy="1925837"/>
          </a:xfrm>
          <a:prstGeom prst="curvedRightArrow">
            <a:avLst/>
          </a:prstGeom>
          <a:solidFill>
            <a:srgbClr val="A5644E"/>
          </a:solidFill>
          <a:ln>
            <a:solidFill>
              <a:srgbClr val="A5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Flèche : courbe vers la droite 31">
            <a:extLst>
              <a:ext uri="{FF2B5EF4-FFF2-40B4-BE49-F238E27FC236}">
                <a16:creationId xmlns:a16="http://schemas.microsoft.com/office/drawing/2014/main" id="{F1CF3859-46CE-4B98-8485-38AF59E675B3}"/>
              </a:ext>
            </a:extLst>
          </p:cNvPr>
          <p:cNvSpPr/>
          <p:nvPr/>
        </p:nvSpPr>
        <p:spPr>
          <a:xfrm rot="13908786">
            <a:off x="4020508" y="3576603"/>
            <a:ext cx="998896" cy="1925837"/>
          </a:xfrm>
          <a:prstGeom prst="curvedRightArrow">
            <a:avLst/>
          </a:prstGeom>
          <a:solidFill>
            <a:srgbClr val="A5644E"/>
          </a:solidFill>
          <a:ln>
            <a:solidFill>
              <a:srgbClr val="A5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FAA7CBB9-CB96-4226-A07D-7CCCA2590B8E}"/>
              </a:ext>
            </a:extLst>
          </p:cNvPr>
          <p:cNvCxnSpPr>
            <a:cxnSpLocks/>
          </p:cNvCxnSpPr>
          <p:nvPr/>
        </p:nvCxnSpPr>
        <p:spPr>
          <a:xfrm>
            <a:off x="9155230" y="854936"/>
            <a:ext cx="0" cy="5929527"/>
          </a:xfrm>
          <a:prstGeom prst="line">
            <a:avLst/>
          </a:prstGeom>
          <a:ln w="28575">
            <a:solidFill>
              <a:srgbClr val="A56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B4E9D99E-C9C7-4A3E-B993-8790D80FF59C}"/>
              </a:ext>
            </a:extLst>
          </p:cNvPr>
          <p:cNvSpPr txBox="1"/>
          <p:nvPr/>
        </p:nvSpPr>
        <p:spPr>
          <a:xfrm>
            <a:off x="6218295" y="5151453"/>
            <a:ext cx="2718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Exemple 6</a:t>
            </a:r>
            <a:r>
              <a:rPr lang="fr-FR" dirty="0"/>
              <a:t> : souvenir du dernier bloc </a:t>
            </a:r>
            <a:r>
              <a:rPr lang="fr-FR" dirty="0" err="1"/>
              <a:t>selectionné</a:t>
            </a:r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FC62E14-593B-4AAD-90DC-F4559E15AC17}"/>
              </a:ext>
            </a:extLst>
          </p:cNvPr>
          <p:cNvSpPr txBox="1"/>
          <p:nvPr/>
        </p:nvSpPr>
        <p:spPr>
          <a:xfrm>
            <a:off x="9354265" y="5151452"/>
            <a:ext cx="2718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Exemple 7</a:t>
            </a:r>
            <a:r>
              <a:rPr lang="fr-FR" dirty="0"/>
              <a:t> : utilisation de script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BC9FD37-5B6A-4BC5-AA0F-08D2271DEA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" t="17008" r="9055" b="17291"/>
          <a:stretch/>
        </p:blipFill>
        <p:spPr bwMode="auto">
          <a:xfrm>
            <a:off x="6322851" y="2148930"/>
            <a:ext cx="2613833" cy="37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1652FD0-9709-450A-B960-36EC95379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2" r="10400" b="25101"/>
          <a:stretch/>
        </p:blipFill>
        <p:spPr bwMode="auto">
          <a:xfrm>
            <a:off x="6322841" y="3374581"/>
            <a:ext cx="2613833" cy="40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lèche : bas 37">
            <a:extLst>
              <a:ext uri="{FF2B5EF4-FFF2-40B4-BE49-F238E27FC236}">
                <a16:creationId xmlns:a16="http://schemas.microsoft.com/office/drawing/2014/main" id="{E5684D03-64BC-40F1-9D2B-CF8E1A087BAF}"/>
              </a:ext>
            </a:extLst>
          </p:cNvPr>
          <p:cNvSpPr/>
          <p:nvPr/>
        </p:nvSpPr>
        <p:spPr>
          <a:xfrm>
            <a:off x="7419311" y="2642908"/>
            <a:ext cx="420892" cy="620056"/>
          </a:xfrm>
          <a:prstGeom prst="downArrow">
            <a:avLst/>
          </a:prstGeom>
          <a:solidFill>
            <a:srgbClr val="A5644E"/>
          </a:solidFill>
          <a:ln>
            <a:solidFill>
              <a:srgbClr val="A5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493D3B0E-2295-4A17-B90A-313FE9BB2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067" y="863938"/>
            <a:ext cx="2098783" cy="428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30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3C1AB-3140-4F8D-9F21-5B204FD2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4" y="40646"/>
            <a:ext cx="10741794" cy="833593"/>
          </a:xfrm>
        </p:spPr>
        <p:txBody>
          <a:bodyPr/>
          <a:lstStyle/>
          <a:p>
            <a:r>
              <a:rPr lang="fr-FR" dirty="0"/>
              <a:t>Tests fonctionnels : Use case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DB25636-DDA1-4F51-9254-077097674EC1}"/>
              </a:ext>
            </a:extLst>
          </p:cNvPr>
          <p:cNvSpPr txBox="1"/>
          <p:nvPr/>
        </p:nvSpPr>
        <p:spPr>
          <a:xfrm>
            <a:off x="11463693" y="6415131"/>
            <a:ext cx="62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8/12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65B15B-C794-4B44-833E-1A0B304B7D73}"/>
              </a:ext>
            </a:extLst>
          </p:cNvPr>
          <p:cNvSpPr/>
          <p:nvPr/>
        </p:nvSpPr>
        <p:spPr>
          <a:xfrm>
            <a:off x="871870" y="1392865"/>
            <a:ext cx="10409274" cy="5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938E71-61E5-44BC-BB7B-4A88D4979B0D}"/>
              </a:ext>
            </a:extLst>
          </p:cNvPr>
          <p:cNvSpPr txBox="1"/>
          <p:nvPr/>
        </p:nvSpPr>
        <p:spPr>
          <a:xfrm>
            <a:off x="141765" y="5465135"/>
            <a:ext cx="2718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Exemple 8</a:t>
            </a:r>
            <a:r>
              <a:rPr lang="fr-FR" dirty="0"/>
              <a:t> : chargement d’un nouveau fichier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3B0AA84-098B-4F59-86E0-FF7B6D1A5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69" y="950684"/>
            <a:ext cx="1825184" cy="1270888"/>
          </a:xfrm>
          <a:prstGeom prst="rect">
            <a:avLst/>
          </a:prstGeom>
        </p:spPr>
      </p:pic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80A98A-2029-4995-9BBC-B5D62AC70A0A}"/>
              </a:ext>
            </a:extLst>
          </p:cNvPr>
          <p:cNvSpPr/>
          <p:nvPr/>
        </p:nvSpPr>
        <p:spPr>
          <a:xfrm>
            <a:off x="1297739" y="2324162"/>
            <a:ext cx="420892" cy="352131"/>
          </a:xfrm>
          <a:prstGeom prst="downArrow">
            <a:avLst/>
          </a:prstGeom>
          <a:solidFill>
            <a:srgbClr val="A5644E"/>
          </a:solidFill>
          <a:ln>
            <a:solidFill>
              <a:srgbClr val="A5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20B6B97-6F11-4DCF-9BFB-7CCC5D8A6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87" y="3828703"/>
            <a:ext cx="2174346" cy="1503071"/>
          </a:xfrm>
          <a:prstGeom prst="rect">
            <a:avLst/>
          </a:prstGeom>
        </p:spPr>
      </p:pic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49FEFF6C-9E52-4E1E-932F-3B1D1E85632A}"/>
              </a:ext>
            </a:extLst>
          </p:cNvPr>
          <p:cNvSpPr/>
          <p:nvPr/>
        </p:nvSpPr>
        <p:spPr>
          <a:xfrm>
            <a:off x="1297739" y="3367645"/>
            <a:ext cx="420892" cy="352131"/>
          </a:xfrm>
          <a:prstGeom prst="downArrow">
            <a:avLst/>
          </a:prstGeom>
          <a:solidFill>
            <a:srgbClr val="A5644E"/>
          </a:solidFill>
          <a:ln>
            <a:solidFill>
              <a:srgbClr val="A5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6480133-5B9D-4167-ACED-7EBB19A65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64" y="2781057"/>
            <a:ext cx="2138869" cy="35213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E9C00A5-619D-49F3-98A7-274A4E04D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257" y="4312274"/>
            <a:ext cx="1470149" cy="31601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6C2ACD2-2F32-4A88-A754-1935E450CCC8}"/>
              </a:ext>
            </a:extLst>
          </p:cNvPr>
          <p:cNvSpPr txBox="1"/>
          <p:nvPr/>
        </p:nvSpPr>
        <p:spPr>
          <a:xfrm>
            <a:off x="8815308" y="5254903"/>
            <a:ext cx="2718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Exemple 10</a:t>
            </a:r>
            <a:r>
              <a:rPr lang="fr-FR" dirty="0"/>
              <a:t> : blindage de la demande d’ouverture d’un fichier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A2EF997D-4979-4F2A-B783-025F06CF2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4155" y="1058118"/>
            <a:ext cx="2214904" cy="153084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AAE1B59-2C99-42C0-BABC-05D1F66FE3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8169" y="3045017"/>
            <a:ext cx="1666875" cy="228600"/>
          </a:xfrm>
          <a:prstGeom prst="rect">
            <a:avLst/>
          </a:prstGeom>
        </p:spPr>
      </p:pic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1E3746AD-26C7-47C3-BA4D-08CC01F533F3}"/>
              </a:ext>
            </a:extLst>
          </p:cNvPr>
          <p:cNvSpPr/>
          <p:nvPr/>
        </p:nvSpPr>
        <p:spPr>
          <a:xfrm>
            <a:off x="3931160" y="2642070"/>
            <a:ext cx="420892" cy="352131"/>
          </a:xfrm>
          <a:prstGeom prst="downArrow">
            <a:avLst/>
          </a:prstGeom>
          <a:solidFill>
            <a:srgbClr val="A5644E"/>
          </a:solidFill>
          <a:ln>
            <a:solidFill>
              <a:srgbClr val="A5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36CE54C9-270E-4A9F-A56B-09C3F5CB1FB6}"/>
              </a:ext>
            </a:extLst>
          </p:cNvPr>
          <p:cNvSpPr/>
          <p:nvPr/>
        </p:nvSpPr>
        <p:spPr>
          <a:xfrm>
            <a:off x="3931160" y="3321092"/>
            <a:ext cx="420892" cy="352131"/>
          </a:xfrm>
          <a:prstGeom prst="downArrow">
            <a:avLst/>
          </a:prstGeom>
          <a:solidFill>
            <a:srgbClr val="A5644E"/>
          </a:solidFill>
          <a:ln>
            <a:solidFill>
              <a:srgbClr val="A5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20B05649-3B22-4EE8-90E0-5EE8F08F52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4154" y="3729671"/>
            <a:ext cx="2214904" cy="1536872"/>
          </a:xfrm>
          <a:prstGeom prst="rect">
            <a:avLst/>
          </a:prstGeom>
        </p:spPr>
      </p:pic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36185278-D7A7-49B1-98E7-187251B525A0}"/>
              </a:ext>
            </a:extLst>
          </p:cNvPr>
          <p:cNvSpPr/>
          <p:nvPr/>
        </p:nvSpPr>
        <p:spPr>
          <a:xfrm rot="16200000">
            <a:off x="5274187" y="4294216"/>
            <a:ext cx="420892" cy="352131"/>
          </a:xfrm>
          <a:prstGeom prst="downArrow">
            <a:avLst/>
          </a:prstGeom>
          <a:solidFill>
            <a:srgbClr val="A5644E"/>
          </a:solidFill>
          <a:ln>
            <a:solidFill>
              <a:srgbClr val="A5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39D13ED2-4457-43DC-AEE6-3DF5A0ED8765}"/>
              </a:ext>
            </a:extLst>
          </p:cNvPr>
          <p:cNvSpPr/>
          <p:nvPr/>
        </p:nvSpPr>
        <p:spPr>
          <a:xfrm rot="10800000">
            <a:off x="6500885" y="3843231"/>
            <a:ext cx="420892" cy="352131"/>
          </a:xfrm>
          <a:prstGeom prst="downArrow">
            <a:avLst/>
          </a:prstGeom>
          <a:solidFill>
            <a:srgbClr val="A5644E"/>
          </a:solidFill>
          <a:ln>
            <a:solidFill>
              <a:srgbClr val="A5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9844C0F-AEC9-4CBE-8A2D-3CC146250B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7510" y="3486271"/>
            <a:ext cx="2447639" cy="271960"/>
          </a:xfrm>
          <a:prstGeom prst="rect">
            <a:avLst/>
          </a:prstGeom>
        </p:spPr>
      </p:pic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53A8AA41-33A8-4719-B0DF-EE615AED9F11}"/>
              </a:ext>
            </a:extLst>
          </p:cNvPr>
          <p:cNvSpPr/>
          <p:nvPr/>
        </p:nvSpPr>
        <p:spPr>
          <a:xfrm rot="10800000">
            <a:off x="6500883" y="3052992"/>
            <a:ext cx="420892" cy="352131"/>
          </a:xfrm>
          <a:prstGeom prst="downArrow">
            <a:avLst/>
          </a:prstGeom>
          <a:solidFill>
            <a:srgbClr val="A5644E"/>
          </a:solidFill>
          <a:ln>
            <a:solidFill>
              <a:srgbClr val="A5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224057CE-9D95-4A40-A5D5-CC485A5472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3877" y="1400263"/>
            <a:ext cx="2214904" cy="153687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DE50710B-D7C9-4ACF-BEA1-3A66D453E4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59044" y="1218435"/>
            <a:ext cx="2898835" cy="334481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05803299-ADEE-4174-8DB1-D9BF54FB01B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85" r="40466"/>
          <a:stretch/>
        </p:blipFill>
        <p:spPr>
          <a:xfrm>
            <a:off x="8359044" y="1786200"/>
            <a:ext cx="2263172" cy="2243171"/>
          </a:xfrm>
          <a:prstGeom prst="rect">
            <a:avLst/>
          </a:prstGeom>
        </p:spPr>
      </p:pic>
      <p:sp>
        <p:nvSpPr>
          <p:cNvPr id="41" name="Flèche : bas 40">
            <a:extLst>
              <a:ext uri="{FF2B5EF4-FFF2-40B4-BE49-F238E27FC236}">
                <a16:creationId xmlns:a16="http://schemas.microsoft.com/office/drawing/2014/main" id="{67DABF42-85B9-41B2-88B5-94B38FE215A9}"/>
              </a:ext>
            </a:extLst>
          </p:cNvPr>
          <p:cNvSpPr/>
          <p:nvPr/>
        </p:nvSpPr>
        <p:spPr>
          <a:xfrm>
            <a:off x="9280184" y="4083769"/>
            <a:ext cx="420892" cy="352131"/>
          </a:xfrm>
          <a:prstGeom prst="downArrow">
            <a:avLst/>
          </a:prstGeom>
          <a:solidFill>
            <a:srgbClr val="A5644E"/>
          </a:solidFill>
          <a:ln>
            <a:solidFill>
              <a:srgbClr val="A5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A36CCC-766E-480A-9513-B8A27DF1A8AD}"/>
              </a:ext>
            </a:extLst>
          </p:cNvPr>
          <p:cNvSpPr/>
          <p:nvPr/>
        </p:nvSpPr>
        <p:spPr>
          <a:xfrm>
            <a:off x="10820181" y="2227204"/>
            <a:ext cx="1092858" cy="1269953"/>
          </a:xfrm>
          <a:prstGeom prst="rect">
            <a:avLst/>
          </a:pr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fichier demandé n’existe pas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FAE85D5-4C41-49C6-ACE7-5E665ED099FC}"/>
              </a:ext>
            </a:extLst>
          </p:cNvPr>
          <p:cNvSpPr txBox="1"/>
          <p:nvPr/>
        </p:nvSpPr>
        <p:spPr>
          <a:xfrm>
            <a:off x="4244682" y="5537931"/>
            <a:ext cx="271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Exemple 9</a:t>
            </a:r>
            <a:r>
              <a:rPr lang="fr-FR" dirty="0"/>
              <a:t> : sauvegarde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7C809220-169F-4AA2-A292-5F76520FDB15}"/>
              </a:ext>
            </a:extLst>
          </p:cNvPr>
          <p:cNvCxnSpPr>
            <a:cxnSpLocks/>
          </p:cNvCxnSpPr>
          <p:nvPr/>
        </p:nvCxnSpPr>
        <p:spPr>
          <a:xfrm>
            <a:off x="2883052" y="854936"/>
            <a:ext cx="0" cy="5929527"/>
          </a:xfrm>
          <a:prstGeom prst="line">
            <a:avLst/>
          </a:prstGeom>
          <a:ln w="28575">
            <a:solidFill>
              <a:srgbClr val="A56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A93367F1-7BBB-4382-A65D-305CD44A47F4}"/>
              </a:ext>
            </a:extLst>
          </p:cNvPr>
          <p:cNvCxnSpPr>
            <a:cxnSpLocks/>
          </p:cNvCxnSpPr>
          <p:nvPr/>
        </p:nvCxnSpPr>
        <p:spPr>
          <a:xfrm>
            <a:off x="8122682" y="854936"/>
            <a:ext cx="0" cy="5929527"/>
          </a:xfrm>
          <a:prstGeom prst="line">
            <a:avLst/>
          </a:prstGeom>
          <a:ln w="28575">
            <a:solidFill>
              <a:srgbClr val="A56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74547A91-171F-419F-8190-73C0795CEA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59042" y="4586924"/>
            <a:ext cx="2129641" cy="46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3C1AB-3140-4F8D-9F21-5B204FD2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09" y="39798"/>
            <a:ext cx="12089331" cy="833593"/>
          </a:xfrm>
        </p:spPr>
        <p:txBody>
          <a:bodyPr>
            <a:normAutofit/>
          </a:bodyPr>
          <a:lstStyle/>
          <a:p>
            <a:r>
              <a:rPr lang="fr-FR" sz="4400" dirty="0"/>
              <a:t>Tests fonctionnels : Use case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DB25636-DDA1-4F51-9254-077097674EC1}"/>
              </a:ext>
            </a:extLst>
          </p:cNvPr>
          <p:cNvSpPr txBox="1"/>
          <p:nvPr/>
        </p:nvSpPr>
        <p:spPr>
          <a:xfrm>
            <a:off x="11415561" y="6415131"/>
            <a:ext cx="67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9/11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65B15B-C794-4B44-833E-1A0B304B7D73}"/>
              </a:ext>
            </a:extLst>
          </p:cNvPr>
          <p:cNvSpPr/>
          <p:nvPr/>
        </p:nvSpPr>
        <p:spPr>
          <a:xfrm>
            <a:off x="840027" y="1418133"/>
            <a:ext cx="10409274" cy="5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33259E-ADA1-43A2-9058-14CCBFE20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34" t="44035" r="25578" b="51267"/>
          <a:stretch/>
        </p:blipFill>
        <p:spPr>
          <a:xfrm>
            <a:off x="859806" y="1723831"/>
            <a:ext cx="1330555" cy="22178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F93BCF9-F4AF-456F-8B01-6C5024C77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6" t="2702" r="45232" b="3603"/>
          <a:stretch/>
        </p:blipFill>
        <p:spPr>
          <a:xfrm>
            <a:off x="145009" y="2758220"/>
            <a:ext cx="2718389" cy="1886508"/>
          </a:xfrm>
          <a:prstGeom prst="rect">
            <a:avLst/>
          </a:prstGeom>
        </p:spPr>
      </p:pic>
      <p:sp>
        <p:nvSpPr>
          <p:cNvPr id="9" name="Flèche : bas 8">
            <a:extLst>
              <a:ext uri="{FF2B5EF4-FFF2-40B4-BE49-F238E27FC236}">
                <a16:creationId xmlns:a16="http://schemas.microsoft.com/office/drawing/2014/main" id="{9F83DC4A-3A0B-4A9C-8DE7-C14B91B618F1}"/>
              </a:ext>
            </a:extLst>
          </p:cNvPr>
          <p:cNvSpPr/>
          <p:nvPr/>
        </p:nvSpPr>
        <p:spPr>
          <a:xfrm>
            <a:off x="1205264" y="2081033"/>
            <a:ext cx="597877" cy="575645"/>
          </a:xfrm>
          <a:prstGeom prst="downArrow">
            <a:avLst/>
          </a:pr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1E58F5-1C3F-4D58-8A7B-40A3C2D4F504}"/>
              </a:ext>
            </a:extLst>
          </p:cNvPr>
          <p:cNvSpPr txBox="1"/>
          <p:nvPr/>
        </p:nvSpPr>
        <p:spPr>
          <a:xfrm>
            <a:off x="122879" y="5536507"/>
            <a:ext cx="2718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Exemple 11</a:t>
            </a:r>
            <a:r>
              <a:rPr lang="fr-FR" dirty="0"/>
              <a:t> : collision de 2 blocs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1F01639-3811-449A-9135-7AFE8A903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738" y="1373261"/>
            <a:ext cx="1984012" cy="1358165"/>
          </a:xfrm>
          <a:prstGeom prst="rect">
            <a:avLst/>
          </a:prstGeom>
        </p:spPr>
      </p:pic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117DBB1A-98F5-4B89-8072-A8FE6E13A1DA}"/>
              </a:ext>
            </a:extLst>
          </p:cNvPr>
          <p:cNvSpPr/>
          <p:nvPr/>
        </p:nvSpPr>
        <p:spPr>
          <a:xfrm>
            <a:off x="3788806" y="3141177"/>
            <a:ext cx="597877" cy="575645"/>
          </a:xfrm>
          <a:prstGeom prst="downArrow">
            <a:avLst/>
          </a:pr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30163966-354C-45AE-BA5A-E74829401E94}"/>
              </a:ext>
            </a:extLst>
          </p:cNvPr>
          <p:cNvSpPr/>
          <p:nvPr/>
        </p:nvSpPr>
        <p:spPr>
          <a:xfrm rot="16200000">
            <a:off x="5068635" y="4054627"/>
            <a:ext cx="597877" cy="575645"/>
          </a:xfrm>
          <a:prstGeom prst="downArrow">
            <a:avLst/>
          </a:pr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02E82D6A-5D5F-4AC3-8DBA-287132C6FB29}"/>
              </a:ext>
            </a:extLst>
          </p:cNvPr>
          <p:cNvSpPr/>
          <p:nvPr/>
        </p:nvSpPr>
        <p:spPr>
          <a:xfrm rot="10800000">
            <a:off x="6348462" y="3141176"/>
            <a:ext cx="597877" cy="575645"/>
          </a:xfrm>
          <a:prstGeom prst="downArrow">
            <a:avLst/>
          </a:pr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40F2214-E7F0-4637-99C7-498AD0460338}"/>
              </a:ext>
            </a:extLst>
          </p:cNvPr>
          <p:cNvSpPr txBox="1"/>
          <p:nvPr/>
        </p:nvSpPr>
        <p:spPr>
          <a:xfrm>
            <a:off x="3929011" y="5524316"/>
            <a:ext cx="2718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Exemple 12</a:t>
            </a:r>
            <a:r>
              <a:rPr lang="fr-FR" dirty="0"/>
              <a:t> : attraper un objet / gravité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301CC427-70B4-4106-8F17-F36EA9DF0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280" y="3802907"/>
            <a:ext cx="1902470" cy="1318288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B4DE68-3BC1-4082-9634-7C839FC121F1}"/>
              </a:ext>
            </a:extLst>
          </p:cNvPr>
          <p:cNvCxnSpPr>
            <a:cxnSpLocks/>
          </p:cNvCxnSpPr>
          <p:nvPr/>
        </p:nvCxnSpPr>
        <p:spPr>
          <a:xfrm>
            <a:off x="3050168" y="854936"/>
            <a:ext cx="0" cy="5929527"/>
          </a:xfrm>
          <a:prstGeom prst="line">
            <a:avLst/>
          </a:prstGeom>
          <a:ln w="28575">
            <a:solidFill>
              <a:srgbClr val="A56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A0B89F2-5DB9-4324-98D3-9AF9C3DBC438}"/>
              </a:ext>
            </a:extLst>
          </p:cNvPr>
          <p:cNvCxnSpPr>
            <a:cxnSpLocks/>
          </p:cNvCxnSpPr>
          <p:nvPr/>
        </p:nvCxnSpPr>
        <p:spPr>
          <a:xfrm>
            <a:off x="7719236" y="907130"/>
            <a:ext cx="0" cy="5929527"/>
          </a:xfrm>
          <a:prstGeom prst="line">
            <a:avLst/>
          </a:prstGeom>
          <a:ln w="28575">
            <a:solidFill>
              <a:srgbClr val="A56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>
            <a:extLst>
              <a:ext uri="{FF2B5EF4-FFF2-40B4-BE49-F238E27FC236}">
                <a16:creationId xmlns:a16="http://schemas.microsoft.com/office/drawing/2014/main" id="{602AB8C6-F9E2-41B9-8781-A5F64A00F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719" y="3801348"/>
            <a:ext cx="1933194" cy="1353998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7C388D47-50AA-45EB-9EF0-B45CEFA97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2104" y="1363057"/>
            <a:ext cx="2041809" cy="1400648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FC87094-1863-4E11-8CA9-161D964BCF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9069" y="2766557"/>
            <a:ext cx="1657350" cy="2476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8164D07-D253-4464-8650-602FE9DC23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3398" y="5173167"/>
            <a:ext cx="1695450" cy="2667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9E64BA59-65B3-45D8-8FC4-46C61D5D9E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6741" y="5182692"/>
            <a:ext cx="1581150" cy="24765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A33DF6BB-2713-4A7A-A53E-993A83A9C3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5311" y="2789128"/>
            <a:ext cx="1744178" cy="236647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2783B9E5-BCFD-48AB-8A6B-C35148E5DACF}"/>
              </a:ext>
            </a:extLst>
          </p:cNvPr>
          <p:cNvSpPr txBox="1"/>
          <p:nvPr/>
        </p:nvSpPr>
        <p:spPr>
          <a:xfrm>
            <a:off x="8620758" y="5536508"/>
            <a:ext cx="2718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Exemple 13</a:t>
            </a:r>
            <a:r>
              <a:rPr lang="fr-FR" dirty="0"/>
              <a:t> : pousser un objet / gravité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0E48F0-4D01-43F0-8C56-12F167D75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060" y="1044663"/>
            <a:ext cx="1709324" cy="123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60C2C4-10E3-4822-A544-20C197C94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" t="4166" r="5328" b="3406"/>
          <a:stretch/>
        </p:blipFill>
        <p:spPr bwMode="auto">
          <a:xfrm>
            <a:off x="8039496" y="3174577"/>
            <a:ext cx="1881327" cy="115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E822F47-7793-4046-A898-282511C1D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084" y="3147920"/>
            <a:ext cx="1881318" cy="120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6F7C689-3B87-44FA-9E00-BD520C231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0" b="16528"/>
          <a:stretch/>
        </p:blipFill>
        <p:spPr bwMode="auto">
          <a:xfrm>
            <a:off x="9272160" y="2266085"/>
            <a:ext cx="1152525" cy="18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Flèche : bas 43">
            <a:extLst>
              <a:ext uri="{FF2B5EF4-FFF2-40B4-BE49-F238E27FC236}">
                <a16:creationId xmlns:a16="http://schemas.microsoft.com/office/drawing/2014/main" id="{91DB7F08-739E-4CF8-8D69-6BFD7398AC35}"/>
              </a:ext>
            </a:extLst>
          </p:cNvPr>
          <p:cNvSpPr/>
          <p:nvPr/>
        </p:nvSpPr>
        <p:spPr>
          <a:xfrm rot="1935551">
            <a:off x="9080099" y="2552120"/>
            <a:ext cx="285627" cy="575645"/>
          </a:xfrm>
          <a:prstGeom prst="downArrow">
            <a:avLst/>
          </a:prstGeom>
          <a:solidFill>
            <a:srgbClr val="A5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Flèche : courbe vers la droite 44">
            <a:extLst>
              <a:ext uri="{FF2B5EF4-FFF2-40B4-BE49-F238E27FC236}">
                <a16:creationId xmlns:a16="http://schemas.microsoft.com/office/drawing/2014/main" id="{4C15A7C2-D1EB-498A-82CC-39422277B230}"/>
              </a:ext>
            </a:extLst>
          </p:cNvPr>
          <p:cNvSpPr/>
          <p:nvPr/>
        </p:nvSpPr>
        <p:spPr>
          <a:xfrm rot="16200000">
            <a:off x="9647611" y="3608314"/>
            <a:ext cx="546425" cy="1925837"/>
          </a:xfrm>
          <a:prstGeom prst="curvedRightArrow">
            <a:avLst/>
          </a:prstGeom>
          <a:solidFill>
            <a:srgbClr val="A5644E"/>
          </a:solidFill>
          <a:ln>
            <a:solidFill>
              <a:srgbClr val="A5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36A5AB5-76E8-402F-89C0-1511DB554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1" r="14110" b="26409"/>
          <a:stretch/>
        </p:blipFill>
        <p:spPr bwMode="auto">
          <a:xfrm>
            <a:off x="9272160" y="4946901"/>
            <a:ext cx="1297326" cy="20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49228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651</Words>
  <Application>Microsoft Office PowerPoint</Application>
  <PresentationFormat>Grand écran</PresentationFormat>
  <Paragraphs>99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Rétrospective</vt:lpstr>
      <vt:lpstr>Projet C++ Robotic Object Model simulator with Command Line Interface</vt:lpstr>
      <vt:lpstr>Sommaire</vt:lpstr>
      <vt:lpstr>Présentation du sujet</vt:lpstr>
      <vt:lpstr>Répartition des tâches</vt:lpstr>
      <vt:lpstr>Diagramme  de classes</vt:lpstr>
      <vt:lpstr>Tests fonctionnels : Use case</vt:lpstr>
      <vt:lpstr>Tests fonctionnels : Use case</vt:lpstr>
      <vt:lpstr>Tests fonctionnels : Use case</vt:lpstr>
      <vt:lpstr>Tests fonctionnels : Use case</vt:lpstr>
      <vt:lpstr>Tests fonctionnels : Use case</vt:lpstr>
      <vt:lpstr>Bilans individuels et collectif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C++ Robotic Object Model simulator with Command Line Interface</dc:title>
  <dc:creator>zoé crouzet</dc:creator>
  <cp:lastModifiedBy>Zoé CROUZET</cp:lastModifiedBy>
  <cp:revision>47</cp:revision>
  <dcterms:created xsi:type="dcterms:W3CDTF">2019-11-30T20:57:10Z</dcterms:created>
  <dcterms:modified xsi:type="dcterms:W3CDTF">2019-12-01T22:46:26Z</dcterms:modified>
</cp:coreProperties>
</file>