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3" r:id="rId1"/>
  </p:sldMasterIdLst>
  <p:sldIdLst>
    <p:sldId id="256" r:id="rId2"/>
    <p:sldId id="257" r:id="rId3"/>
    <p:sldId id="258" r:id="rId4"/>
    <p:sldId id="261" r:id="rId5"/>
    <p:sldId id="262" r:id="rId6"/>
    <p:sldId id="263" r:id="rId7"/>
    <p:sldId id="264" r:id="rId8"/>
    <p:sldId id="265" r:id="rId9"/>
    <p:sldId id="266" r:id="rId10"/>
    <p:sldId id="267" r:id="rId11"/>
    <p:sldId id="270" r:id="rId12"/>
    <p:sldId id="271" r:id="rId13"/>
  </p:sldIdLst>
  <p:sldSz cx="10080625" cy="567055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9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4001" y="0"/>
            <a:ext cx="10113003" cy="5669073"/>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226137" y="1547149"/>
            <a:ext cx="5635351" cy="1253121"/>
          </a:xfrm>
        </p:spPr>
        <p:txBody>
          <a:bodyPr anchor="b">
            <a:noAutofit/>
          </a:bodyPr>
          <a:lstStyle>
            <a:lvl1pPr algn="ctr">
              <a:defRPr sz="4465">
                <a:effectLst/>
              </a:defRPr>
            </a:lvl1pPr>
          </a:lstStyle>
          <a:p>
            <a:r>
              <a:rPr lang="en-US"/>
              <a:t>Click to edit Master title style</a:t>
            </a:r>
            <a:endParaRPr lang="en-US" dirty="0"/>
          </a:p>
        </p:txBody>
      </p:sp>
      <p:sp>
        <p:nvSpPr>
          <p:cNvPr id="3" name="Subtitle 2"/>
          <p:cNvSpPr>
            <a:spLocks noGrp="1"/>
          </p:cNvSpPr>
          <p:nvPr>
            <p:ph type="subTitle" idx="1"/>
          </p:nvPr>
        </p:nvSpPr>
        <p:spPr>
          <a:xfrm>
            <a:off x="2226137" y="3024291"/>
            <a:ext cx="5635351" cy="1092108"/>
          </a:xfrm>
        </p:spPr>
        <p:txBody>
          <a:bodyPr anchor="t">
            <a:normAutofit/>
          </a:bodyPr>
          <a:lstStyle>
            <a:lvl1pPr marL="0" indent="0" algn="ctr">
              <a:buNone/>
              <a:defRPr sz="1736">
                <a:solidFill>
                  <a:schemeClr val="tx1"/>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00720" y="4165401"/>
            <a:ext cx="742046" cy="231022"/>
          </a:xfrm>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a:xfrm>
            <a:off x="2226136" y="4165401"/>
            <a:ext cx="4311580" cy="231022"/>
          </a:xfrm>
        </p:spPr>
        <p:txBody>
          <a:bodyPr/>
          <a:lstStyle/>
          <a:p>
            <a:endParaRPr lang="en-US" dirty="0"/>
          </a:p>
        </p:txBody>
      </p:sp>
      <p:sp>
        <p:nvSpPr>
          <p:cNvPr id="6" name="Slide Number Placeholder 5"/>
          <p:cNvSpPr>
            <a:spLocks noGrp="1"/>
          </p:cNvSpPr>
          <p:nvPr>
            <p:ph type="sldNum" sz="quarter" idx="12"/>
          </p:nvPr>
        </p:nvSpPr>
        <p:spPr>
          <a:xfrm>
            <a:off x="7405770" y="4165401"/>
            <a:ext cx="455718" cy="231022"/>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226137" y="2912281"/>
            <a:ext cx="563535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25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067" y="3981635"/>
            <a:ext cx="7945492" cy="468608"/>
          </a:xfrm>
        </p:spPr>
        <p:txBody>
          <a:bodyPr anchor="b">
            <a:normAutofit/>
          </a:bodyPr>
          <a:lstStyle>
            <a:lvl1pPr algn="ctr">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1076" y="861083"/>
            <a:ext cx="8355849" cy="27582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1071067" y="4450243"/>
            <a:ext cx="7945492" cy="408227"/>
          </a:xfrm>
        </p:spPr>
        <p:txBody>
          <a:bodyPr>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695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78068" y="812078"/>
            <a:ext cx="7931491" cy="2443238"/>
          </a:xfrm>
        </p:spPr>
        <p:txBody>
          <a:bodyPr anchor="ctr">
            <a:normAutofit/>
          </a:bodyPr>
          <a:lstStyle>
            <a:lvl1pPr algn="ctr">
              <a:defRPr sz="2646" b="0" cap="none"/>
            </a:lvl1pPr>
          </a:lstStyle>
          <a:p>
            <a:r>
              <a:rPr lang="en-US"/>
              <a:t>Click to edit Master title style</a:t>
            </a:r>
            <a:endParaRPr lang="en-US" dirty="0"/>
          </a:p>
        </p:txBody>
      </p:sp>
      <p:sp>
        <p:nvSpPr>
          <p:cNvPr id="3" name="Text Placeholder 2"/>
          <p:cNvSpPr>
            <a:spLocks noGrp="1"/>
          </p:cNvSpPr>
          <p:nvPr>
            <p:ph type="body" idx="1"/>
          </p:nvPr>
        </p:nvSpPr>
        <p:spPr>
          <a:xfrm>
            <a:off x="1078068" y="3591348"/>
            <a:ext cx="7931491" cy="1267123"/>
          </a:xfrm>
        </p:spPr>
        <p:txBody>
          <a:bodyPr anchor="ctr">
            <a:normAutofit/>
          </a:bodyPr>
          <a:lstStyle>
            <a:lvl1pPr marL="0" indent="0" algn="ctr">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154384" y="3423331"/>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695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2" y="812078"/>
            <a:ext cx="7686475" cy="1960191"/>
          </a:xfrm>
        </p:spPr>
        <p:txBody>
          <a:bodyPr anchor="ctr">
            <a:normAutofit/>
          </a:bodyPr>
          <a:lstStyle>
            <a:lvl1pPr algn="ctr">
              <a:defRPr sz="2646"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84773" y="2772269"/>
            <a:ext cx="7308455" cy="483047"/>
          </a:xfrm>
        </p:spPr>
        <p:txBody>
          <a:bodyPr anchor="ctr">
            <a:normAutofit/>
          </a:bodyPr>
          <a:lstStyle>
            <a:lvl1pPr marL="0" indent="0" algn="r">
              <a:buFontTx/>
              <a:buNone/>
              <a:defRPr sz="1654"/>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1071067" y="3591348"/>
            <a:ext cx="7945492" cy="1267123"/>
          </a:xfrm>
        </p:spPr>
        <p:txBody>
          <a:bodyPr anchor="ctr">
            <a:normAutofit/>
          </a:bodyPr>
          <a:lstStyle>
            <a:lvl1pPr marL="0" indent="0" algn="ctr">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712732" y="727597"/>
            <a:ext cx="504031" cy="483523"/>
          </a:xfrm>
          <a:prstGeom prst="rect">
            <a:avLst/>
          </a:prstGeom>
        </p:spPr>
        <p:txBody>
          <a:bodyPr vert="horz" lIns="75605" tIns="37802" rIns="75605" bIns="37802" rtlCol="0" anchor="ctr">
            <a:noAutofit/>
          </a:bodyPr>
          <a:lstStyle/>
          <a:p>
            <a:pPr lvl="0"/>
            <a:r>
              <a:rPr lang="en-US" sz="6614" dirty="0">
                <a:solidFill>
                  <a:schemeClr val="tx1"/>
                </a:solidFill>
                <a:effectLst/>
              </a:rPr>
              <a:t>“</a:t>
            </a:r>
          </a:p>
        </p:txBody>
      </p:sp>
      <p:sp>
        <p:nvSpPr>
          <p:cNvPr id="15" name="TextBox 14"/>
          <p:cNvSpPr txBox="1"/>
          <p:nvPr/>
        </p:nvSpPr>
        <p:spPr>
          <a:xfrm>
            <a:off x="8764544" y="2338230"/>
            <a:ext cx="504031" cy="483523"/>
          </a:xfrm>
          <a:prstGeom prst="rect">
            <a:avLst/>
          </a:prstGeom>
        </p:spPr>
        <p:txBody>
          <a:bodyPr vert="horz" lIns="75605" tIns="37802" rIns="75605" bIns="37802" rtlCol="0" anchor="ctr">
            <a:noAutofit/>
          </a:bodyPr>
          <a:lstStyle/>
          <a:p>
            <a:pPr lvl="0" algn="r"/>
            <a:r>
              <a:rPr lang="en-US" sz="6614" dirty="0">
                <a:solidFill>
                  <a:schemeClr val="tx1"/>
                </a:solidFill>
                <a:effectLst/>
              </a:rPr>
              <a:t>”</a:t>
            </a:r>
          </a:p>
        </p:txBody>
      </p:sp>
      <p:cxnSp>
        <p:nvCxnSpPr>
          <p:cNvPr id="19" name="Straight Connector 18"/>
          <p:cNvCxnSpPr/>
          <p:nvPr/>
        </p:nvCxnSpPr>
        <p:spPr>
          <a:xfrm>
            <a:off x="1154384" y="3423331"/>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057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71068" y="2735706"/>
            <a:ext cx="7945494" cy="1214480"/>
          </a:xfrm>
        </p:spPr>
        <p:txBody>
          <a:bodyPr anchor="b">
            <a:normAutofit/>
          </a:bodyPr>
          <a:lstStyle>
            <a:lvl1pPr algn="l">
              <a:defRPr sz="2646" b="0" cap="none"/>
            </a:lvl1pPr>
          </a:lstStyle>
          <a:p>
            <a:r>
              <a:rPr lang="en-US"/>
              <a:t>Click to edit Master title style</a:t>
            </a:r>
            <a:endParaRPr lang="en-US" dirty="0"/>
          </a:p>
        </p:txBody>
      </p:sp>
      <p:sp>
        <p:nvSpPr>
          <p:cNvPr id="3" name="Text Placeholder 2"/>
          <p:cNvSpPr>
            <a:spLocks noGrp="1"/>
          </p:cNvSpPr>
          <p:nvPr>
            <p:ph type="body" idx="1"/>
          </p:nvPr>
        </p:nvSpPr>
        <p:spPr>
          <a:xfrm>
            <a:off x="1071067" y="3950186"/>
            <a:ext cx="7945494" cy="711423"/>
          </a:xfrm>
        </p:spPr>
        <p:txBody>
          <a:bodyPr anchor="t">
            <a:normAutofit/>
          </a:bodyPr>
          <a:lstStyle>
            <a:lvl1pPr marL="0" indent="0" algn="l">
              <a:buNone/>
              <a:defRPr sz="165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31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95762" y="812078"/>
            <a:ext cx="7686475" cy="1855181"/>
          </a:xfrm>
        </p:spPr>
        <p:txBody>
          <a:bodyPr anchor="ctr">
            <a:normAutofit/>
          </a:bodyPr>
          <a:lstStyle>
            <a:lvl1pPr algn="ctr">
              <a:defRPr sz="2646"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071067" y="3009172"/>
            <a:ext cx="7945494" cy="733391"/>
          </a:xfrm>
        </p:spPr>
        <p:txBody>
          <a:bodyPr anchor="b">
            <a:normAutofit/>
          </a:bodyPr>
          <a:lstStyle>
            <a:lvl1pPr marL="0" indent="0" algn="l">
              <a:spcBef>
                <a:spcPts val="0"/>
              </a:spcBef>
              <a:buNone/>
              <a:defRPr sz="198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071067" y="3745364"/>
            <a:ext cx="7945494" cy="1113108"/>
          </a:xfrm>
        </p:spPr>
        <p:txBody>
          <a:bodyPr anchor="t">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712732" y="727597"/>
            <a:ext cx="504031" cy="483523"/>
          </a:xfrm>
          <a:prstGeom prst="rect">
            <a:avLst/>
          </a:prstGeom>
        </p:spPr>
        <p:txBody>
          <a:bodyPr vert="horz" lIns="75605" tIns="37802" rIns="75605" bIns="37802" rtlCol="0" anchor="ctr">
            <a:noAutofit/>
          </a:bodyPr>
          <a:lstStyle/>
          <a:p>
            <a:pPr lvl="0"/>
            <a:r>
              <a:rPr lang="en-US" sz="6614" dirty="0">
                <a:solidFill>
                  <a:schemeClr val="tx1"/>
                </a:solidFill>
                <a:effectLst/>
              </a:rPr>
              <a:t>“</a:t>
            </a:r>
          </a:p>
        </p:txBody>
      </p:sp>
      <p:sp>
        <p:nvSpPr>
          <p:cNvPr id="13" name="TextBox 12"/>
          <p:cNvSpPr txBox="1"/>
          <p:nvPr/>
        </p:nvSpPr>
        <p:spPr>
          <a:xfrm>
            <a:off x="8764544" y="2149204"/>
            <a:ext cx="504031" cy="483523"/>
          </a:xfrm>
          <a:prstGeom prst="rect">
            <a:avLst/>
          </a:prstGeom>
        </p:spPr>
        <p:txBody>
          <a:bodyPr vert="horz" lIns="75605" tIns="37802" rIns="75605" bIns="37802" rtlCol="0" anchor="ctr">
            <a:noAutofit/>
          </a:bodyPr>
          <a:lstStyle/>
          <a:p>
            <a:pPr lvl="0" algn="r"/>
            <a:r>
              <a:rPr lang="en-US" sz="6614" dirty="0">
                <a:solidFill>
                  <a:schemeClr val="tx1"/>
                </a:solidFill>
                <a:effectLst/>
              </a:rPr>
              <a:t>”</a:t>
            </a:r>
          </a:p>
        </p:txBody>
      </p:sp>
      <p:cxnSp>
        <p:nvCxnSpPr>
          <p:cNvPr id="26" name="Straight Connector 25"/>
          <p:cNvCxnSpPr/>
          <p:nvPr/>
        </p:nvCxnSpPr>
        <p:spPr>
          <a:xfrm>
            <a:off x="1154384" y="2835275"/>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44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71067" y="812078"/>
            <a:ext cx="7945492" cy="185518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071067" y="3001611"/>
            <a:ext cx="7945494" cy="695587"/>
          </a:xfrm>
        </p:spPr>
        <p:txBody>
          <a:bodyPr anchor="b">
            <a:normAutofit/>
          </a:bodyPr>
          <a:lstStyle>
            <a:lvl1pPr marL="0" indent="0" algn="l">
              <a:spcBef>
                <a:spcPts val="0"/>
              </a:spcBef>
              <a:buNone/>
              <a:defRPr sz="2315">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071067" y="3696358"/>
            <a:ext cx="7945495" cy="1162113"/>
          </a:xfrm>
        </p:spPr>
        <p:txBody>
          <a:bodyPr anchor="t">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154384" y="2835275"/>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678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154384" y="2002194"/>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987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40874" y="812077"/>
            <a:ext cx="1563435" cy="4046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71065" y="812078"/>
            <a:ext cx="6145795" cy="40463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7328867" y="819080"/>
            <a:ext cx="0" cy="4032391"/>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391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tIns="0" rIns="0" bIns="0">
            <a:normAutofit/>
          </a:bodyPr>
          <a:lstStyle/>
          <a:p>
            <a:endParaRPr lang="en-GB" sz="3200" b="0" strike="noStrike" spc="-1">
              <a:latin typeface="Arial"/>
            </a:endParaRPr>
          </a:p>
        </p:txBody>
      </p:sp>
    </p:spTree>
    <p:extLst>
      <p:ext uri="{BB962C8B-B14F-4D97-AF65-F5344CB8AC3E}">
        <p14:creationId xmlns:p14="http://schemas.microsoft.com/office/powerpoint/2010/main" val="242844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154384" y="2002194"/>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6162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6105" y="1449146"/>
            <a:ext cx="6745790" cy="1506949"/>
          </a:xfrm>
        </p:spPr>
        <p:txBody>
          <a:bodyPr anchor="b">
            <a:normAutofit/>
          </a:bodyPr>
          <a:lstStyle>
            <a:lvl1pPr algn="ctr">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1666104" y="3180115"/>
            <a:ext cx="6745792" cy="789269"/>
          </a:xfrm>
        </p:spPr>
        <p:txBody>
          <a:bodyPr anchor="t">
            <a:normAutofit/>
          </a:bodyPr>
          <a:lstStyle>
            <a:lvl1pPr marL="0" indent="0" algn="ctr">
              <a:buNone/>
              <a:defRPr sz="1984">
                <a:solidFill>
                  <a:schemeClr val="tx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664165" y="3068104"/>
            <a:ext cx="67496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5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154384" y="2002194"/>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73587" y="2117006"/>
            <a:ext cx="3901202" cy="27369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0877" y="2117006"/>
            <a:ext cx="3901202" cy="27369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67431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066" y="2198213"/>
            <a:ext cx="3901202" cy="476483"/>
          </a:xfrm>
        </p:spPr>
        <p:txBody>
          <a:bodyPr anchor="b">
            <a:noAutofit/>
          </a:bodyPr>
          <a:lstStyle>
            <a:lvl1pPr marL="0" indent="0">
              <a:spcBef>
                <a:spcPts val="556"/>
              </a:spcBef>
              <a:spcAft>
                <a:spcPts val="496"/>
              </a:spcAft>
              <a:buNone/>
              <a:defRPr sz="2315"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1071066" y="2681698"/>
            <a:ext cx="3901202" cy="217677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0320" y="2198213"/>
            <a:ext cx="3901202" cy="476483"/>
          </a:xfrm>
        </p:spPr>
        <p:txBody>
          <a:bodyPr anchor="b">
            <a:noAutofit/>
          </a:bodyPr>
          <a:lstStyle>
            <a:lvl1pPr marL="0" indent="0">
              <a:spcBef>
                <a:spcPts val="556"/>
              </a:spcBef>
              <a:spcAft>
                <a:spcPts val="496"/>
              </a:spcAft>
              <a:buNone/>
              <a:defRPr sz="2315"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10320" y="2681698"/>
            <a:ext cx="3901202" cy="217677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154384" y="2002194"/>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91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154384" y="2002194"/>
            <a:ext cx="77781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5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62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753" y="1148112"/>
            <a:ext cx="3074504" cy="1134110"/>
          </a:xfrm>
        </p:spPr>
        <p:txBody>
          <a:bodyPr anchor="b">
            <a:normAutofit/>
          </a:bodyPr>
          <a:lstStyle>
            <a:lvl1pPr algn="ctr">
              <a:defRPr sz="1984" b="0"/>
            </a:lvl1pPr>
          </a:lstStyle>
          <a:p>
            <a:r>
              <a:rPr lang="en-US"/>
              <a:t>Click to edit Master title style</a:t>
            </a:r>
            <a:endParaRPr lang="en-US" dirty="0"/>
          </a:p>
        </p:txBody>
      </p:sp>
      <p:sp>
        <p:nvSpPr>
          <p:cNvPr id="3" name="Content Placeholder 2"/>
          <p:cNvSpPr>
            <a:spLocks noGrp="1"/>
          </p:cNvSpPr>
          <p:nvPr>
            <p:ph idx="1"/>
          </p:nvPr>
        </p:nvSpPr>
        <p:spPr>
          <a:xfrm>
            <a:off x="4480279" y="812077"/>
            <a:ext cx="4522280" cy="404639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9753" y="2506242"/>
            <a:ext cx="3074504" cy="2016199"/>
          </a:xfrm>
        </p:spPr>
        <p:txBody>
          <a:bodyPr anchor="t">
            <a:normAutofit/>
          </a:bodyPr>
          <a:lstStyle>
            <a:lvl1pPr marL="0" indent="0" algn="ctr">
              <a:buNone/>
              <a:defRPr sz="1323"/>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154385" y="2408233"/>
            <a:ext cx="29058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49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065" y="1557650"/>
            <a:ext cx="5160877" cy="1134110"/>
          </a:xfrm>
        </p:spPr>
        <p:txBody>
          <a:bodyPr anchor="b">
            <a:normAutofit/>
          </a:bodyPr>
          <a:lstStyle>
            <a:lvl1pPr algn="ctr">
              <a:defRPr sz="2315"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692992" y="861084"/>
            <a:ext cx="2532846" cy="394838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1071065" y="2691760"/>
            <a:ext cx="5160877" cy="1512147"/>
          </a:xfrm>
        </p:spPr>
        <p:txBody>
          <a:bodyPr anchor="t">
            <a:normAutofit/>
          </a:bodyPr>
          <a:lstStyle>
            <a:lvl1pPr marL="0" indent="0" algn="ctr">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16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3011" y="0"/>
            <a:ext cx="10112013" cy="5669073"/>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071068" y="812078"/>
            <a:ext cx="7938489" cy="107810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71067" y="2114204"/>
            <a:ext cx="7938489" cy="2744268"/>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74757" y="4935479"/>
            <a:ext cx="1323082" cy="231022"/>
          </a:xfrm>
          <a:prstGeom prst="rect">
            <a:avLst/>
          </a:prstGeom>
        </p:spPr>
        <p:txBody>
          <a:bodyPr vert="horz" lIns="91440" tIns="45720" rIns="91440" bIns="45720" rtlCol="0" anchor="ctr"/>
          <a:lstStyle>
            <a:lvl1pPr algn="r">
              <a:defRPr sz="827" b="0" i="0">
                <a:solidFill>
                  <a:schemeClr val="tx1"/>
                </a:solidFill>
                <a:effectLst/>
                <a:latin typeface="+mn-lt"/>
              </a:defRPr>
            </a:lvl1pPr>
          </a:lstStyle>
          <a:p>
            <a:fld id="{B61BEF0D-F0BB-DE4B-95CE-6DB70DBA9567}" type="datetimeFigureOut">
              <a:rPr lang="en-US" dirty="0"/>
              <a:pPr/>
              <a:t>6/21/2021</a:t>
            </a:fld>
            <a:endParaRPr lang="en-US" dirty="0"/>
          </a:p>
        </p:txBody>
      </p:sp>
      <p:sp>
        <p:nvSpPr>
          <p:cNvPr id="5" name="Footer Placeholder 4"/>
          <p:cNvSpPr>
            <a:spLocks noGrp="1"/>
          </p:cNvSpPr>
          <p:nvPr>
            <p:ph type="ftr" sz="quarter" idx="3"/>
          </p:nvPr>
        </p:nvSpPr>
        <p:spPr>
          <a:xfrm>
            <a:off x="1071067" y="4935479"/>
            <a:ext cx="6040686" cy="231022"/>
          </a:xfrm>
          <a:prstGeom prst="rect">
            <a:avLst/>
          </a:prstGeom>
        </p:spPr>
        <p:txBody>
          <a:bodyPr vert="horz" lIns="91440" tIns="45720" rIns="91440" bIns="45720" rtlCol="0" anchor="ctr"/>
          <a:lstStyle>
            <a:lvl1pPr algn="l">
              <a:defRPr sz="82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560843" y="4935479"/>
            <a:ext cx="448714" cy="231022"/>
          </a:xfrm>
          <a:prstGeom prst="rect">
            <a:avLst/>
          </a:prstGeom>
        </p:spPr>
        <p:txBody>
          <a:bodyPr vert="horz" lIns="91440" tIns="45720" rIns="91440" bIns="45720" rtlCol="0" anchor="ctr"/>
          <a:lstStyle>
            <a:lvl1pPr algn="r">
              <a:defRPr sz="827"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61775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xStyles>
    <p:titleStyle>
      <a:lvl1pPr algn="ctr" defTabSz="378013" rtl="0" eaLnBrk="1" latinLnBrk="0" hangingPunct="1">
        <a:spcBef>
          <a:spcPct val="0"/>
        </a:spcBef>
        <a:buNone/>
        <a:defRPr sz="3638"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258" indent="-236258" algn="l" defTabSz="378013" rtl="0" eaLnBrk="1" latinLnBrk="0" hangingPunct="1">
        <a:spcBef>
          <a:spcPct val="20000"/>
        </a:spcBef>
        <a:spcAft>
          <a:spcPts val="496"/>
        </a:spcAft>
        <a:buClr>
          <a:schemeClr val="accent1"/>
        </a:buClr>
        <a:buSzPct val="115000"/>
        <a:buFont typeface="Arial"/>
        <a:buChar char="•"/>
        <a:defRPr sz="1984" kern="1200" cap="none">
          <a:solidFill>
            <a:schemeClr val="tx1">
              <a:lumMod val="85000"/>
              <a:lumOff val="15000"/>
            </a:schemeClr>
          </a:solidFill>
          <a:effectLst/>
          <a:latin typeface="+mn-lt"/>
          <a:ea typeface="+mn-ea"/>
          <a:cs typeface="+mn-cs"/>
        </a:defRPr>
      </a:lvl1pPr>
      <a:lvl2pPr marL="614271" indent="-236258" algn="l" defTabSz="378013" rtl="0" eaLnBrk="1" latinLnBrk="0" hangingPunct="1">
        <a:spcBef>
          <a:spcPct val="20000"/>
        </a:spcBef>
        <a:spcAft>
          <a:spcPts val="496"/>
        </a:spcAft>
        <a:buClr>
          <a:schemeClr val="accent1"/>
        </a:buClr>
        <a:buSzPct val="115000"/>
        <a:buFont typeface="Arial"/>
        <a:buChar char="•"/>
        <a:defRPr sz="1654" kern="1200" cap="none">
          <a:solidFill>
            <a:schemeClr val="tx1">
              <a:lumMod val="85000"/>
              <a:lumOff val="15000"/>
            </a:schemeClr>
          </a:solidFill>
          <a:effectLst/>
          <a:latin typeface="+mn-lt"/>
          <a:ea typeface="+mn-ea"/>
          <a:cs typeface="+mn-cs"/>
        </a:defRPr>
      </a:lvl2pPr>
      <a:lvl3pPr marL="992284" indent="-236258" algn="l" defTabSz="378013" rtl="0" eaLnBrk="1" latinLnBrk="0" hangingPunct="1">
        <a:spcBef>
          <a:spcPct val="20000"/>
        </a:spcBef>
        <a:spcAft>
          <a:spcPts val="496"/>
        </a:spcAft>
        <a:buClr>
          <a:schemeClr val="accent1"/>
        </a:buClr>
        <a:buSzPct val="115000"/>
        <a:buFont typeface="Arial"/>
        <a:buChar char="•"/>
        <a:defRPr sz="1488" kern="1200" cap="none">
          <a:solidFill>
            <a:schemeClr val="tx1">
              <a:lumMod val="85000"/>
              <a:lumOff val="15000"/>
            </a:schemeClr>
          </a:solidFill>
          <a:effectLst/>
          <a:latin typeface="+mn-lt"/>
          <a:ea typeface="+mn-ea"/>
          <a:cs typeface="+mn-cs"/>
        </a:defRPr>
      </a:lvl3pPr>
      <a:lvl4pPr marL="1275794" indent="-141755" algn="l" defTabSz="378013" rtl="0" eaLnBrk="1" latinLnBrk="0" hangingPunct="1">
        <a:spcBef>
          <a:spcPct val="20000"/>
        </a:spcBef>
        <a:spcAft>
          <a:spcPts val="496"/>
        </a:spcAft>
        <a:buClr>
          <a:schemeClr val="accent1"/>
        </a:buClr>
        <a:buSzPct val="115000"/>
        <a:buFont typeface="Arial"/>
        <a:buChar char="•"/>
        <a:defRPr sz="1323" kern="1200" cap="none">
          <a:solidFill>
            <a:schemeClr val="tx1">
              <a:lumMod val="85000"/>
              <a:lumOff val="15000"/>
            </a:schemeClr>
          </a:solidFill>
          <a:effectLst/>
          <a:latin typeface="+mn-lt"/>
          <a:ea typeface="+mn-ea"/>
          <a:cs typeface="+mn-cs"/>
        </a:defRPr>
      </a:lvl4pPr>
      <a:lvl5pPr marL="1653807" indent="-141755" algn="l" defTabSz="378013" rtl="0" eaLnBrk="1" latinLnBrk="0" hangingPunct="1">
        <a:spcBef>
          <a:spcPct val="20000"/>
        </a:spcBef>
        <a:spcAft>
          <a:spcPts val="496"/>
        </a:spcAft>
        <a:buClr>
          <a:schemeClr val="accent1"/>
        </a:buClr>
        <a:buSzPct val="115000"/>
        <a:buFont typeface="Arial"/>
        <a:buChar char="•"/>
        <a:defRPr sz="1158" kern="1200" cap="none">
          <a:solidFill>
            <a:schemeClr val="tx1">
              <a:lumMod val="85000"/>
              <a:lumOff val="15000"/>
            </a:schemeClr>
          </a:solidFill>
          <a:effectLst/>
          <a:latin typeface="+mn-lt"/>
          <a:ea typeface="+mn-ea"/>
          <a:cs typeface="+mn-cs"/>
        </a:defRPr>
      </a:lvl5pPr>
      <a:lvl6pPr marL="2079071" indent="-189006" algn="l" defTabSz="378013" rtl="0" eaLnBrk="1" latinLnBrk="0" hangingPunct="1">
        <a:spcBef>
          <a:spcPct val="20000"/>
        </a:spcBef>
        <a:spcAft>
          <a:spcPts val="496"/>
        </a:spcAft>
        <a:buClr>
          <a:schemeClr val="accent1"/>
        </a:buClr>
        <a:buSzPct val="115000"/>
        <a:buFont typeface="Arial"/>
        <a:buChar char="•"/>
        <a:defRPr sz="1158" kern="1200" cap="none">
          <a:solidFill>
            <a:schemeClr val="tx1">
              <a:lumMod val="85000"/>
              <a:lumOff val="15000"/>
            </a:schemeClr>
          </a:solidFill>
          <a:effectLst/>
          <a:latin typeface="+mn-lt"/>
          <a:ea typeface="+mn-ea"/>
          <a:cs typeface="+mn-cs"/>
        </a:defRPr>
      </a:lvl6pPr>
      <a:lvl7pPr marL="2457084" indent="-189006" algn="l" defTabSz="378013" rtl="0" eaLnBrk="1" latinLnBrk="0" hangingPunct="1">
        <a:spcBef>
          <a:spcPct val="20000"/>
        </a:spcBef>
        <a:spcAft>
          <a:spcPts val="496"/>
        </a:spcAft>
        <a:buClr>
          <a:schemeClr val="accent1"/>
        </a:buClr>
        <a:buSzPct val="115000"/>
        <a:buFont typeface="Arial"/>
        <a:buChar char="•"/>
        <a:defRPr sz="1158" kern="1200" cap="none">
          <a:solidFill>
            <a:schemeClr val="tx1">
              <a:lumMod val="85000"/>
              <a:lumOff val="15000"/>
            </a:schemeClr>
          </a:solidFill>
          <a:effectLst/>
          <a:latin typeface="+mn-lt"/>
          <a:ea typeface="+mn-ea"/>
          <a:cs typeface="+mn-cs"/>
        </a:defRPr>
      </a:lvl7pPr>
      <a:lvl8pPr marL="2835097" indent="-189006" algn="l" defTabSz="378013" rtl="0" eaLnBrk="1" latinLnBrk="0" hangingPunct="1">
        <a:spcBef>
          <a:spcPct val="20000"/>
        </a:spcBef>
        <a:spcAft>
          <a:spcPts val="496"/>
        </a:spcAft>
        <a:buClr>
          <a:schemeClr val="accent1"/>
        </a:buClr>
        <a:buSzPct val="115000"/>
        <a:buFont typeface="Arial"/>
        <a:buChar char="•"/>
        <a:defRPr sz="1158" kern="1200" cap="none">
          <a:solidFill>
            <a:schemeClr val="tx1">
              <a:lumMod val="85000"/>
              <a:lumOff val="15000"/>
            </a:schemeClr>
          </a:solidFill>
          <a:effectLst/>
          <a:latin typeface="+mn-lt"/>
          <a:ea typeface="+mn-ea"/>
          <a:cs typeface="+mn-cs"/>
        </a:defRPr>
      </a:lvl8pPr>
      <a:lvl9pPr marL="3213110" indent="-189006" algn="l" defTabSz="378013" rtl="0" eaLnBrk="1" latinLnBrk="0" hangingPunct="1">
        <a:spcBef>
          <a:spcPct val="20000"/>
        </a:spcBef>
        <a:spcAft>
          <a:spcPts val="496"/>
        </a:spcAft>
        <a:buClr>
          <a:schemeClr val="accent1"/>
        </a:buClr>
        <a:buSzPct val="115000"/>
        <a:buFont typeface="Arial"/>
        <a:buChar char="•"/>
        <a:defRPr sz="1158" kern="1200" cap="none">
          <a:solidFill>
            <a:schemeClr val="tx1">
              <a:lumMod val="85000"/>
              <a:lumOff val="15000"/>
            </a:schemeClr>
          </a:solidFill>
          <a:effectLst/>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2863299" y="1376314"/>
            <a:ext cx="4140816" cy="267354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Arial" panose="020B0604020202020204" pitchFamily="34" charset="0"/>
                <a:cs typeface="Arial" panose="020B0604020202020204" pitchFamily="34" charset="0"/>
              </a:rPr>
              <a:t>Final Report </a:t>
            </a:r>
            <a:br>
              <a:rPr b="1" dirty="0">
                <a:latin typeface="Arial" panose="020B0604020202020204" pitchFamily="34" charset="0"/>
                <a:cs typeface="Arial" panose="020B0604020202020204" pitchFamily="34" charset="0"/>
              </a:rPr>
            </a:br>
            <a:r>
              <a:rPr lang="en-GB" sz="4400" b="1" strike="noStrike" spc="-1" dirty="0" err="1">
                <a:latin typeface="Arial" panose="020B0604020202020204" pitchFamily="34" charset="0"/>
                <a:cs typeface="Arial" panose="020B0604020202020204" pitchFamily="34" charset="0"/>
              </a:rPr>
              <a:t>SportStats</a:t>
            </a:r>
            <a:endParaRPr lang="en-GB" sz="4400" b="1" strike="noStrike" spc="-1" dirty="0">
              <a:latin typeface="Arial" panose="020B0604020202020204" pitchFamily="34" charset="0"/>
              <a:cs typeface="Arial" panose="020B0604020202020204" pitchFamily="34" charset="0"/>
            </a:endParaRPr>
          </a:p>
          <a:p>
            <a:pPr algn="ctr">
              <a:lnSpc>
                <a:spcPct val="100000"/>
              </a:lnSpc>
            </a:pPr>
            <a:endParaRPr lang="en-GB" sz="2000" spc="-1" dirty="0">
              <a:latin typeface="Arial" panose="020B0604020202020204" pitchFamily="34" charset="0"/>
              <a:cs typeface="Arial" panose="020B0604020202020204" pitchFamily="34" charset="0"/>
            </a:endParaRPr>
          </a:p>
          <a:p>
            <a:pPr algn="ctr">
              <a:lnSpc>
                <a:spcPct val="100000"/>
              </a:lnSpc>
            </a:pPr>
            <a:r>
              <a:rPr lang="en-GB" sz="2000" spc="-1" dirty="0">
                <a:latin typeface="Arial" panose="020B0604020202020204" pitchFamily="34" charset="0"/>
                <a:cs typeface="Arial" panose="020B0604020202020204" pitchFamily="34" charset="0"/>
              </a:rPr>
              <a:t>Alex Pey </a:t>
            </a:r>
          </a:p>
          <a:p>
            <a:pPr algn="ctr">
              <a:lnSpc>
                <a:spcPct val="100000"/>
              </a:lnSpc>
            </a:pPr>
            <a:r>
              <a:rPr lang="en-GB" sz="2000" b="0" strike="noStrike" spc="-1" dirty="0">
                <a:latin typeface="Arial" panose="020B0604020202020204" pitchFamily="34" charset="0"/>
                <a:cs typeface="Arial" panose="020B0604020202020204" pitchFamily="34" charset="0"/>
              </a:rPr>
              <a:t>21/06/2021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2"/>
          <p:cNvSpPr/>
          <p:nvPr/>
        </p:nvSpPr>
        <p:spPr>
          <a:xfrm>
            <a:off x="744718" y="977808"/>
            <a:ext cx="8498264" cy="390999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1500" lnSpcReduction="20000"/>
          </a:bodyPr>
          <a:lstStyle/>
          <a:p>
            <a:pPr marL="432000" indent="-323640">
              <a:lnSpc>
                <a:spcPct val="100000"/>
              </a:lnSpc>
              <a:spcBef>
                <a:spcPts val="1417"/>
              </a:spcBef>
              <a:buClr>
                <a:srgbClr val="000000"/>
              </a:buClr>
              <a:buSzPct val="45000"/>
              <a:buFont typeface="Wingdings" charset="2"/>
              <a:buChar char=""/>
            </a:pPr>
            <a:r>
              <a:rPr lang="en-GB" b="0" strike="noStrike" spc="-1" dirty="0">
                <a:latin typeface="Arial"/>
              </a:rPr>
              <a:t>The length of the array of the number of medal count in the winter Olympics and summer Olympics are different because Winter Olympics started in 1924, but Summer Olympics started in 1896. Therefore I have to create a new shortened table of the summer Olympics started in 1924 to match the length of the winter Olympics.</a:t>
            </a:r>
          </a:p>
          <a:p>
            <a:pPr marL="432000" indent="-323640">
              <a:lnSpc>
                <a:spcPct val="100000"/>
              </a:lnSpc>
              <a:spcBef>
                <a:spcPts val="1417"/>
              </a:spcBef>
              <a:buClr>
                <a:srgbClr val="000000"/>
              </a:buClr>
              <a:buSzPct val="45000"/>
              <a:buFont typeface="Wingdings" charset="2"/>
              <a:buChar char=""/>
            </a:pPr>
            <a:r>
              <a:rPr lang="en-GB" sz="1800" b="0" strike="noStrike" spc="-1" dirty="0">
                <a:latin typeface="Arial"/>
              </a:rPr>
              <a:t>The Pearson correlation coefficient between the total number of medals in the winter and summer Olympics from 1924 to 2016, is 0.94, which is highly positive. Therefore, the performance of a country in winter Olympics is highly correlated to that in summer Olympics</a:t>
            </a:r>
          </a:p>
          <a:p>
            <a:pPr marL="432000" indent="-323640">
              <a:lnSpc>
                <a:spcPct val="100000"/>
              </a:lnSpc>
              <a:spcBef>
                <a:spcPts val="1417"/>
              </a:spcBef>
              <a:buClr>
                <a:srgbClr val="000000"/>
              </a:buClr>
              <a:buSzPct val="45000"/>
              <a:buFont typeface="Wingdings" charset="2"/>
              <a:buChar char=""/>
            </a:pPr>
            <a:r>
              <a:rPr lang="en-GB" sz="1800" b="0" strike="noStrike" spc="-1" dirty="0">
                <a:latin typeface="Arial"/>
              </a:rPr>
              <a:t>I will then calculate the standard deviation in country performance through years. A Comparison between average std of Winter and that of Summer Olympics will help.</a:t>
            </a:r>
          </a:p>
          <a:p>
            <a:pPr marL="432000" indent="-323640">
              <a:lnSpc>
                <a:spcPct val="100000"/>
              </a:lnSpc>
              <a:spcBef>
                <a:spcPts val="1417"/>
              </a:spcBef>
              <a:buClr>
                <a:srgbClr val="000000"/>
              </a:buClr>
              <a:buSzPct val="45000"/>
              <a:buFont typeface="Wingdings" charset="2"/>
              <a:buChar char=""/>
            </a:pPr>
            <a:r>
              <a:rPr lang="en-GB" sz="1800" b="0" strike="noStrike" spc="-1" dirty="0">
                <a:latin typeface="Arial"/>
              </a:rPr>
              <a:t>std_medal_count_summer_olympics = 475</a:t>
            </a:r>
          </a:p>
          <a:p>
            <a:pPr marL="432000" indent="-323640">
              <a:lnSpc>
                <a:spcPct val="100000"/>
              </a:lnSpc>
              <a:spcBef>
                <a:spcPts val="1417"/>
              </a:spcBef>
              <a:buClr>
                <a:srgbClr val="000000"/>
              </a:buClr>
              <a:buSzPct val="45000"/>
              <a:buFont typeface="Wingdings" charset="2"/>
              <a:buChar char=""/>
            </a:pPr>
            <a:r>
              <a:rPr lang="en-GB" sz="1800" b="0" strike="noStrike" spc="-1" dirty="0" err="1">
                <a:latin typeface="Arial"/>
              </a:rPr>
              <a:t>std_medal_count_winter_olympics</a:t>
            </a:r>
            <a:r>
              <a:rPr lang="en-GB" sz="1800" b="0" strike="noStrike" spc="-1" dirty="0">
                <a:latin typeface="Arial"/>
              </a:rPr>
              <a:t> = 153</a:t>
            </a:r>
          </a:p>
          <a:p>
            <a:pPr marL="432000" indent="-323640">
              <a:lnSpc>
                <a:spcPct val="100000"/>
              </a:lnSpc>
              <a:spcBef>
                <a:spcPts val="1417"/>
              </a:spcBef>
              <a:buClr>
                <a:srgbClr val="000000"/>
              </a:buClr>
              <a:buSzPct val="45000"/>
              <a:buFont typeface="Wingdings" charset="2"/>
              <a:buChar char=""/>
            </a:pPr>
            <a:r>
              <a:rPr lang="en-GB" sz="1800" b="0" strike="noStrike" spc="-1" dirty="0">
                <a:latin typeface="Arial"/>
              </a:rPr>
              <a:t>From 1924 to 2016, as the standard deviation in the summer Olympics is about 3 times than in the winter </a:t>
            </a:r>
            <a:r>
              <a:rPr lang="en-GB" spc="-1" dirty="0">
                <a:latin typeface="Arial"/>
              </a:rPr>
              <a:t>O</a:t>
            </a:r>
            <a:r>
              <a:rPr lang="en-GB" sz="1800" b="0" strike="noStrike" spc="-1" dirty="0">
                <a:latin typeface="Arial"/>
              </a:rPr>
              <a:t>lympics, country performance by year change more in Summer Olympics.</a:t>
            </a:r>
          </a:p>
          <a:p>
            <a:pPr marL="432000" indent="-323640">
              <a:lnSpc>
                <a:spcPct val="100000"/>
              </a:lnSpc>
              <a:spcBef>
                <a:spcPts val="1417"/>
              </a:spcBef>
              <a:buClr>
                <a:srgbClr val="000000"/>
              </a:buClr>
              <a:buSzPct val="45000"/>
              <a:buFont typeface="Wingdings" charset="2"/>
              <a:buChar char=""/>
            </a:pPr>
            <a:endParaRPr lang="en-GB" sz="1800" b="0" strike="noStrike" spc="-1" dirty="0">
              <a:latin typeface="Arial"/>
            </a:endParaRPr>
          </a:p>
          <a:p>
            <a:pPr marL="432000" indent="-323640">
              <a:lnSpc>
                <a:spcPct val="100000"/>
              </a:lnSpc>
              <a:spcBef>
                <a:spcPts val="1417"/>
              </a:spcBef>
              <a:buClr>
                <a:srgbClr val="000000"/>
              </a:buClr>
              <a:buSzPct val="45000"/>
              <a:buFont typeface="Wingdings" charset="2"/>
              <a:buChar char=""/>
            </a:pPr>
            <a:endParaRPr lang="en-GB" b="0" strike="noStrike" spc="-1" dirty="0">
              <a:latin typeface="Arial"/>
            </a:endParaRPr>
          </a:p>
        </p:txBody>
      </p:sp>
      <p:sp>
        <p:nvSpPr>
          <p:cNvPr id="4" name="TextBox 3">
            <a:extLst>
              <a:ext uri="{FF2B5EF4-FFF2-40B4-BE49-F238E27FC236}">
                <a16:creationId xmlns:a16="http://schemas.microsoft.com/office/drawing/2014/main" id="{3248816E-AF81-4728-B156-EA63CAA79510}"/>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Deeper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B2061FAB-F808-4EE6-8C6A-8DAFBED6062F}"/>
              </a:ext>
            </a:extLst>
          </p:cNvPr>
          <p:cNvSpPr/>
          <p:nvPr/>
        </p:nvSpPr>
        <p:spPr>
          <a:xfrm>
            <a:off x="3403601" y="551477"/>
            <a:ext cx="5875866" cy="444950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GB">
              <a:solidFill>
                <a:schemeClr val="tx1"/>
              </a:solidFill>
            </a:endParaRPr>
          </a:p>
        </p:txBody>
      </p:sp>
      <p:sp>
        <p:nvSpPr>
          <p:cNvPr id="107" name="CustomShape 2"/>
          <p:cNvSpPr/>
          <p:nvPr/>
        </p:nvSpPr>
        <p:spPr>
          <a:xfrm>
            <a:off x="3973690" y="768285"/>
            <a:ext cx="4698970" cy="2659842"/>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360" algn="ctr">
              <a:lnSpc>
                <a:spcPct val="100000"/>
              </a:lnSpc>
              <a:spcBef>
                <a:spcPts val="1417"/>
              </a:spcBef>
              <a:buClr>
                <a:srgbClr val="000000"/>
              </a:buClr>
            </a:pPr>
            <a:r>
              <a:rPr lang="en-GB" sz="1400" b="1" u="sng" strike="noStrike" spc="-1" dirty="0">
                <a:latin typeface="Arial"/>
              </a:rPr>
              <a:t>Hypotheses Result </a:t>
            </a:r>
          </a:p>
          <a:p>
            <a:pPr marL="108360">
              <a:lnSpc>
                <a:spcPct val="100000"/>
              </a:lnSpc>
              <a:spcBef>
                <a:spcPts val="1417"/>
              </a:spcBef>
              <a:buClr>
                <a:srgbClr val="000000"/>
              </a:buClr>
            </a:pPr>
            <a:endParaRPr lang="en-GB" sz="1400" b="0" strike="noStrike" spc="-1" dirty="0">
              <a:latin typeface="Arial"/>
            </a:endParaRPr>
          </a:p>
          <a:p>
            <a:pPr marL="108360">
              <a:lnSpc>
                <a:spcPct val="100000"/>
              </a:lnSpc>
              <a:spcBef>
                <a:spcPts val="1417"/>
              </a:spcBef>
              <a:buClr>
                <a:srgbClr val="000000"/>
              </a:buClr>
            </a:pPr>
            <a:r>
              <a:rPr lang="en-GB" sz="1400" b="0" strike="noStrike" spc="-1" dirty="0">
                <a:latin typeface="Arial"/>
              </a:rPr>
              <a:t>Yes, the performance of a country in winter Olympics is highly correlated to that in summer Olympics</a:t>
            </a:r>
          </a:p>
          <a:p>
            <a:pPr marL="108360">
              <a:lnSpc>
                <a:spcPct val="100000"/>
              </a:lnSpc>
              <a:spcBef>
                <a:spcPts val="1417"/>
              </a:spcBef>
              <a:buClr>
                <a:srgbClr val="000000"/>
              </a:buClr>
            </a:pPr>
            <a:r>
              <a:rPr lang="en-GB" sz="1400" b="0" strike="noStrike" spc="-1" dirty="0">
                <a:latin typeface="Arial"/>
              </a:rPr>
              <a:t> </a:t>
            </a:r>
          </a:p>
          <a:p>
            <a:pPr marL="108360">
              <a:lnSpc>
                <a:spcPct val="100000"/>
              </a:lnSpc>
              <a:spcBef>
                <a:spcPts val="1417"/>
              </a:spcBef>
              <a:buClr>
                <a:srgbClr val="000000"/>
              </a:buClr>
            </a:pPr>
            <a:r>
              <a:rPr lang="en-GB" sz="1400" b="0" strike="noStrike" spc="-1" dirty="0">
                <a:latin typeface="Arial"/>
              </a:rPr>
              <a:t>Yes, the country performance by year change more in Winter Olympics than that in Summer Olympics.</a:t>
            </a:r>
          </a:p>
          <a:p>
            <a:pPr marL="108360">
              <a:lnSpc>
                <a:spcPct val="100000"/>
              </a:lnSpc>
              <a:spcBef>
                <a:spcPts val="1417"/>
              </a:spcBef>
              <a:buClr>
                <a:srgbClr val="000000"/>
              </a:buClr>
            </a:pPr>
            <a:endParaRPr lang="en-GB" sz="1400" spc="-1" dirty="0">
              <a:latin typeface="Arial"/>
            </a:endParaRPr>
          </a:p>
          <a:p>
            <a:pPr marL="108360">
              <a:lnSpc>
                <a:spcPct val="100000"/>
              </a:lnSpc>
              <a:spcBef>
                <a:spcPts val="1417"/>
              </a:spcBef>
              <a:buClr>
                <a:srgbClr val="000000"/>
              </a:buClr>
            </a:pPr>
            <a:endParaRPr lang="en-GB" sz="1400" spc="-1" dirty="0">
              <a:latin typeface="Arial"/>
            </a:endParaRPr>
          </a:p>
          <a:p>
            <a:pPr marL="108360">
              <a:lnSpc>
                <a:spcPct val="100000"/>
              </a:lnSpc>
              <a:spcBef>
                <a:spcPts val="1417"/>
              </a:spcBef>
              <a:buClr>
                <a:srgbClr val="000000"/>
              </a:buClr>
            </a:pPr>
            <a:r>
              <a:rPr lang="en-GB" sz="1400" spc="-1" dirty="0">
                <a:latin typeface="Arial"/>
              </a:rPr>
              <a:t>Y</a:t>
            </a:r>
            <a:r>
              <a:rPr lang="en-GB" sz="1400" b="0" strike="noStrike" spc="-1" dirty="0">
                <a:latin typeface="Arial"/>
              </a:rPr>
              <a:t>es, The male : female ratio has decreased from 1896 to 2016</a:t>
            </a:r>
          </a:p>
        </p:txBody>
      </p:sp>
      <p:sp>
        <p:nvSpPr>
          <p:cNvPr id="5" name="TextBox 4">
            <a:extLst>
              <a:ext uri="{FF2B5EF4-FFF2-40B4-BE49-F238E27FC236}">
                <a16:creationId xmlns:a16="http://schemas.microsoft.com/office/drawing/2014/main" id="{82FEBE7E-4DEF-4454-B2A1-CD8F4E723DB3}"/>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Hypotheses Results</a:t>
            </a:r>
          </a:p>
        </p:txBody>
      </p:sp>
      <p:sp>
        <p:nvSpPr>
          <p:cNvPr id="6" name="CustomShape 2">
            <a:extLst>
              <a:ext uri="{FF2B5EF4-FFF2-40B4-BE49-F238E27FC236}">
                <a16:creationId xmlns:a16="http://schemas.microsoft.com/office/drawing/2014/main" id="{42E465A7-605F-4D11-8CDA-F14EC2981D91}"/>
              </a:ext>
            </a:extLst>
          </p:cNvPr>
          <p:cNvSpPr/>
          <p:nvPr/>
        </p:nvSpPr>
        <p:spPr>
          <a:xfrm>
            <a:off x="853125" y="816770"/>
            <a:ext cx="2135171" cy="4373259"/>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360" algn="ctr">
              <a:spcBef>
                <a:spcPts val="1417"/>
              </a:spcBef>
              <a:buClr>
                <a:srgbClr val="000000"/>
              </a:buClr>
              <a:buSzPct val="45000"/>
            </a:pPr>
            <a:r>
              <a:rPr lang="en-GB" sz="1400" b="1" u="sng" strike="noStrike" spc="-1" dirty="0">
                <a:latin typeface="Arial"/>
              </a:rPr>
              <a:t>Initial Hypotheses</a:t>
            </a: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r>
              <a:rPr lang="en-GB" sz="1400" b="0" strike="noStrike" spc="-1" dirty="0">
                <a:latin typeface="Arial"/>
              </a:rPr>
              <a:t>H1: Yes</a:t>
            </a: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endParaRPr lang="en-GB" sz="1400" spc="-1" dirty="0">
              <a:latin typeface="Arial"/>
            </a:endParaRPr>
          </a:p>
          <a:p>
            <a:pPr marL="108360" algn="ctr">
              <a:lnSpc>
                <a:spcPct val="100000"/>
              </a:lnSpc>
              <a:spcBef>
                <a:spcPts val="1417"/>
              </a:spcBef>
              <a:buClr>
                <a:srgbClr val="000000"/>
              </a:buClr>
              <a:buSzPct val="45000"/>
            </a:pPr>
            <a:r>
              <a:rPr lang="en-GB" sz="1400" b="0" strike="noStrike" spc="-1" dirty="0">
                <a:latin typeface="Arial"/>
              </a:rPr>
              <a:t>H2: Winter Olympics</a:t>
            </a: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r>
              <a:rPr lang="en-GB" sz="1400" b="0" strike="noStrike" spc="-1" dirty="0">
                <a:latin typeface="Arial"/>
              </a:rPr>
              <a:t>H3: Decreased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2"/>
          <p:cNvSpPr/>
          <p:nvPr/>
        </p:nvSpPr>
        <p:spPr>
          <a:xfrm>
            <a:off x="972488" y="1303867"/>
            <a:ext cx="8165867" cy="326009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3000"/>
          </a:bodyPr>
          <a:lstStyle/>
          <a:p>
            <a:pPr marL="108360">
              <a:lnSpc>
                <a:spcPct val="100000"/>
              </a:lnSpc>
              <a:spcBef>
                <a:spcPts val="1417"/>
              </a:spcBef>
              <a:buClr>
                <a:srgbClr val="000000"/>
              </a:buClr>
              <a:buSzPct val="45000"/>
            </a:pPr>
            <a:r>
              <a:rPr lang="en-GB" sz="2400" b="1" strike="noStrike" spc="-1" dirty="0">
                <a:latin typeface="Arial"/>
              </a:rPr>
              <a:t>The Olympic Organizing Committee should devote more resource in the weather prediction to better organize the Olympics</a:t>
            </a:r>
            <a:r>
              <a:rPr lang="en-GB" sz="2400" b="1" spc="-1" dirty="0">
                <a:latin typeface="Arial"/>
              </a:rPr>
              <a:t> </a:t>
            </a:r>
            <a:r>
              <a:rPr lang="en-GB" sz="2400" b="1" strike="noStrike" spc="-1" dirty="0">
                <a:latin typeface="Arial"/>
              </a:rPr>
              <a:t>as the weather affects the performance of athletes</a:t>
            </a:r>
          </a:p>
          <a:p>
            <a:pPr marL="108360">
              <a:lnSpc>
                <a:spcPct val="100000"/>
              </a:lnSpc>
              <a:spcBef>
                <a:spcPts val="1417"/>
              </a:spcBef>
              <a:buClr>
                <a:srgbClr val="000000"/>
              </a:buClr>
              <a:buSzPct val="45000"/>
            </a:pPr>
            <a:endParaRPr lang="en-GB" sz="2400" b="1" spc="-1" dirty="0">
              <a:latin typeface="Arial"/>
              <a:ea typeface="Microsoft YaHei"/>
            </a:endParaRPr>
          </a:p>
          <a:p>
            <a:pPr marL="108360">
              <a:lnSpc>
                <a:spcPct val="100000"/>
              </a:lnSpc>
              <a:spcBef>
                <a:spcPts val="1417"/>
              </a:spcBef>
              <a:buClr>
                <a:srgbClr val="000000"/>
              </a:buClr>
              <a:buSzPct val="45000"/>
            </a:pPr>
            <a:r>
              <a:rPr lang="en-GB" sz="2400" b="1" strike="noStrike" spc="-1" dirty="0">
                <a:latin typeface="Arial"/>
                <a:ea typeface="Microsoft YaHei"/>
              </a:rPr>
              <a:t>The Olympic Organizing Committee should advocate equality between male and female and drive more to  encourage female Athletes to join the Olympics</a:t>
            </a:r>
            <a:endParaRPr lang="en-GB" sz="2400" b="1" strike="noStrike" spc="-1" dirty="0">
              <a:latin typeface="Arial"/>
            </a:endParaRPr>
          </a:p>
        </p:txBody>
      </p:sp>
      <p:sp>
        <p:nvSpPr>
          <p:cNvPr id="4" name="TextBox 3">
            <a:extLst>
              <a:ext uri="{FF2B5EF4-FFF2-40B4-BE49-F238E27FC236}">
                <a16:creationId xmlns:a16="http://schemas.microsoft.com/office/drawing/2014/main" id="{771165C9-1AE0-4942-B894-963036DCEF54}"/>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Recommendation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504000" y="499620"/>
            <a:ext cx="9071280" cy="67253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600" b="1" strike="noStrike" spc="-1" dirty="0">
                <a:latin typeface="Arial"/>
              </a:rPr>
              <a:t>Contents</a:t>
            </a:r>
          </a:p>
        </p:txBody>
      </p:sp>
      <p:sp>
        <p:nvSpPr>
          <p:cNvPr id="78" name="CustomShape 2"/>
          <p:cNvSpPr/>
          <p:nvPr/>
        </p:nvSpPr>
        <p:spPr>
          <a:xfrm>
            <a:off x="923826" y="1326600"/>
            <a:ext cx="8224887"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560" indent="-457200">
              <a:lnSpc>
                <a:spcPct val="100000"/>
              </a:lnSpc>
              <a:spcBef>
                <a:spcPts val="1417"/>
              </a:spcBef>
              <a:buClr>
                <a:srgbClr val="000000"/>
              </a:buClr>
              <a:buSzPct val="45000"/>
              <a:buFont typeface="Wingdings" panose="05000000000000000000" pitchFamily="2" charset="2"/>
              <a:buChar char="Ø"/>
            </a:pPr>
            <a:r>
              <a:rPr lang="en-GB" b="0" strike="noStrike" spc="-1" dirty="0">
                <a:latin typeface="Arial"/>
              </a:rPr>
              <a:t>Review of Questions to Answer / Hypotheses / Approach</a:t>
            </a:r>
          </a:p>
          <a:p>
            <a:pPr marL="565560" indent="-457200">
              <a:lnSpc>
                <a:spcPct val="100000"/>
              </a:lnSpc>
              <a:spcBef>
                <a:spcPts val="1417"/>
              </a:spcBef>
              <a:buClr>
                <a:srgbClr val="000000"/>
              </a:buClr>
              <a:buSzPct val="45000"/>
              <a:buFont typeface="Wingdings" panose="05000000000000000000" pitchFamily="2" charset="2"/>
              <a:buChar char="Ø"/>
            </a:pPr>
            <a:r>
              <a:rPr lang="en-GB" b="0" strike="noStrike" spc="-1" dirty="0">
                <a:latin typeface="Arial"/>
              </a:rPr>
              <a:t>Technical Challenges</a:t>
            </a:r>
          </a:p>
          <a:p>
            <a:pPr marL="565560" indent="-457200">
              <a:lnSpc>
                <a:spcPct val="100000"/>
              </a:lnSpc>
              <a:spcBef>
                <a:spcPts val="1417"/>
              </a:spcBef>
              <a:buClr>
                <a:srgbClr val="000000"/>
              </a:buClr>
              <a:buSzPct val="45000"/>
              <a:buFont typeface="Wingdings" panose="05000000000000000000" pitchFamily="2" charset="2"/>
              <a:buChar char="Ø"/>
            </a:pPr>
            <a:r>
              <a:rPr lang="en-GB" b="0" strike="noStrike" spc="-1" dirty="0">
                <a:latin typeface="Arial"/>
              </a:rPr>
              <a:t>Entity Relationship Diagram (ERD)</a:t>
            </a:r>
          </a:p>
          <a:p>
            <a:pPr marL="565560" indent="-457200">
              <a:lnSpc>
                <a:spcPct val="100000"/>
              </a:lnSpc>
              <a:spcBef>
                <a:spcPts val="1417"/>
              </a:spcBef>
              <a:buClr>
                <a:srgbClr val="000000"/>
              </a:buClr>
              <a:buSzPct val="45000"/>
              <a:buFont typeface="Wingdings" panose="05000000000000000000" pitchFamily="2" charset="2"/>
              <a:buChar char="Ø"/>
            </a:pPr>
            <a:r>
              <a:rPr lang="en-GB" b="0" strike="noStrike" spc="-1" dirty="0">
                <a:latin typeface="Arial"/>
              </a:rPr>
              <a:t>Initial Findings</a:t>
            </a:r>
          </a:p>
          <a:p>
            <a:pPr marL="565560" indent="-457200">
              <a:lnSpc>
                <a:spcPct val="100000"/>
              </a:lnSpc>
              <a:spcBef>
                <a:spcPts val="1417"/>
              </a:spcBef>
              <a:buClr>
                <a:srgbClr val="000000"/>
              </a:buClr>
              <a:buSzPct val="45000"/>
              <a:buFont typeface="Wingdings" panose="05000000000000000000" pitchFamily="2" charset="2"/>
              <a:buChar char="Ø"/>
            </a:pPr>
            <a:r>
              <a:rPr lang="en-GB" b="0" strike="noStrike" spc="-1" dirty="0">
                <a:latin typeface="Arial"/>
              </a:rPr>
              <a:t>Deeper Analysis</a:t>
            </a:r>
          </a:p>
          <a:p>
            <a:pPr marL="565560" indent="-457200">
              <a:lnSpc>
                <a:spcPct val="100000"/>
              </a:lnSpc>
              <a:spcBef>
                <a:spcPts val="1417"/>
              </a:spcBef>
              <a:buClr>
                <a:srgbClr val="000000"/>
              </a:buClr>
              <a:buSzPct val="45000"/>
              <a:buFont typeface="Wingdings" panose="05000000000000000000" pitchFamily="2" charset="2"/>
              <a:buChar char="Ø"/>
            </a:pPr>
            <a:r>
              <a:rPr lang="en-GB" b="0" strike="noStrike" spc="-1" dirty="0">
                <a:latin typeface="Arial"/>
              </a:rPr>
              <a:t>Hypotheses Results</a:t>
            </a:r>
          </a:p>
          <a:p>
            <a:pPr marL="565560" indent="-457200">
              <a:lnSpc>
                <a:spcPct val="100000"/>
              </a:lnSpc>
              <a:spcBef>
                <a:spcPts val="1417"/>
              </a:spcBef>
              <a:buClr>
                <a:srgbClr val="000000"/>
              </a:buClr>
              <a:buSzPct val="45000"/>
              <a:buFont typeface="Wingdings" panose="05000000000000000000" pitchFamily="2" charset="2"/>
              <a:buChar char="Ø"/>
            </a:pPr>
            <a:r>
              <a:rPr lang="en-GB" spc="-1" dirty="0">
                <a:latin typeface="Arial"/>
              </a:rPr>
              <a:t>Recommendation</a:t>
            </a:r>
            <a:endParaRPr lang="en-GB"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99784" y="541795"/>
            <a:ext cx="9071280" cy="60347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GB" sz="2400" b="0" strike="noStrike" spc="-1" dirty="0">
              <a:latin typeface="Arial"/>
            </a:endParaRPr>
          </a:p>
        </p:txBody>
      </p:sp>
      <p:sp>
        <p:nvSpPr>
          <p:cNvPr id="80" name="CustomShape 2"/>
          <p:cNvSpPr/>
          <p:nvPr/>
        </p:nvSpPr>
        <p:spPr>
          <a:xfrm>
            <a:off x="681428" y="714305"/>
            <a:ext cx="2740501" cy="408393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360" algn="ctr">
              <a:spcBef>
                <a:spcPts val="1417"/>
              </a:spcBef>
              <a:buClr>
                <a:srgbClr val="000000"/>
              </a:buClr>
              <a:buSzPct val="45000"/>
            </a:pPr>
            <a:r>
              <a:rPr lang="en-GB" sz="1400" b="1" u="sng" strike="noStrike" spc="-1" dirty="0">
                <a:latin typeface="Arial"/>
              </a:rPr>
              <a:t>Questions to Answer</a:t>
            </a:r>
          </a:p>
          <a:p>
            <a:pPr marL="108360">
              <a:lnSpc>
                <a:spcPct val="100000"/>
              </a:lnSpc>
              <a:spcBef>
                <a:spcPts val="1417"/>
              </a:spcBef>
              <a:buClr>
                <a:srgbClr val="000000"/>
              </a:buClr>
              <a:buSzPct val="45000"/>
            </a:pPr>
            <a:r>
              <a:rPr lang="en-GB" sz="1400" b="0" strike="noStrike" spc="-1" dirty="0">
                <a:latin typeface="Arial"/>
              </a:rPr>
              <a:t>Q1: Is there any correlation between the performance of a country in winter Olympics and that in summer Olympics?</a:t>
            </a:r>
          </a:p>
          <a:p>
            <a:pPr marL="108360">
              <a:lnSpc>
                <a:spcPct val="100000"/>
              </a:lnSpc>
              <a:spcBef>
                <a:spcPts val="1417"/>
              </a:spcBef>
              <a:buClr>
                <a:srgbClr val="000000"/>
              </a:buClr>
              <a:buSzPct val="45000"/>
            </a:pPr>
            <a:endParaRPr lang="en-GB" sz="1400" b="0" strike="noStrike" spc="-1" dirty="0">
              <a:latin typeface="Arial"/>
            </a:endParaRPr>
          </a:p>
          <a:p>
            <a:pPr marL="108360">
              <a:lnSpc>
                <a:spcPct val="100000"/>
              </a:lnSpc>
              <a:spcBef>
                <a:spcPts val="1417"/>
              </a:spcBef>
              <a:buClr>
                <a:srgbClr val="000000"/>
              </a:buClr>
              <a:buSzPct val="45000"/>
            </a:pPr>
            <a:r>
              <a:rPr lang="en-GB" sz="1400" b="0" strike="noStrike" spc="-1" dirty="0">
                <a:latin typeface="Arial"/>
              </a:rPr>
              <a:t>Q2: Does country performance by year change more in Winter Olympics or Summer Olympics?</a:t>
            </a:r>
          </a:p>
          <a:p>
            <a:pPr marL="108360">
              <a:lnSpc>
                <a:spcPct val="100000"/>
              </a:lnSpc>
              <a:spcBef>
                <a:spcPts val="1417"/>
              </a:spcBef>
              <a:buClr>
                <a:srgbClr val="000000"/>
              </a:buClr>
              <a:buSzPct val="45000"/>
            </a:pPr>
            <a:endParaRPr lang="en-GB" sz="1400" b="0" strike="noStrike" spc="-1" dirty="0">
              <a:latin typeface="Arial"/>
            </a:endParaRPr>
          </a:p>
          <a:p>
            <a:pPr marL="108360">
              <a:lnSpc>
                <a:spcPct val="100000"/>
              </a:lnSpc>
              <a:spcBef>
                <a:spcPts val="1417"/>
              </a:spcBef>
              <a:buClr>
                <a:srgbClr val="000000"/>
              </a:buClr>
              <a:buSzPct val="45000"/>
            </a:pPr>
            <a:endParaRPr lang="en-GB" sz="1400" b="0" strike="noStrike" spc="-1" dirty="0">
              <a:latin typeface="Arial"/>
            </a:endParaRPr>
          </a:p>
          <a:p>
            <a:pPr marL="108360">
              <a:lnSpc>
                <a:spcPct val="100000"/>
              </a:lnSpc>
              <a:spcBef>
                <a:spcPts val="1417"/>
              </a:spcBef>
              <a:buClr>
                <a:srgbClr val="000000"/>
              </a:buClr>
              <a:buSzPct val="45000"/>
            </a:pPr>
            <a:r>
              <a:rPr lang="en-GB" sz="1400" b="0" strike="noStrike" spc="-1" dirty="0">
                <a:latin typeface="Arial"/>
              </a:rPr>
              <a:t>Q3: Has the male : female ratio evolved through time?</a:t>
            </a:r>
          </a:p>
        </p:txBody>
      </p:sp>
      <p:sp>
        <p:nvSpPr>
          <p:cNvPr id="5" name="CustomShape 2">
            <a:extLst>
              <a:ext uri="{FF2B5EF4-FFF2-40B4-BE49-F238E27FC236}">
                <a16:creationId xmlns:a16="http://schemas.microsoft.com/office/drawing/2014/main" id="{B4231DA6-BE68-4811-88A3-B1331A0D4B35}"/>
              </a:ext>
            </a:extLst>
          </p:cNvPr>
          <p:cNvSpPr/>
          <p:nvPr/>
        </p:nvSpPr>
        <p:spPr>
          <a:xfrm>
            <a:off x="3671739" y="755496"/>
            <a:ext cx="2135171" cy="4373259"/>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360" algn="ctr">
              <a:spcBef>
                <a:spcPts val="1417"/>
              </a:spcBef>
              <a:buClr>
                <a:srgbClr val="000000"/>
              </a:buClr>
              <a:buSzPct val="45000"/>
            </a:pPr>
            <a:r>
              <a:rPr lang="en-GB" sz="1400" b="1" u="sng" strike="noStrike" spc="-1" dirty="0">
                <a:latin typeface="Arial"/>
              </a:rPr>
              <a:t>Initial Hypotheses</a:t>
            </a:r>
          </a:p>
          <a:p>
            <a:pPr marL="108360" algn="ctr">
              <a:lnSpc>
                <a:spcPct val="100000"/>
              </a:lnSpc>
              <a:spcBef>
                <a:spcPts val="1417"/>
              </a:spcBef>
              <a:buClr>
                <a:srgbClr val="000000"/>
              </a:buClr>
              <a:buSzPct val="45000"/>
            </a:pPr>
            <a:r>
              <a:rPr lang="en-GB" sz="1400" b="0" strike="noStrike" spc="-1" dirty="0">
                <a:latin typeface="Arial"/>
              </a:rPr>
              <a:t>H1: Yes</a:t>
            </a: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endParaRPr lang="en-GB" sz="1400" spc="-1" dirty="0">
              <a:latin typeface="Arial"/>
            </a:endParaRPr>
          </a:p>
          <a:p>
            <a:pPr marL="108360" algn="ctr">
              <a:lnSpc>
                <a:spcPct val="100000"/>
              </a:lnSpc>
              <a:spcBef>
                <a:spcPts val="1417"/>
              </a:spcBef>
              <a:buClr>
                <a:srgbClr val="000000"/>
              </a:buClr>
              <a:buSzPct val="45000"/>
            </a:pPr>
            <a:r>
              <a:rPr lang="en-GB" sz="1400" b="0" strike="noStrike" spc="-1" dirty="0">
                <a:latin typeface="Arial"/>
              </a:rPr>
              <a:t>H2: Winter Olympics</a:t>
            </a: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endParaRPr lang="en-GB" sz="1400" b="0" strike="noStrike" spc="-1" dirty="0">
              <a:latin typeface="Arial"/>
            </a:endParaRPr>
          </a:p>
          <a:p>
            <a:pPr marL="108360" algn="ctr">
              <a:lnSpc>
                <a:spcPct val="100000"/>
              </a:lnSpc>
              <a:spcBef>
                <a:spcPts val="1417"/>
              </a:spcBef>
              <a:buClr>
                <a:srgbClr val="000000"/>
              </a:buClr>
              <a:buSzPct val="45000"/>
            </a:pPr>
            <a:r>
              <a:rPr lang="en-GB" sz="1400" b="0" strike="noStrike" spc="-1" dirty="0">
                <a:latin typeface="Arial"/>
              </a:rPr>
              <a:t>H3: Decreased</a:t>
            </a:r>
          </a:p>
        </p:txBody>
      </p:sp>
      <p:sp>
        <p:nvSpPr>
          <p:cNvPr id="2" name="TextBox 1">
            <a:extLst>
              <a:ext uri="{FF2B5EF4-FFF2-40B4-BE49-F238E27FC236}">
                <a16:creationId xmlns:a16="http://schemas.microsoft.com/office/drawing/2014/main" id="{3F244F39-6D94-490A-B64F-B727D3A0D1B0}"/>
              </a:ext>
            </a:extLst>
          </p:cNvPr>
          <p:cNvSpPr txBox="1"/>
          <p:nvPr/>
        </p:nvSpPr>
        <p:spPr>
          <a:xfrm>
            <a:off x="70701" y="37133"/>
            <a:ext cx="6320672" cy="369332"/>
          </a:xfrm>
          <a:prstGeom prst="rect">
            <a:avLst/>
          </a:prstGeom>
          <a:noFill/>
        </p:spPr>
        <p:txBody>
          <a:bodyPr wrap="square" rtlCol="0">
            <a:spAutoFit/>
          </a:bodyPr>
          <a:lstStyle/>
          <a:p>
            <a:r>
              <a:rPr lang="en-GB" sz="1800" b="1" strike="noStrike" spc="-1" dirty="0">
                <a:latin typeface="Arial"/>
              </a:rPr>
              <a:t>Review of Questions to Answer / Hypotheses / Approach</a:t>
            </a:r>
            <a:endParaRPr lang="en-GB" b="1" dirty="0"/>
          </a:p>
        </p:txBody>
      </p:sp>
      <p:sp>
        <p:nvSpPr>
          <p:cNvPr id="7" name="CustomShape 2">
            <a:extLst>
              <a:ext uri="{FF2B5EF4-FFF2-40B4-BE49-F238E27FC236}">
                <a16:creationId xmlns:a16="http://schemas.microsoft.com/office/drawing/2014/main" id="{8413E152-C553-4E02-9911-7AA4147960A7}"/>
              </a:ext>
            </a:extLst>
          </p:cNvPr>
          <p:cNvSpPr/>
          <p:nvPr/>
        </p:nvSpPr>
        <p:spPr>
          <a:xfrm>
            <a:off x="6056720" y="714304"/>
            <a:ext cx="3342477" cy="441445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5500"/>
          </a:bodyPr>
          <a:lstStyle/>
          <a:p>
            <a:pPr marL="108360" algn="ctr">
              <a:spcBef>
                <a:spcPts val="1417"/>
              </a:spcBef>
              <a:buClr>
                <a:srgbClr val="000000"/>
              </a:buClr>
              <a:buSzPct val="45000"/>
            </a:pPr>
            <a:r>
              <a:rPr lang="en-GB" sz="1500" b="1" u="sng" strike="noStrike" spc="-1" dirty="0">
                <a:latin typeface="Arial"/>
              </a:rPr>
              <a:t>Data Analysis Approach</a:t>
            </a:r>
          </a:p>
          <a:p>
            <a:pPr marL="108360">
              <a:lnSpc>
                <a:spcPct val="100000"/>
              </a:lnSpc>
              <a:spcBef>
                <a:spcPts val="1417"/>
              </a:spcBef>
              <a:buClr>
                <a:srgbClr val="000000"/>
              </a:buClr>
              <a:buSzPct val="45000"/>
            </a:pPr>
            <a:r>
              <a:rPr lang="en-GB" sz="1500" b="0" strike="noStrike" spc="-1" dirty="0">
                <a:latin typeface="Arial"/>
              </a:rPr>
              <a:t>A1: Calculate the Pearson correlation coefficient</a:t>
            </a:r>
          </a:p>
          <a:p>
            <a:pPr marL="108360">
              <a:lnSpc>
                <a:spcPct val="100000"/>
              </a:lnSpc>
              <a:spcBef>
                <a:spcPts val="1417"/>
              </a:spcBef>
              <a:buClr>
                <a:srgbClr val="000000"/>
              </a:buClr>
              <a:buSzPct val="45000"/>
            </a:pPr>
            <a:endParaRPr lang="en-GB" sz="1500" b="0" strike="noStrike" spc="-1" dirty="0">
              <a:latin typeface="Arial"/>
            </a:endParaRPr>
          </a:p>
          <a:p>
            <a:pPr marL="108360">
              <a:lnSpc>
                <a:spcPct val="100000"/>
              </a:lnSpc>
              <a:spcBef>
                <a:spcPts val="1417"/>
              </a:spcBef>
              <a:buClr>
                <a:srgbClr val="000000"/>
              </a:buClr>
              <a:buSzPct val="45000"/>
            </a:pPr>
            <a:endParaRPr lang="en-GB" sz="1500" b="0" strike="noStrike" spc="-1" dirty="0">
              <a:latin typeface="Arial"/>
            </a:endParaRPr>
          </a:p>
          <a:p>
            <a:pPr marL="108360">
              <a:lnSpc>
                <a:spcPct val="100000"/>
              </a:lnSpc>
              <a:spcBef>
                <a:spcPts val="1417"/>
              </a:spcBef>
              <a:buClr>
                <a:srgbClr val="000000"/>
              </a:buClr>
              <a:buSzPct val="45000"/>
            </a:pPr>
            <a:r>
              <a:rPr lang="en-GB" sz="1500" b="0" strike="noStrike" spc="-1" dirty="0">
                <a:latin typeface="Arial"/>
              </a:rPr>
              <a:t>A2: Calculate the standard deviation in country performance through years. A Comparison between average std of Winter and that of Summer Olympics will help</a:t>
            </a:r>
          </a:p>
        </p:txBody>
      </p:sp>
      <p:sp>
        <p:nvSpPr>
          <p:cNvPr id="3" name="TextBox 2">
            <a:extLst>
              <a:ext uri="{FF2B5EF4-FFF2-40B4-BE49-F238E27FC236}">
                <a16:creationId xmlns:a16="http://schemas.microsoft.com/office/drawing/2014/main" id="{DF8888E1-860D-41F8-BE63-36572AAFCB4A}"/>
              </a:ext>
            </a:extLst>
          </p:cNvPr>
          <p:cNvSpPr txBox="1"/>
          <p:nvPr/>
        </p:nvSpPr>
        <p:spPr>
          <a:xfrm>
            <a:off x="6056720" y="4182689"/>
            <a:ext cx="2470292" cy="584775"/>
          </a:xfrm>
          <a:prstGeom prst="rect">
            <a:avLst/>
          </a:prstGeom>
          <a:noFill/>
        </p:spPr>
        <p:txBody>
          <a:bodyPr wrap="none" rtlCol="0">
            <a:spAutoFit/>
          </a:bodyPr>
          <a:lstStyle/>
          <a:p>
            <a:r>
              <a:rPr lang="en-GB" sz="1400" b="0" strike="noStrike" spc="-1" dirty="0">
                <a:latin typeface="Arial"/>
              </a:rPr>
              <a:t>A3: Draw a simple histogram</a:t>
            </a:r>
            <a:endParaRPr lang="en-GB" sz="1600" b="0" strike="noStrike" spc="-1" dirty="0">
              <a:latin typeface="Arial"/>
            </a:endParaRPr>
          </a:p>
          <a:p>
            <a:endParaRPr lang="en-GB" dirty="0"/>
          </a:p>
        </p:txBody>
      </p:sp>
      <p:cxnSp>
        <p:nvCxnSpPr>
          <p:cNvPr id="8" name="Straight Connector 7">
            <a:extLst>
              <a:ext uri="{FF2B5EF4-FFF2-40B4-BE49-F238E27FC236}">
                <a16:creationId xmlns:a16="http://schemas.microsoft.com/office/drawing/2014/main" id="{78723FB6-3CDA-4DD5-BC3D-4C918A155DA8}"/>
              </a:ext>
            </a:extLst>
          </p:cNvPr>
          <p:cNvCxnSpPr/>
          <p:nvPr/>
        </p:nvCxnSpPr>
        <p:spPr>
          <a:xfrm flipV="1">
            <a:off x="681428" y="2116318"/>
            <a:ext cx="8717769" cy="4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12B312-EF2C-40EE-8A75-073A051ECCA8}"/>
              </a:ext>
            </a:extLst>
          </p:cNvPr>
          <p:cNvCxnSpPr/>
          <p:nvPr/>
        </p:nvCxnSpPr>
        <p:spPr>
          <a:xfrm flipV="1">
            <a:off x="681428" y="3875988"/>
            <a:ext cx="8717769" cy="424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2"/>
          <p:cNvSpPr/>
          <p:nvPr/>
        </p:nvSpPr>
        <p:spPr>
          <a:xfrm>
            <a:off x="1799680" y="1731505"/>
            <a:ext cx="6584957" cy="188064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108360">
              <a:lnSpc>
                <a:spcPct val="100000"/>
              </a:lnSpc>
              <a:spcBef>
                <a:spcPts val="1417"/>
              </a:spcBef>
              <a:buClr>
                <a:srgbClr val="000000"/>
              </a:buClr>
              <a:buSzPct val="45000"/>
            </a:pPr>
            <a:r>
              <a:rPr lang="en-GB" b="1" strike="noStrike" spc="-1" dirty="0">
                <a:latin typeface="Arial"/>
              </a:rPr>
              <a:t>Encountered challenges with getting the starting year of the Summer Olympics different from that of the Winter Olympics</a:t>
            </a:r>
          </a:p>
          <a:p>
            <a:pPr marL="108360">
              <a:lnSpc>
                <a:spcPct val="100000"/>
              </a:lnSpc>
              <a:spcBef>
                <a:spcPts val="1417"/>
              </a:spcBef>
              <a:buClr>
                <a:srgbClr val="000000"/>
              </a:buClr>
              <a:buSzPct val="45000"/>
            </a:pPr>
            <a:endParaRPr lang="en-GB" b="1" strike="noStrike" spc="-1" dirty="0">
              <a:latin typeface="Arial"/>
            </a:endParaRPr>
          </a:p>
          <a:p>
            <a:pPr marL="108360">
              <a:lnSpc>
                <a:spcPct val="100000"/>
              </a:lnSpc>
              <a:spcBef>
                <a:spcPts val="1417"/>
              </a:spcBef>
              <a:buClr>
                <a:srgbClr val="000000"/>
              </a:buClr>
              <a:buSzPct val="45000"/>
            </a:pPr>
            <a:r>
              <a:rPr lang="en-GB" b="1" strike="noStrike" spc="-1" dirty="0">
                <a:latin typeface="Arial"/>
              </a:rPr>
              <a:t>Limitation of </a:t>
            </a:r>
            <a:r>
              <a:rPr lang="en-GB" b="1" strike="noStrike" spc="-1" dirty="0" err="1">
                <a:latin typeface="Arial"/>
              </a:rPr>
              <a:t>Pandasql</a:t>
            </a:r>
            <a:r>
              <a:rPr lang="en-GB" b="1" strike="noStrike" spc="-1" dirty="0">
                <a:latin typeface="Arial"/>
              </a:rPr>
              <a:t> (</a:t>
            </a:r>
            <a:r>
              <a:rPr lang="en-GB" b="1" strike="noStrike" spc="-1" dirty="0" err="1">
                <a:latin typeface="Arial"/>
              </a:rPr>
              <a:t>Sqlite</a:t>
            </a:r>
            <a:r>
              <a:rPr lang="en-GB" b="1" strike="noStrike" spc="-1" dirty="0">
                <a:latin typeface="Arial"/>
              </a:rPr>
              <a:t>) made some SQL difficult to execute but manageable</a:t>
            </a:r>
          </a:p>
        </p:txBody>
      </p:sp>
      <p:sp>
        <p:nvSpPr>
          <p:cNvPr id="4" name="TextBox 3">
            <a:extLst>
              <a:ext uri="{FF2B5EF4-FFF2-40B4-BE49-F238E27FC236}">
                <a16:creationId xmlns:a16="http://schemas.microsoft.com/office/drawing/2014/main" id="{E53AE7C7-4928-437E-8821-CB8C53D3753A}"/>
              </a:ext>
            </a:extLst>
          </p:cNvPr>
          <p:cNvSpPr txBox="1"/>
          <p:nvPr/>
        </p:nvSpPr>
        <p:spPr>
          <a:xfrm>
            <a:off x="70701" y="37133"/>
            <a:ext cx="6320672" cy="369332"/>
          </a:xfrm>
          <a:prstGeom prst="rect">
            <a:avLst/>
          </a:prstGeom>
          <a:noFill/>
        </p:spPr>
        <p:txBody>
          <a:bodyPr wrap="square" rtlCol="0">
            <a:spAutoFit/>
          </a:bodyPr>
          <a:lstStyle/>
          <a:p>
            <a:r>
              <a:rPr lang="en-GB" sz="1800" b="1" strike="noStrike" spc="-1" dirty="0">
                <a:latin typeface="Arial"/>
              </a:rPr>
              <a:t>Technical Challenges</a:t>
            </a:r>
            <a:endParaRPr lang="en-GB"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D58FE0-A4FB-4887-AE5E-C3CEF59EA4C9}"/>
              </a:ext>
            </a:extLst>
          </p:cNvPr>
          <p:cNvSpPr txBox="1"/>
          <p:nvPr/>
        </p:nvSpPr>
        <p:spPr>
          <a:xfrm>
            <a:off x="70701" y="37133"/>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Entity Relationship Diagram (ERD)</a:t>
            </a:r>
          </a:p>
        </p:txBody>
      </p:sp>
      <p:pic>
        <p:nvPicPr>
          <p:cNvPr id="3" name="Picture 2">
            <a:extLst>
              <a:ext uri="{FF2B5EF4-FFF2-40B4-BE49-F238E27FC236}">
                <a16:creationId xmlns:a16="http://schemas.microsoft.com/office/drawing/2014/main" id="{7C0EC8A4-BC4A-4E77-992D-A241B93DD481}"/>
              </a:ext>
            </a:extLst>
          </p:cNvPr>
          <p:cNvPicPr>
            <a:picLocks noChangeAspect="1"/>
          </p:cNvPicPr>
          <p:nvPr/>
        </p:nvPicPr>
        <p:blipFill>
          <a:blip r:embed="rId2"/>
          <a:stretch>
            <a:fillRect/>
          </a:stretch>
        </p:blipFill>
        <p:spPr>
          <a:xfrm>
            <a:off x="1021644" y="739423"/>
            <a:ext cx="8178800" cy="42220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876359" y="1029655"/>
            <a:ext cx="8060252" cy="368845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7500" lnSpcReduction="20000"/>
          </a:bodyPr>
          <a:lstStyle/>
          <a:p>
            <a:pPr marL="451260" indent="-342900">
              <a:lnSpc>
                <a:spcPct val="100000"/>
              </a:lnSpc>
              <a:spcBef>
                <a:spcPts val="1417"/>
              </a:spcBef>
              <a:buClr>
                <a:srgbClr val="000000"/>
              </a:buClr>
              <a:buSzPct val="66000"/>
              <a:buFont typeface="Wingdings" panose="05000000000000000000" pitchFamily="2" charset="2"/>
              <a:buChar char="Ø"/>
            </a:pPr>
            <a:r>
              <a:rPr lang="en-GB" sz="2000" b="0" strike="noStrike" spc="-1" dirty="0">
                <a:latin typeface="Arial"/>
              </a:rPr>
              <a:t>The ratio between the Summer Olympics and the Winter Olympics is different</a:t>
            </a:r>
            <a:r>
              <a:rPr lang="en-GB" sz="2000" spc="-1" dirty="0">
                <a:latin typeface="Arial"/>
              </a:rPr>
              <a:t> where</a:t>
            </a:r>
            <a:r>
              <a:rPr lang="en-GB" sz="2000" b="0" strike="noStrike" spc="-1" dirty="0">
                <a:latin typeface="Arial"/>
              </a:rPr>
              <a:t> men </a:t>
            </a:r>
            <a:r>
              <a:rPr lang="en-GB" sz="2000" spc="-1" dirty="0">
                <a:latin typeface="Arial"/>
              </a:rPr>
              <a:t>are more </a:t>
            </a:r>
            <a:r>
              <a:rPr lang="en-GB" sz="2000" b="0" strike="noStrike" spc="-1" dirty="0">
                <a:latin typeface="Arial"/>
              </a:rPr>
              <a:t>dominant. The assumption is that the ratio of women to men has increased over time. Further action to look into this </a:t>
            </a:r>
          </a:p>
          <a:p>
            <a:pPr marL="451260" indent="-342900">
              <a:lnSpc>
                <a:spcPct val="100000"/>
              </a:lnSpc>
              <a:spcBef>
                <a:spcPts val="1417"/>
              </a:spcBef>
              <a:buClr>
                <a:srgbClr val="000000"/>
              </a:buClr>
              <a:buSzPct val="66000"/>
              <a:buFont typeface="Wingdings" panose="05000000000000000000" pitchFamily="2" charset="2"/>
              <a:buChar char="Ø"/>
            </a:pPr>
            <a:r>
              <a:rPr lang="en-GB" sz="2000" b="0" strike="noStrike" spc="-1" dirty="0">
                <a:latin typeface="Arial"/>
              </a:rPr>
              <a:t>There are significant differences between male and female participants not only in terms of expected height and weight, but also in terms of age. The first two differences can be attributed to biology. Although the latter may require more than just: it is worth considering social factors at the same time.</a:t>
            </a:r>
          </a:p>
          <a:p>
            <a:pPr marL="451260" indent="-342900">
              <a:lnSpc>
                <a:spcPct val="100000"/>
              </a:lnSpc>
              <a:spcBef>
                <a:spcPts val="1417"/>
              </a:spcBef>
              <a:buClr>
                <a:srgbClr val="000000"/>
              </a:buClr>
              <a:buSzPct val="66000"/>
              <a:buFont typeface="Wingdings" panose="05000000000000000000" pitchFamily="2" charset="2"/>
              <a:buChar char="Ø"/>
            </a:pPr>
            <a:r>
              <a:rPr lang="en-GB" sz="2000" b="0" strike="noStrike" spc="-1" dirty="0">
                <a:latin typeface="Arial"/>
              </a:rPr>
              <a:t>Another interesting fact is that the age gap in the Winter Olympics is closer (Range between 2.8 to 1.5 years old)</a:t>
            </a:r>
          </a:p>
          <a:p>
            <a:pPr marL="451260" indent="-342900">
              <a:lnSpc>
                <a:spcPct val="100000"/>
              </a:lnSpc>
              <a:spcBef>
                <a:spcPts val="1417"/>
              </a:spcBef>
              <a:buClr>
                <a:srgbClr val="000000"/>
              </a:buClr>
              <a:buSzPct val="66000"/>
              <a:buFont typeface="Wingdings" panose="05000000000000000000" pitchFamily="2" charset="2"/>
              <a:buChar char="Ø"/>
            </a:pPr>
            <a:r>
              <a:rPr lang="en-GB" sz="2000" b="0" strike="noStrike" spc="-1" dirty="0">
                <a:latin typeface="Arial"/>
              </a:rPr>
              <a:t>Another analysis of the number and ratio of medals is needed, checking the ratio of total medal winners and the changes in the ratio of different medals</a:t>
            </a:r>
          </a:p>
        </p:txBody>
      </p:sp>
      <p:sp>
        <p:nvSpPr>
          <p:cNvPr id="4" name="TextBox 3">
            <a:extLst>
              <a:ext uri="{FF2B5EF4-FFF2-40B4-BE49-F238E27FC236}">
                <a16:creationId xmlns:a16="http://schemas.microsoft.com/office/drawing/2014/main" id="{D9290DAE-586B-4E0A-B480-7DB0DBF1484E}"/>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Initial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p:cNvPicPr/>
          <p:nvPr/>
        </p:nvPicPr>
        <p:blipFill>
          <a:blip r:embed="rId2"/>
          <a:stretch/>
        </p:blipFill>
        <p:spPr>
          <a:xfrm>
            <a:off x="4510726" y="987622"/>
            <a:ext cx="4524866" cy="3695306"/>
          </a:xfrm>
          <a:prstGeom prst="rect">
            <a:avLst/>
          </a:prstGeom>
          <a:ln>
            <a:noFill/>
          </a:ln>
        </p:spPr>
      </p:pic>
      <p:sp>
        <p:nvSpPr>
          <p:cNvPr id="93" name="CustomShape 2"/>
          <p:cNvSpPr/>
          <p:nvPr/>
        </p:nvSpPr>
        <p:spPr>
          <a:xfrm>
            <a:off x="721150" y="1690627"/>
            <a:ext cx="3586131" cy="24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dirty="0">
                <a:latin typeface="Arial"/>
              </a:rPr>
              <a:t>In the last century, the medal ratio fluctuated greatly in the two competitions, but eventually stabilized. This can be interpreted as establishing norms on these issues.</a:t>
            </a:r>
          </a:p>
        </p:txBody>
      </p:sp>
      <p:sp>
        <p:nvSpPr>
          <p:cNvPr id="7" name="TextBox 6">
            <a:extLst>
              <a:ext uri="{FF2B5EF4-FFF2-40B4-BE49-F238E27FC236}">
                <a16:creationId xmlns:a16="http://schemas.microsoft.com/office/drawing/2014/main" id="{1CBD7BA7-138B-4646-AE98-B177A10CCE6E}"/>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Initial Findings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4"/>
          <p:cNvPicPr/>
          <p:nvPr/>
        </p:nvPicPr>
        <p:blipFill>
          <a:blip r:embed="rId2"/>
          <a:stretch/>
        </p:blipFill>
        <p:spPr>
          <a:xfrm>
            <a:off x="3754058" y="975260"/>
            <a:ext cx="5432362" cy="3720029"/>
          </a:xfrm>
          <a:prstGeom prst="rect">
            <a:avLst/>
          </a:prstGeom>
          <a:ln>
            <a:noFill/>
          </a:ln>
        </p:spPr>
      </p:pic>
      <p:sp>
        <p:nvSpPr>
          <p:cNvPr id="96" name="CustomShape 2"/>
          <p:cNvSpPr/>
          <p:nvPr/>
        </p:nvSpPr>
        <p:spPr>
          <a:xfrm>
            <a:off x="727645" y="1636664"/>
            <a:ext cx="2703712" cy="18936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1800" b="0" strike="noStrike" spc="-1" dirty="0">
                <a:latin typeface="Arial"/>
              </a:rPr>
              <a:t>The relative percentages of gold, silver and bronze medals have also stabilized, which may be due to the reasons mentioned above.</a:t>
            </a:r>
          </a:p>
        </p:txBody>
      </p:sp>
      <p:sp>
        <p:nvSpPr>
          <p:cNvPr id="5" name="TextBox 4">
            <a:extLst>
              <a:ext uri="{FF2B5EF4-FFF2-40B4-BE49-F238E27FC236}">
                <a16:creationId xmlns:a16="http://schemas.microsoft.com/office/drawing/2014/main" id="{DAD0AF2F-A69F-4713-8876-3465E1F8761E}"/>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Initial Findings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p:cNvPicPr/>
          <p:nvPr/>
        </p:nvPicPr>
        <p:blipFill>
          <a:blip r:embed="rId2"/>
          <a:stretch/>
        </p:blipFill>
        <p:spPr>
          <a:xfrm>
            <a:off x="4581809" y="829559"/>
            <a:ext cx="4732647" cy="4015818"/>
          </a:xfrm>
          <a:prstGeom prst="rect">
            <a:avLst/>
          </a:prstGeom>
          <a:ln>
            <a:noFill/>
          </a:ln>
        </p:spPr>
      </p:pic>
      <p:sp>
        <p:nvSpPr>
          <p:cNvPr id="99" name="CustomShape 2"/>
          <p:cNvSpPr/>
          <p:nvPr/>
        </p:nvSpPr>
        <p:spPr>
          <a:xfrm>
            <a:off x="766169" y="941196"/>
            <a:ext cx="381564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GB" sz="1800" b="0" strike="noStrike" spc="-1" dirty="0">
              <a:latin typeface="Arial"/>
            </a:endParaRPr>
          </a:p>
          <a:p>
            <a:pPr>
              <a:lnSpc>
                <a:spcPct val="100000"/>
              </a:lnSpc>
            </a:pPr>
            <a:r>
              <a:rPr lang="en-GB" sz="1800" b="0" strike="noStrike" spc="-1" dirty="0">
                <a:latin typeface="Arial"/>
              </a:rPr>
              <a:t>This assumption seems to be correct. Over time, the ratio of women to men has indeed increased. However, there is an interesting detail: during the Second World War, the proportion of the Summer Olympics dropped sharply, but then it resumed its growth momentum. Without further analysis, I cannot explain for now</a:t>
            </a:r>
          </a:p>
        </p:txBody>
      </p:sp>
      <p:sp>
        <p:nvSpPr>
          <p:cNvPr id="5" name="TextBox 4">
            <a:extLst>
              <a:ext uri="{FF2B5EF4-FFF2-40B4-BE49-F238E27FC236}">
                <a16:creationId xmlns:a16="http://schemas.microsoft.com/office/drawing/2014/main" id="{5351DE48-4451-4949-9500-57FECE97A762}"/>
              </a:ext>
            </a:extLst>
          </p:cNvPr>
          <p:cNvSpPr txBox="1"/>
          <p:nvPr/>
        </p:nvSpPr>
        <p:spPr>
          <a:xfrm>
            <a:off x="0" y="41847"/>
            <a:ext cx="6320672" cy="369332"/>
          </a:xfrm>
          <a:prstGeom prst="rect">
            <a:avLst/>
          </a:prstGeom>
          <a:noFill/>
        </p:spPr>
        <p:txBody>
          <a:bodyPr wrap="square" rtlCol="0">
            <a:spAutoFit/>
          </a:bodyPr>
          <a:lstStyle/>
          <a:p>
            <a:pPr marL="108360">
              <a:lnSpc>
                <a:spcPct val="100000"/>
              </a:lnSpc>
              <a:spcBef>
                <a:spcPts val="1417"/>
              </a:spcBef>
              <a:buClr>
                <a:srgbClr val="000000"/>
              </a:buClr>
              <a:buSzPct val="45000"/>
            </a:pPr>
            <a:r>
              <a:rPr lang="en-GB" sz="1800" b="1" strike="noStrike" spc="-1" dirty="0">
                <a:latin typeface="Arial"/>
              </a:rPr>
              <a:t>Initial Findings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97</TotalTime>
  <Words>760</Words>
  <Application>Microsoft Office PowerPoint</Application>
  <PresentationFormat>Custom</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Alexis Pey</dc:creator>
  <dc:description/>
  <cp:lastModifiedBy>克斯彭彭 ◕ ‿ ◕ Alexis</cp:lastModifiedBy>
  <cp:revision>28</cp:revision>
  <dcterms:created xsi:type="dcterms:W3CDTF">2021-03-16T11:14:07Z</dcterms:created>
  <dcterms:modified xsi:type="dcterms:W3CDTF">2021-06-20T18:29:26Z</dcterms:modified>
  <dc:language>en-GB</dc:language>
</cp:coreProperties>
</file>