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5RFFDIvzFhrlrldFWi/oWY1O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134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7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7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70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54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661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739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3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76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618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008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07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919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012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079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424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04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08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57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45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1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66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07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031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>
  <p:cSld name="1_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3" descr="couv 16-9 25-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17982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e de titre">
  <p:cSld name="2_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4" descr="int 16-9 25-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340100" cy="684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apositive de titre">
  <p:cSld name="3_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 descr="int 16-9 25-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340100" cy="684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apositive de titre">
  <p:cSld name="5_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6" descr="int 16-9 25-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340100" cy="684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apositive de titre">
  <p:cSld name="8_Diapositive de tit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7" descr="der 16-9 25-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47175"/>
            <a:ext cx="12186315" cy="28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2901462" y="3063875"/>
            <a:ext cx="9290538" cy="221456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759229" y="3490457"/>
            <a:ext cx="8100539" cy="110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</a:pPr>
            <a:r>
              <a:rPr lang="fr-FR" sz="3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 d’électronique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</a:pPr>
            <a:r>
              <a:rPr lang="fr-FR" sz="3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Ambisonique</a:t>
            </a:r>
            <a:endParaRPr sz="34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759229" y="4444291"/>
            <a:ext cx="5572713" cy="4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" descr="Logo ENSEA 2021 quadri.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0267" y="635245"/>
            <a:ext cx="1609725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76821" y="6550223"/>
            <a:ext cx="8615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BODET Amaury, LATHUILLERE Colin, MILLASSEAU Adrien, RONDEAU Alexis, SOULE Zeïck, VAN DE MOOSDIJK Martina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3438525" y="2760135"/>
            <a:ext cx="5484758" cy="133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Signal audio symétrique + puissance en câble XLR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2588493" y="3891695"/>
            <a:ext cx="630013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Contraintes: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Utilisatio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n d’un seul câble de transmission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Transmission d’un signal différentiel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1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2588493" y="1835088"/>
            <a:ext cx="607771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Objectifs: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Addition du signal à la puissance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Transmission du signal sans parasites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Séparation du signal et du continue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2130015" y="269286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3138616" y="2755557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Additionneur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8351108" y="2755557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Séparateur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2"/>
          <p:cNvCxnSpPr>
            <a:stCxn id="197" idx="3"/>
            <a:endCxn id="198" idx="1"/>
          </p:cNvCxnSpPr>
          <p:nvPr/>
        </p:nvCxnSpPr>
        <p:spPr>
          <a:xfrm>
            <a:off x="5700583" y="3229233"/>
            <a:ext cx="2650500" cy="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12"/>
          <p:cNvSpPr txBox="1"/>
          <p:nvPr/>
        </p:nvSpPr>
        <p:spPr>
          <a:xfrm>
            <a:off x="2147250" y="252810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Schéma du module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1" name="Google Shape;201;p12"/>
          <p:cNvCxnSpPr>
            <a:stCxn id="198" idx="0"/>
          </p:cNvCxnSpPr>
          <p:nvPr/>
        </p:nvCxnSpPr>
        <p:spPr>
          <a:xfrm rot="10800000">
            <a:off x="9632092" y="1746357"/>
            <a:ext cx="0" cy="10092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2" name="Google Shape;202;p12"/>
          <p:cNvCxnSpPr>
            <a:stCxn id="198" idx="3"/>
          </p:cNvCxnSpPr>
          <p:nvPr/>
        </p:nvCxnSpPr>
        <p:spPr>
          <a:xfrm>
            <a:off x="10913075" y="3229233"/>
            <a:ext cx="792900" cy="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12"/>
          <p:cNvCxnSpPr/>
          <p:nvPr/>
        </p:nvCxnSpPr>
        <p:spPr>
          <a:xfrm rot="10800000">
            <a:off x="4419599" y="3702909"/>
            <a:ext cx="1" cy="1009135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p12"/>
          <p:cNvCxnSpPr/>
          <p:nvPr/>
        </p:nvCxnSpPr>
        <p:spPr>
          <a:xfrm>
            <a:off x="2345723" y="3216877"/>
            <a:ext cx="792893" cy="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12"/>
          <p:cNvSpPr/>
          <p:nvPr/>
        </p:nvSpPr>
        <p:spPr>
          <a:xfrm>
            <a:off x="380634" y="2721401"/>
            <a:ext cx="207387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Composante continue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(24V DC)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3713943" y="4712045"/>
            <a:ext cx="14113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Signal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11005337" y="3266016"/>
            <a:ext cx="14113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Signal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8926435" y="1346312"/>
            <a:ext cx="14113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Puissance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6198826" y="3370765"/>
            <a:ext cx="16540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Câble XLR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(75 Ω)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4822377" y="857656"/>
            <a:ext cx="60777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Additionneur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13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3" descr="https://raw.githubusercontent.com/AlexisRONDEA/ambisonique/main/PCB%20ampli.PNG?token=GHSAT0AAAAAABULPL2TQ3WJHW2QZF23J5N2YULLDHQ"/>
          <p:cNvPicPr preferRelativeResize="0"/>
          <p:nvPr/>
        </p:nvPicPr>
        <p:blipFill rotWithShape="1">
          <a:blip r:embed="rId3">
            <a:alphaModFix/>
          </a:blip>
          <a:srcRect t="19317" r="58092" b="27454"/>
          <a:stretch/>
        </p:blipFill>
        <p:spPr>
          <a:xfrm>
            <a:off x="5124512" y="2646070"/>
            <a:ext cx="3035239" cy="383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 descr="https://raw.githubusercontent.com/AlexisRONDEA/ambisonique/main/PCB%20alim.PNG?token=GHSAT0AAAAAABULPL2THSQ3PZOH2AD7PK34YULLCHQ"/>
          <p:cNvPicPr preferRelativeResize="0"/>
          <p:nvPr/>
        </p:nvPicPr>
        <p:blipFill rotWithShape="1">
          <a:blip r:embed="rId4">
            <a:alphaModFix/>
          </a:blip>
          <a:srcRect l="36263" t="26918"/>
          <a:stretch/>
        </p:blipFill>
        <p:spPr>
          <a:xfrm>
            <a:off x="8394357" y="183327"/>
            <a:ext cx="3534853" cy="324486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/>
          <p:nvPr/>
        </p:nvSpPr>
        <p:spPr>
          <a:xfrm>
            <a:off x="4810893" y="3542170"/>
            <a:ext cx="1845274" cy="1747211"/>
          </a:xfrm>
          <a:prstGeom prst="ellipse">
            <a:avLst/>
          </a:prstGeom>
          <a:noFill/>
          <a:ln w="12700" cap="flat" cmpd="sng">
            <a:solidFill>
              <a:srgbClr val="00A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10456649" y="1157895"/>
            <a:ext cx="1472561" cy="1518126"/>
          </a:xfrm>
          <a:prstGeom prst="ellipse">
            <a:avLst/>
          </a:prstGeom>
          <a:noFill/>
          <a:ln w="12700" cap="flat" cmpd="sng">
            <a:solidFill>
              <a:srgbClr val="00AA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3"/>
          <p:cNvCxnSpPr>
            <a:endCxn id="220" idx="2"/>
          </p:cNvCxnSpPr>
          <p:nvPr/>
        </p:nvCxnSpPr>
        <p:spPr>
          <a:xfrm>
            <a:off x="6628057" y="1043868"/>
            <a:ext cx="3828592" cy="8730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13"/>
          <p:cNvCxnSpPr>
            <a:endCxn id="219" idx="1"/>
          </p:cNvCxnSpPr>
          <p:nvPr/>
        </p:nvCxnSpPr>
        <p:spPr>
          <a:xfrm flipV="1">
            <a:off x="3651951" y="3798043"/>
            <a:ext cx="1429176" cy="6177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13"/>
          <p:cNvSpPr txBox="1"/>
          <p:nvPr/>
        </p:nvSpPr>
        <p:spPr>
          <a:xfrm>
            <a:off x="2162966" y="269286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PCB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40" y="857655"/>
            <a:ext cx="4772330" cy="257053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815" y="4278787"/>
            <a:ext cx="3327472" cy="23065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27005" y="4278787"/>
            <a:ext cx="175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Séparateur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3438525" y="2760135"/>
            <a:ext cx="5737006" cy="133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Ampli audio 15 W sous 8Ω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2588493" y="3891695"/>
            <a:ext cx="63001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Contraintes: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Utilisatio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n du microprocesseur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Amplification du signal de 15W sous 8Ω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5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2588493" y="1835088"/>
            <a:ext cx="607771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Objectifs: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Amplification du signal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Transformation du signal différentiel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Régulation de la puissance d’alimentation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2130015" y="269286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329558" y="437621"/>
            <a:ext cx="3913877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Schéma du module</a:t>
            </a:r>
            <a:endParaRPr sz="2400" b="0" i="0" u="none" strike="noStrike" cap="none" dirty="0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4686288" y="2102162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Régulateur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3150031" y="3830431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Microprocesseur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105758" y="3830431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MOSFET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4930334" y="1074755"/>
            <a:ext cx="20738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Puissance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2" name="Google Shape;252;p16"/>
          <p:cNvCxnSpPr>
            <a:stCxn id="251" idx="2"/>
            <a:endCxn id="248" idx="0"/>
          </p:cNvCxnSpPr>
          <p:nvPr/>
        </p:nvCxnSpPr>
        <p:spPr>
          <a:xfrm>
            <a:off x="5967271" y="1474865"/>
            <a:ext cx="0" cy="6273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16"/>
          <p:cNvCxnSpPr>
            <a:endCxn id="249" idx="0"/>
          </p:cNvCxnSpPr>
          <p:nvPr/>
        </p:nvCxnSpPr>
        <p:spPr>
          <a:xfrm flipH="1">
            <a:off x="4431015" y="3043231"/>
            <a:ext cx="1536300" cy="7872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16"/>
          <p:cNvCxnSpPr>
            <a:stCxn id="248" idx="2"/>
            <a:endCxn id="250" idx="0"/>
          </p:cNvCxnSpPr>
          <p:nvPr/>
        </p:nvCxnSpPr>
        <p:spPr>
          <a:xfrm>
            <a:off x="5967272" y="3049514"/>
            <a:ext cx="2419500" cy="7809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16"/>
          <p:cNvCxnSpPr>
            <a:endCxn id="249" idx="0"/>
          </p:cNvCxnSpPr>
          <p:nvPr/>
        </p:nvCxnSpPr>
        <p:spPr>
          <a:xfrm>
            <a:off x="3801915" y="3258031"/>
            <a:ext cx="629100" cy="5724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16"/>
          <p:cNvSpPr/>
          <p:nvPr/>
        </p:nvSpPr>
        <p:spPr>
          <a:xfrm>
            <a:off x="3014966" y="2858048"/>
            <a:ext cx="1228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Signal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Google Shape;257;p16"/>
          <p:cNvCxnSpPr>
            <a:stCxn id="249" idx="3"/>
            <a:endCxn id="250" idx="1"/>
          </p:cNvCxnSpPr>
          <p:nvPr/>
        </p:nvCxnSpPr>
        <p:spPr>
          <a:xfrm>
            <a:off x="5711998" y="4304107"/>
            <a:ext cx="1393800" cy="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16"/>
          <p:cNvCxnSpPr>
            <a:stCxn id="250" idx="2"/>
          </p:cNvCxnSpPr>
          <p:nvPr/>
        </p:nvCxnSpPr>
        <p:spPr>
          <a:xfrm>
            <a:off x="8386742" y="4777783"/>
            <a:ext cx="0" cy="3825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9" name="Google Shape;259;p16"/>
          <p:cNvSpPr/>
          <p:nvPr/>
        </p:nvSpPr>
        <p:spPr>
          <a:xfrm>
            <a:off x="7349804" y="5170336"/>
            <a:ext cx="20738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Haut parleur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690802" y="4377138"/>
            <a:ext cx="14361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Signal modifié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329558" y="437621"/>
            <a:ext cx="2894307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Schéma du module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0" y="1440576"/>
            <a:ext cx="4287189" cy="264764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56" y="237118"/>
            <a:ext cx="3510533" cy="259884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85" y="2858318"/>
            <a:ext cx="2295117" cy="3279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921" y="4201037"/>
            <a:ext cx="2465291" cy="13898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511" y="4597758"/>
            <a:ext cx="1903521" cy="1340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122" y="3248043"/>
            <a:ext cx="29432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6" descr="https://raw.githubusercontent.com/AlexisRONDEA/ambisonique/main/PCB%20ampli.PNG?token=GHSAT0AAAAAABULPL2TQ3WJHW2QZF23J5N2YULLDH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211" y="1452877"/>
            <a:ext cx="4592981" cy="45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6"/>
          <p:cNvSpPr txBox="1"/>
          <p:nvPr/>
        </p:nvSpPr>
        <p:spPr>
          <a:xfrm>
            <a:off x="3006358" y="553530"/>
            <a:ext cx="1058029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PCB</a:t>
            </a:r>
            <a:endParaRPr sz="2400" b="0" i="0" u="none" strike="noStrike" cap="none" dirty="0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235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2130015" y="269286"/>
            <a:ext cx="5630028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Programmation du microprocesseur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3455707" y="2864717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du signal triangle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6903241" y="1944217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Soustraction du signal différentiel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903241" y="4534939"/>
            <a:ext cx="2561967" cy="947352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Comparateur et génération de la PWM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7"/>
          <p:cNvCxnSpPr>
            <a:stCxn id="270" idx="2"/>
          </p:cNvCxnSpPr>
          <p:nvPr/>
        </p:nvCxnSpPr>
        <p:spPr>
          <a:xfrm>
            <a:off x="8184225" y="5482291"/>
            <a:ext cx="0" cy="5001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17"/>
          <p:cNvSpPr/>
          <p:nvPr/>
        </p:nvSpPr>
        <p:spPr>
          <a:xfrm>
            <a:off x="7147289" y="5930679"/>
            <a:ext cx="20738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Signal sortant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3" name="Google Shape;273;p17"/>
          <p:cNvCxnSpPr>
            <a:stCxn id="269" idx="2"/>
            <a:endCxn id="270" idx="0"/>
          </p:cNvCxnSpPr>
          <p:nvPr/>
        </p:nvCxnSpPr>
        <p:spPr>
          <a:xfrm>
            <a:off x="8184225" y="2891569"/>
            <a:ext cx="0" cy="16434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4" name="Google Shape;274;p17"/>
          <p:cNvCxnSpPr>
            <a:endCxn id="268" idx="0"/>
          </p:cNvCxnSpPr>
          <p:nvPr/>
        </p:nvCxnSpPr>
        <p:spPr>
          <a:xfrm>
            <a:off x="4736691" y="2235017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17"/>
          <p:cNvSpPr/>
          <p:nvPr/>
        </p:nvSpPr>
        <p:spPr>
          <a:xfrm>
            <a:off x="3699753" y="1835045"/>
            <a:ext cx="20738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Horloge interne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17"/>
          <p:cNvCxnSpPr>
            <a:stCxn id="268" idx="2"/>
            <a:endCxn id="270" idx="1"/>
          </p:cNvCxnSpPr>
          <p:nvPr/>
        </p:nvCxnSpPr>
        <p:spPr>
          <a:xfrm>
            <a:off x="4736691" y="3812069"/>
            <a:ext cx="2166600" cy="11964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17"/>
          <p:cNvCxnSpPr/>
          <p:nvPr/>
        </p:nvCxnSpPr>
        <p:spPr>
          <a:xfrm>
            <a:off x="8175919" y="1443983"/>
            <a:ext cx="0" cy="500234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7"/>
          <p:cNvSpPr/>
          <p:nvPr/>
        </p:nvSpPr>
        <p:spPr>
          <a:xfrm>
            <a:off x="6889204" y="776081"/>
            <a:ext cx="25734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Signal différentiel entrant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8132154" y="3260496"/>
            <a:ext cx="20738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Signal avec peu de parasites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1116760" y="568567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3200"/>
              <a:buFont typeface="Arial"/>
              <a:buNone/>
            </a:pPr>
            <a:r>
              <a:rPr lang="fr-FR" sz="32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Sommaire</a:t>
            </a:r>
            <a:endParaRPr sz="32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177142" y="1723196"/>
            <a:ext cx="432000" cy="414867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177142" y="2592288"/>
            <a:ext cx="432000" cy="414867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77142" y="4341891"/>
            <a:ext cx="432000" cy="414867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177142" y="3461380"/>
            <a:ext cx="432000" cy="414867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706227" y="1725293"/>
            <a:ext cx="4571467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Présentation générale du projet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706227" y="2587627"/>
            <a:ext cx="5041024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000"/>
              <a:buFont typeface="Arial"/>
              <a:buNone/>
            </a:pPr>
            <a:r>
              <a:rPr lang="fr-FR" sz="2000" dirty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Module Alimentation 230V AC – </a:t>
            </a:r>
            <a:r>
              <a:rPr lang="fr-FR" sz="2000" dirty="0" smtClean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24V </a:t>
            </a:r>
            <a:r>
              <a:rPr lang="fr-FR" sz="2000" dirty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DC</a:t>
            </a:r>
            <a:endParaRPr dirty="0"/>
          </a:p>
        </p:txBody>
      </p:sp>
      <p:sp>
        <p:nvSpPr>
          <p:cNvPr id="112" name="Google Shape;112;p2"/>
          <p:cNvSpPr txBox="1"/>
          <p:nvPr/>
        </p:nvSpPr>
        <p:spPr>
          <a:xfrm>
            <a:off x="1706227" y="4330472"/>
            <a:ext cx="4423186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000"/>
              <a:buFont typeface="Arial"/>
              <a:buNone/>
            </a:pPr>
            <a:r>
              <a:rPr lang="fr-FR" sz="2000" dirty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Module Ampli audio 15 W sous 8Ω</a:t>
            </a:r>
            <a:endParaRPr dirty="0"/>
          </a:p>
        </p:txBody>
      </p:sp>
      <p:sp>
        <p:nvSpPr>
          <p:cNvPr id="113" name="Google Shape;113;p2"/>
          <p:cNvSpPr txBox="1"/>
          <p:nvPr/>
        </p:nvSpPr>
        <p:spPr>
          <a:xfrm>
            <a:off x="1706227" y="3461380"/>
            <a:ext cx="6952202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Module Signal audio symétrique + puissance en câble XLR</a:t>
            </a:r>
            <a:endParaRPr/>
          </a:p>
        </p:txBody>
      </p:sp>
      <p:sp>
        <p:nvSpPr>
          <p:cNvPr id="13" name="Google Shape;108;p2"/>
          <p:cNvSpPr/>
          <p:nvPr/>
        </p:nvSpPr>
        <p:spPr>
          <a:xfrm>
            <a:off x="1177142" y="5222402"/>
            <a:ext cx="432000" cy="414867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fr-FR" sz="18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2;p2"/>
          <p:cNvSpPr txBox="1"/>
          <p:nvPr/>
        </p:nvSpPr>
        <p:spPr>
          <a:xfrm>
            <a:off x="1706227" y="5199564"/>
            <a:ext cx="4423186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000"/>
              <a:buFont typeface="Arial"/>
              <a:buNone/>
            </a:pPr>
            <a:r>
              <a:rPr lang="fr-FR" sz="2000" dirty="0" smtClean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3438525" y="2760135"/>
            <a:ext cx="5484758" cy="133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3458543" y="2186462"/>
            <a:ext cx="673673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Objectifs à atteindre 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Finir le PCB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Terminer le code du microprocesseur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Tester les modules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9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2130015" y="269286"/>
            <a:ext cx="5630028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/>
          <p:nvPr/>
        </p:nvSpPr>
        <p:spPr>
          <a:xfrm>
            <a:off x="3458543" y="2128798"/>
            <a:ext cx="673673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Axes de développement 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Création d’un boîtier plastique pour le module de transformation du courant</a:t>
            </a:r>
            <a:endParaRPr sz="200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Multiplication du projet pour les huit enceintes initiales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Interface homme-machine pour mettre hors tension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2130015" y="269286"/>
            <a:ext cx="5630028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6066824" y="2066430"/>
            <a:ext cx="294087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1400"/>
              <a:buFont typeface="Open Sans"/>
              <a:buNone/>
            </a:pPr>
            <a:r>
              <a:rPr lang="fr-FR" sz="14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Remerciement</a:t>
            </a:r>
            <a:r>
              <a:rPr lang="fr-FR" sz="14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1400"/>
              <a:buFont typeface="Open Sans"/>
              <a:buNone/>
            </a:pPr>
            <a:r>
              <a:rPr lang="fr-FR" sz="14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1400"/>
              <a:buFont typeface="Open Sans"/>
              <a:buNone/>
            </a:pPr>
            <a:r>
              <a:rPr lang="fr-FR" sz="14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M. PAPAZOGLOU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1400"/>
              <a:buFont typeface="Open Sans"/>
              <a:buNone/>
            </a:pPr>
            <a:r>
              <a:rPr lang="fr-FR" sz="14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Mme. GIANNINI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1400"/>
              <a:buFont typeface="Open Sans"/>
              <a:buNone/>
            </a:pPr>
            <a:r>
              <a:rPr lang="fr-FR" sz="14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Mme. KITTEL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1400"/>
              <a:buFont typeface="Open Sans"/>
              <a:buNone/>
            </a:pPr>
            <a:r>
              <a:rPr lang="fr-FR" sz="14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Plateau technique</a:t>
            </a:r>
            <a:endParaRPr sz="14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1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21" descr="logo pour d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5831" y="1890491"/>
            <a:ext cx="2770632" cy="2039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1"/>
          <p:cNvSpPr/>
          <p:nvPr/>
        </p:nvSpPr>
        <p:spPr>
          <a:xfrm>
            <a:off x="5863784" y="1973094"/>
            <a:ext cx="45719" cy="1787110"/>
          </a:xfrm>
          <a:prstGeom prst="rect">
            <a:avLst/>
          </a:prstGeom>
          <a:solidFill>
            <a:srgbClr val="A6004C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3736025" y="920075"/>
            <a:ext cx="4301236" cy="4743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000"/>
              <a:buFont typeface="Arial"/>
              <a:buNone/>
            </a:pPr>
            <a:r>
              <a:rPr lang="fr-FR" sz="200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Merci pour votre attention</a:t>
            </a:r>
            <a:endParaRPr sz="20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438525" y="2760135"/>
            <a:ext cx="5737006" cy="133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Présentation générale du projet</a:t>
            </a:r>
            <a:endParaRPr sz="2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2077747" y="835457"/>
            <a:ext cx="607771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• Reprise d’un projet de troisième année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• Axes d‘améliorations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🡪 Bruit parasite trop important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🡪 Encombrement de l’alimentation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 🡪 Amplificateur audio de mauvaise qualité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4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699" y="2740910"/>
            <a:ext cx="5125893" cy="384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https://cdn.discordapp.com/attachments/683053860864000142/978225608851071026/IMG20220523111523.jpg"/>
          <p:cNvPicPr preferRelativeResize="0"/>
          <p:nvPr/>
        </p:nvPicPr>
        <p:blipFill rotWithShape="1">
          <a:blip r:embed="rId4">
            <a:alphaModFix/>
          </a:blip>
          <a:srcRect l="30695" t="35682" r="24664" b="38718"/>
          <a:stretch/>
        </p:blipFill>
        <p:spPr>
          <a:xfrm>
            <a:off x="8143869" y="835457"/>
            <a:ext cx="3748598" cy="161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902" y="830475"/>
            <a:ext cx="882015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2900363" y="2794001"/>
            <a:ext cx="9291637" cy="1337733"/>
          </a:xfrm>
          <a:prstGeom prst="rect">
            <a:avLst/>
          </a:prstGeom>
          <a:solidFill>
            <a:srgbClr val="A600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3438525" y="2760135"/>
            <a:ext cx="7171668" cy="133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 Alimentation 230V AC – </a:t>
            </a:r>
            <a:r>
              <a:rPr lang="fr-FR" sz="2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fr-FR" sz="28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 </a:t>
            </a:r>
            <a:r>
              <a:rPr lang="fr-FR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DC</a:t>
            </a:r>
            <a:endParaRPr sz="2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2588493" y="3891695"/>
            <a:ext cx="63001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Contraintes: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Norme IP40D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Dimensions finales égales à celle d’un rack audio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7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2588493" y="1835088"/>
            <a:ext cx="607771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Objectifs: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Transformation du courant 230V AC vers 24V DC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Char char="-"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Branchement au secteur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2130015" y="269286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2147250" y="252810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Schéma du module</a:t>
            </a:r>
            <a:endParaRPr sz="2400" b="0" i="0" u="none" strike="noStrike" cap="none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1170447" y="2644350"/>
            <a:ext cx="2562000" cy="947400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Transformateur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4978940" y="2644369"/>
            <a:ext cx="2562000" cy="947400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 de diodes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8951558" y="2644375"/>
            <a:ext cx="2562000" cy="947400"/>
          </a:xfrm>
          <a:prstGeom prst="roundRect">
            <a:avLst>
              <a:gd name="adj" fmla="val 16667"/>
            </a:avLst>
          </a:prstGeom>
          <a:solidFill>
            <a:srgbClr val="A6004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convertisseur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Buck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8"/>
          <p:cNvCxnSpPr>
            <a:stCxn id="157" idx="3"/>
            <a:endCxn id="158" idx="1"/>
          </p:cNvCxnSpPr>
          <p:nvPr/>
        </p:nvCxnSpPr>
        <p:spPr>
          <a:xfrm>
            <a:off x="3732447" y="3118050"/>
            <a:ext cx="1246500" cy="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8"/>
          <p:cNvCxnSpPr>
            <a:stCxn id="158" idx="3"/>
            <a:endCxn id="159" idx="1"/>
          </p:cNvCxnSpPr>
          <p:nvPr/>
        </p:nvCxnSpPr>
        <p:spPr>
          <a:xfrm>
            <a:off x="7540940" y="3118069"/>
            <a:ext cx="1410600" cy="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8"/>
          <p:cNvSpPr/>
          <p:nvPr/>
        </p:nvSpPr>
        <p:spPr>
          <a:xfrm>
            <a:off x="1414506" y="1475767"/>
            <a:ext cx="207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Réseau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(230V AC)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8"/>
          <p:cNvCxnSpPr>
            <a:stCxn id="162" idx="2"/>
            <a:endCxn id="157" idx="0"/>
          </p:cNvCxnSpPr>
          <p:nvPr/>
        </p:nvCxnSpPr>
        <p:spPr>
          <a:xfrm>
            <a:off x="2451456" y="2183767"/>
            <a:ext cx="0" cy="4605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4" name="Google Shape;164;p8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318743" y="3471717"/>
            <a:ext cx="207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baisser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48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V AC)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7127243" y="3591767"/>
            <a:ext cx="207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R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edresser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43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V 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C)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8"/>
          <p:cNvCxnSpPr>
            <a:stCxn id="159" idx="2"/>
          </p:cNvCxnSpPr>
          <p:nvPr/>
        </p:nvCxnSpPr>
        <p:spPr>
          <a:xfrm flipH="1">
            <a:off x="10219958" y="3591775"/>
            <a:ext cx="12600" cy="667800"/>
          </a:xfrm>
          <a:prstGeom prst="straightConnector1">
            <a:avLst/>
          </a:prstGeom>
          <a:noFill/>
          <a:ln w="9525" cap="flat" cmpd="sng">
            <a:solidFill>
              <a:srgbClr val="A6004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8"/>
          <p:cNvSpPr/>
          <p:nvPr/>
        </p:nvSpPr>
        <p:spPr>
          <a:xfrm>
            <a:off x="9195606" y="4534792"/>
            <a:ext cx="207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Additionneur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2000"/>
              <a:buFont typeface="Open Sans"/>
              <a:buNone/>
            </a:pP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(2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V </a:t>
            </a:r>
            <a:r>
              <a:rPr lang="fr-FR" sz="200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fr-FR" sz="20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C)</a:t>
            </a:r>
            <a:endParaRPr sz="2000" b="0" i="0" u="none" strike="noStrike" cap="none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rot="10800000" flipH="1">
            <a:off x="10195282" y="6403887"/>
            <a:ext cx="1620110" cy="45719"/>
          </a:xfrm>
          <a:prstGeom prst="rect">
            <a:avLst/>
          </a:prstGeom>
          <a:solidFill>
            <a:srgbClr val="777877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 descr="https://raw.githubusercontent.com/AlexisRONDEA/ambisonique/main/PCB%20alim.PNG?token=GHSAT0AAAAAABULPL2THSQ3PZOH2AD7PK34YULLCH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9706" y="364067"/>
            <a:ext cx="4542761" cy="3636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2162966" y="269286"/>
            <a:ext cx="3621295" cy="47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03B"/>
              </a:buClr>
              <a:buSzPts val="2400"/>
              <a:buFont typeface="Arial"/>
              <a:buNone/>
            </a:pPr>
            <a:r>
              <a:rPr lang="fr-FR" sz="2400" b="0" i="0" u="none" strike="noStrike" cap="none" dirty="0" smtClean="0">
                <a:solidFill>
                  <a:srgbClr val="9E003B"/>
                </a:solidFill>
                <a:latin typeface="Open Sans"/>
                <a:ea typeface="Open Sans"/>
                <a:cs typeface="Open Sans"/>
                <a:sym typeface="Open Sans"/>
              </a:rPr>
              <a:t>PCB et schéma</a:t>
            </a:r>
            <a:endParaRPr sz="2400" b="0" i="0" u="none" strike="noStrike" cap="none" dirty="0">
              <a:solidFill>
                <a:srgbClr val="9E0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8951592" y="6469914"/>
            <a:ext cx="29408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877"/>
              </a:buClr>
              <a:buSzPts val="900"/>
              <a:buFont typeface="Open Sans"/>
              <a:buNone/>
            </a:pPr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Mai 2022 – </a:t>
            </a:r>
            <a:fld id="{00000000-1234-1234-1234-123412341234}" type="slidenum">
              <a:rPr lang="fr-FR" sz="900" b="0" i="0" u="none" strike="noStrike" cap="none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r>
              <a:rPr lang="fr-FR" sz="900" b="0" i="0" u="none" strike="noStrike" cap="none" dirty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fr-FR" sz="900" b="0" i="0" u="none" strike="noStrike" cap="none" dirty="0" smtClean="0">
                <a:solidFill>
                  <a:srgbClr val="777877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900" b="0" i="0" u="none" strike="noStrike" cap="none" dirty="0">
              <a:solidFill>
                <a:srgbClr val="7778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" y="2536166"/>
            <a:ext cx="7185773" cy="2806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480</Words>
  <Application>Microsoft Office PowerPoint</Application>
  <PresentationFormat>Grand écran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Open Sans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colin.320.marius@gmail.com</dc:creator>
  <cp:lastModifiedBy>colin.320.marius@gmail.com</cp:lastModifiedBy>
  <cp:revision>4</cp:revision>
  <dcterms:created xsi:type="dcterms:W3CDTF">2022-05-23T09:00:08Z</dcterms:created>
  <dcterms:modified xsi:type="dcterms:W3CDTF">2022-05-24T13:09:10Z</dcterms:modified>
</cp:coreProperties>
</file>