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7c5c859ca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7c5c859ca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988f6fd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988f6f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87c988f6fd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87c988f6fd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7c988f6fd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7c988f6fd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87c988f6f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87c988f6f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87c988f6f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87c988f6f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7c988f6fd_1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7c988f6fd_1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87d38f26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87d38f26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7c5c859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7c5c859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2971799" y="1473200"/>
            <a:ext cx="53982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971799" y="3289299"/>
            <a:ext cx="5398200" cy="1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 cap="none">
                <a:solidFill>
                  <a:schemeClr val="lt1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800"/>
              </a:spcBef>
              <a:spcAft>
                <a:spcPts val="800"/>
              </a:spcAft>
              <a:buSzPts val="9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699418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2971799" y="4402931"/>
            <a:ext cx="36705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7956718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panorámica con leyenda">
  <p:cSld name="Imagen panorámica con leyenda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1"/>
          <p:cNvSpPr txBox="1"/>
          <p:nvPr>
            <p:ph type="title"/>
          </p:nvPr>
        </p:nvSpPr>
        <p:spPr>
          <a:xfrm>
            <a:off x="514350" y="3549649"/>
            <a:ext cx="75987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1"/>
          <p:cNvSpPr/>
          <p:nvPr>
            <p:ph idx="2" type="pic"/>
          </p:nvPr>
        </p:nvSpPr>
        <p:spPr>
          <a:xfrm>
            <a:off x="1028700" y="699084"/>
            <a:ext cx="6570000" cy="2373600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>
            <a:off x="514350" y="3974702"/>
            <a:ext cx="75987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leyenda">
  <p:cSld name="Título y leyenda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>
            <p:ph type="title"/>
          </p:nvPr>
        </p:nvSpPr>
        <p:spPr>
          <a:xfrm>
            <a:off x="514351" y="457201"/>
            <a:ext cx="75987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514350" y="3257550"/>
            <a:ext cx="75987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título">
  <p:cSld name="Cita con título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7678400" y="205740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es-419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100"/>
          </a:p>
        </p:txBody>
      </p:sp>
      <p:sp>
        <p:nvSpPr>
          <p:cNvPr id="94" name="Google Shape;94;p13"/>
          <p:cNvSpPr txBox="1"/>
          <p:nvPr/>
        </p:nvSpPr>
        <p:spPr>
          <a:xfrm>
            <a:off x="366206" y="61750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es-419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sz="1100"/>
          </a:p>
        </p:txBody>
      </p:sp>
      <p:sp>
        <p:nvSpPr>
          <p:cNvPr id="95" name="Google Shape;95;p13"/>
          <p:cNvSpPr txBox="1"/>
          <p:nvPr>
            <p:ph type="title"/>
          </p:nvPr>
        </p:nvSpPr>
        <p:spPr>
          <a:xfrm>
            <a:off x="744200" y="457201"/>
            <a:ext cx="7162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" type="body"/>
          </p:nvPr>
        </p:nvSpPr>
        <p:spPr>
          <a:xfrm>
            <a:off x="823406" y="2514600"/>
            <a:ext cx="7004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Font typeface="Calibri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Font typeface="Calibri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900"/>
              <a:buFont typeface="Calibri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900"/>
              <a:buFont typeface="Calibri"/>
              <a:buNone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2" type="body"/>
          </p:nvPr>
        </p:nvSpPr>
        <p:spPr>
          <a:xfrm>
            <a:off x="515599" y="3257550"/>
            <a:ext cx="76143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>
            <p:ph type="title"/>
          </p:nvPr>
        </p:nvSpPr>
        <p:spPr>
          <a:xfrm>
            <a:off x="514352" y="2481436"/>
            <a:ext cx="75987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514351" y="3583036"/>
            <a:ext cx="7598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tarjeta de nombre">
  <p:cSld name="Cita tarjeta de nombr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7678400" y="205740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es-419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100"/>
          </a:p>
        </p:txBody>
      </p:sp>
      <p:sp>
        <p:nvSpPr>
          <p:cNvPr id="111" name="Google Shape;111;p15"/>
          <p:cNvSpPr txBox="1"/>
          <p:nvPr/>
        </p:nvSpPr>
        <p:spPr>
          <a:xfrm>
            <a:off x="366206" y="617503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b="0" i="0" lang="es-419" sz="6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 sz="1100"/>
          </a:p>
        </p:txBody>
      </p:sp>
      <p:sp>
        <p:nvSpPr>
          <p:cNvPr id="112" name="Google Shape;112;p15"/>
          <p:cNvSpPr txBox="1"/>
          <p:nvPr>
            <p:ph type="title"/>
          </p:nvPr>
        </p:nvSpPr>
        <p:spPr>
          <a:xfrm>
            <a:off x="744200" y="457201"/>
            <a:ext cx="7162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514350" y="2914650"/>
            <a:ext cx="76017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2" type="body"/>
          </p:nvPr>
        </p:nvSpPr>
        <p:spPr>
          <a:xfrm>
            <a:off x="514349" y="3581400"/>
            <a:ext cx="76017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dadero o falso">
  <p:cSld name="Verdadero o falso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 txBox="1"/>
          <p:nvPr>
            <p:ph type="title"/>
          </p:nvPr>
        </p:nvSpPr>
        <p:spPr>
          <a:xfrm>
            <a:off x="514351" y="457201"/>
            <a:ext cx="759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514351" y="2628900"/>
            <a:ext cx="75987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sz="2100" cap="none">
                <a:solidFill>
                  <a:schemeClr val="lt1"/>
                </a:solidFill>
              </a:defRPr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514350" y="3257550"/>
            <a:ext cx="75987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exto vertical y título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 rot="5400000">
            <a:off x="2945119" y="-824350"/>
            <a:ext cx="2736900" cy="75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0" name="Google Shape;130;p17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type="title"/>
          </p:nvPr>
        </p:nvSpPr>
        <p:spPr>
          <a:xfrm rot="5400000">
            <a:off x="5360421" y="1590899"/>
            <a:ext cx="3886200" cy="16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 rot="5400000">
            <a:off x="1508337" y="-536700"/>
            <a:ext cx="3886200" cy="58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contenido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514351" y="1606550"/>
            <a:ext cx="7598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514352" y="1606550"/>
            <a:ext cx="37464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2" type="body"/>
          </p:nvPr>
        </p:nvSpPr>
        <p:spPr>
          <a:xfrm>
            <a:off x="4366421" y="1606550"/>
            <a:ext cx="37464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4" name="Google Shape;3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 txBox="1"/>
          <p:nvPr>
            <p:ph type="title"/>
          </p:nvPr>
        </p:nvSpPr>
        <p:spPr>
          <a:xfrm>
            <a:off x="514350" y="2481436"/>
            <a:ext cx="75987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514349" y="3583036"/>
            <a:ext cx="75987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500"/>
              <a:buNone/>
              <a:defRPr sz="15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730253" y="1663700"/>
            <a:ext cx="35319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sz="2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514351" y="2152651"/>
            <a:ext cx="3747600" cy="21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572002" y="1670050"/>
            <a:ext cx="35421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sz="2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367612" y="2152651"/>
            <a:ext cx="3746400" cy="21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0" name="Google Shape;5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leyenda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Google Shape;6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514350" y="1555750"/>
            <a:ext cx="2760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3486151" y="457201"/>
            <a:ext cx="46269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514350" y="2584450"/>
            <a:ext cx="2760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leyenda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1619" cy="514216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 txBox="1"/>
          <p:nvPr>
            <p:ph type="title"/>
          </p:nvPr>
        </p:nvSpPr>
        <p:spPr>
          <a:xfrm>
            <a:off x="514350" y="1200150"/>
            <a:ext cx="4623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alibri"/>
              <a:buNone/>
              <a:defRPr b="0" sz="2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5652190" y="685800"/>
            <a:ext cx="2460600" cy="3429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14350" y="2228850"/>
            <a:ext cx="4623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8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4351" y="457200"/>
            <a:ext cx="75987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  <a:defRPr b="0" i="0" sz="2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4351" y="1606550"/>
            <a:ext cx="7598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57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442245" y="4402931"/>
            <a:ext cx="12000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514350" y="4402931"/>
            <a:ext cx="58707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699545" y="4402931"/>
            <a:ext cx="4134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sites.google.com/site/softwareeducativodematematicas/the-tea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ctrTitle"/>
          </p:nvPr>
        </p:nvSpPr>
        <p:spPr>
          <a:xfrm>
            <a:off x="5250925" y="1580675"/>
            <a:ext cx="3138000" cy="759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 sz="3900"/>
              <a:t>Proyecto ADSI</a:t>
            </a:r>
            <a:endParaRPr b="1" i="1" sz="3900"/>
          </a:p>
        </p:txBody>
      </p:sp>
      <p:sp>
        <p:nvSpPr>
          <p:cNvPr id="145" name="Google Shape;145;p19"/>
          <p:cNvSpPr txBox="1"/>
          <p:nvPr>
            <p:ph idx="1" type="subTitle"/>
          </p:nvPr>
        </p:nvSpPr>
        <p:spPr>
          <a:xfrm>
            <a:off x="6137425" y="2624675"/>
            <a:ext cx="2251500" cy="2024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Andres Leon</a:t>
            </a:r>
            <a:endParaRPr sz="1600"/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600"/>
              <a:t>Juan Olivares </a:t>
            </a:r>
            <a:endParaRPr sz="1600"/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600"/>
              <a:t>Cristian Camacho </a:t>
            </a:r>
            <a:endParaRPr sz="1600"/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600"/>
              <a:t>Carlos Serrano</a:t>
            </a:r>
            <a:endParaRPr sz="1600"/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1600"/>
              <a:t>Maikol Sabogal</a:t>
            </a:r>
            <a:endParaRPr sz="1600"/>
          </a:p>
          <a:p>
            <a:pPr indent="0" lvl="0" marL="0" rtl="0" algn="r">
              <a:spcBef>
                <a:spcPts val="800"/>
              </a:spcBef>
              <a:spcAft>
                <a:spcPts val="800"/>
              </a:spcAft>
              <a:buNone/>
            </a:pPr>
            <a:r>
              <a:rPr lang="es-419" sz="1600"/>
              <a:t>N° 2067454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ctrTitle"/>
          </p:nvPr>
        </p:nvSpPr>
        <p:spPr>
          <a:xfrm>
            <a:off x="2971799" y="1473200"/>
            <a:ext cx="5398200" cy="1816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8"/>
          <p:cNvSpPr txBox="1"/>
          <p:nvPr>
            <p:ph idx="1" type="subTitle"/>
          </p:nvPr>
        </p:nvSpPr>
        <p:spPr>
          <a:xfrm>
            <a:off x="2971799" y="3289299"/>
            <a:ext cx="5398200" cy="105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ctrTitle"/>
          </p:nvPr>
        </p:nvSpPr>
        <p:spPr>
          <a:xfrm flipH="1" rot="-177">
            <a:off x="2466293" y="907992"/>
            <a:ext cx="5812500" cy="11682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PLUS HANDL</a:t>
            </a:r>
            <a:r>
              <a:rPr lang="es-419"/>
              <a:t>ES</a:t>
            </a:r>
            <a:endParaRPr/>
          </a:p>
        </p:txBody>
      </p:sp>
      <p:sp>
        <p:nvSpPr>
          <p:cNvPr id="151" name="Google Shape;151;p20"/>
          <p:cNvSpPr txBox="1"/>
          <p:nvPr>
            <p:ph idx="1" type="subTitle"/>
          </p:nvPr>
        </p:nvSpPr>
        <p:spPr>
          <a:xfrm>
            <a:off x="2014500" y="2350175"/>
            <a:ext cx="6355500" cy="2269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Crearemos una manilla que nos facilite el registro de acceso en la </a:t>
            </a:r>
            <a:r>
              <a:rPr lang="es-419"/>
              <a:t>entrada</a:t>
            </a:r>
            <a:r>
              <a:rPr lang="es-419"/>
              <a:t> y salida de las instituciones, la </a:t>
            </a:r>
            <a:r>
              <a:rPr lang="es-419"/>
              <a:t>razón</a:t>
            </a:r>
            <a:r>
              <a:rPr lang="es-419"/>
              <a:t> por la que queremos crear este proyecto es por que hemos notado la falta de inseguridad, a la hora de que cualquier persona con un uniforme o</a:t>
            </a:r>
            <a:r>
              <a:rPr lang="es-419"/>
              <a:t> </a:t>
            </a:r>
            <a:r>
              <a:rPr lang="es-419"/>
              <a:t>una bata puede ingresar a un colegio.</a:t>
            </a:r>
            <a:endParaRPr/>
          </a:p>
          <a:p>
            <a:pPr indent="0" lvl="0" marL="0" rtl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s-419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ctrTitle"/>
          </p:nvPr>
        </p:nvSpPr>
        <p:spPr>
          <a:xfrm>
            <a:off x="982750" y="692225"/>
            <a:ext cx="6823800" cy="742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 general </a:t>
            </a:r>
            <a:endParaRPr/>
          </a:p>
        </p:txBody>
      </p:sp>
      <p:sp>
        <p:nvSpPr>
          <p:cNvPr id="157" name="Google Shape;157;p21"/>
          <p:cNvSpPr txBox="1"/>
          <p:nvPr>
            <p:ph idx="1" type="subTitle"/>
          </p:nvPr>
        </p:nvSpPr>
        <p:spPr>
          <a:xfrm>
            <a:off x="982750" y="1435025"/>
            <a:ext cx="6976200" cy="1371900"/>
          </a:xfrm>
          <a:prstGeom prst="rect">
            <a:avLst/>
          </a:prstGeom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b="1" i="1" lang="es-41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Aplicar un sistema operativo relacionado con el control y registro en el acceso de estudiantes y docentes a la institución: </a:t>
            </a:r>
            <a:r>
              <a:rPr lang="es-41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Usando y valorando herramientas de gestión, análisis de datos de una forma valorativa y colaborativa.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s-41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sz="1350">
              <a:solidFill>
                <a:schemeClr val="dk1"/>
              </a:solidFill>
              <a:highlight>
                <a:srgbClr val="FCFCF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8400" y="3035525"/>
            <a:ext cx="285750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/>
          <p:nvPr/>
        </p:nvSpPr>
        <p:spPr>
          <a:xfrm>
            <a:off x="3520300" y="4597625"/>
            <a:ext cx="4876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 u="sng">
                <a:solidFill>
                  <a:schemeClr val="hlink"/>
                </a:solidFill>
                <a:hlinkClick r:id="rId4"/>
              </a:rPr>
              <a:t>https://sites.google.com/site/softwareeducativodematematicas/the-team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ctrTitle"/>
          </p:nvPr>
        </p:nvSpPr>
        <p:spPr>
          <a:xfrm>
            <a:off x="1125600" y="1006925"/>
            <a:ext cx="6892800" cy="698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Objetivos </a:t>
            </a:r>
            <a:r>
              <a:rPr lang="es-419"/>
              <a:t>específicos</a:t>
            </a:r>
            <a:endParaRPr/>
          </a:p>
        </p:txBody>
      </p:sp>
      <p:sp>
        <p:nvSpPr>
          <p:cNvPr id="165" name="Google Shape;165;p22"/>
          <p:cNvSpPr txBox="1"/>
          <p:nvPr>
            <p:ph idx="1" type="subTitle"/>
          </p:nvPr>
        </p:nvSpPr>
        <p:spPr>
          <a:xfrm>
            <a:off x="1125600" y="1858955"/>
            <a:ext cx="6892800" cy="2726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lang="es-419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Conocer </a:t>
            </a:r>
            <a:r>
              <a:rPr lang="es-419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información</a:t>
            </a:r>
            <a:r>
              <a:rPr lang="es-419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relacionada con proyectos de nuestra misma </a:t>
            </a:r>
            <a:r>
              <a:rPr lang="es-419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índole.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lang="es-419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Identificar y definir cuales son los implementos necesarios para el desarrollo de este proyecto.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lang="es-419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Contar con un personal adecuado para crear un proyecto con todos los estándares de calidad.</a:t>
            </a:r>
            <a:endParaRPr sz="16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lang="es-419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Aplicar el sistema de información de acuerdo a los requerimientos previamente acordados.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AutoNum type="arabicPeriod"/>
            </a:pPr>
            <a:r>
              <a:rPr lang="es-419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Clasificar la información recolectada. </a:t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ctrTitle"/>
          </p:nvPr>
        </p:nvSpPr>
        <p:spPr>
          <a:xfrm>
            <a:off x="1403975" y="350550"/>
            <a:ext cx="7307400" cy="680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Planteamiento</a:t>
            </a:r>
            <a:r>
              <a:rPr lang="es-419"/>
              <a:t> del problema</a:t>
            </a:r>
            <a:endParaRPr/>
          </a:p>
        </p:txBody>
      </p:sp>
      <p:sp>
        <p:nvSpPr>
          <p:cNvPr id="171" name="Google Shape;171;p23"/>
          <p:cNvSpPr txBox="1"/>
          <p:nvPr/>
        </p:nvSpPr>
        <p:spPr>
          <a:xfrm>
            <a:off x="1116175" y="1170225"/>
            <a:ext cx="7307400" cy="10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-"/>
            </a:pPr>
            <a:r>
              <a:rPr lang="es-419" sz="1200">
                <a:solidFill>
                  <a:srgbClr val="FFFFFF"/>
                </a:solidFill>
              </a:rPr>
              <a:t>Los estudiantes y profesores del colegio </a:t>
            </a:r>
            <a:r>
              <a:rPr b="1" i="1" lang="es-419" sz="1200">
                <a:solidFill>
                  <a:srgbClr val="FFFFFF"/>
                </a:solidFill>
              </a:rPr>
              <a:t>I.E.D CLASS</a:t>
            </a:r>
            <a:r>
              <a:rPr lang="es-419" sz="1200">
                <a:solidFill>
                  <a:srgbClr val="FFFFFF"/>
                </a:solidFill>
              </a:rPr>
              <a:t> reportan una alta inseguridad con el ingreso a la </a:t>
            </a:r>
            <a:r>
              <a:rPr lang="es-419" sz="1200">
                <a:solidFill>
                  <a:srgbClr val="FFFFFF"/>
                </a:solidFill>
              </a:rPr>
              <a:t>institución, ya que se han producido varios inconvenientes con personal no autorizado, suplantando a profesores </a:t>
            </a:r>
            <a:r>
              <a:rPr lang="es-419" sz="1200">
                <a:solidFill>
                  <a:schemeClr val="lt1"/>
                </a:solidFill>
              </a:rPr>
              <a:t>y alumnos</a:t>
            </a:r>
            <a:r>
              <a:rPr lang="es-419" sz="1200">
                <a:solidFill>
                  <a:srgbClr val="FFFFFF"/>
                </a:solidFill>
              </a:rPr>
              <a:t>, para luego ingresar y así causar daños en las instalaciones o en contra de los estudiantes.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803" y="2438050"/>
            <a:ext cx="2754400" cy="25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type="ctrTitle"/>
          </p:nvPr>
        </p:nvSpPr>
        <p:spPr>
          <a:xfrm>
            <a:off x="1598100" y="378175"/>
            <a:ext cx="6771900" cy="769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Alcance del proyecto </a:t>
            </a:r>
            <a:endParaRPr/>
          </a:p>
        </p:txBody>
      </p:sp>
      <p:sp>
        <p:nvSpPr>
          <p:cNvPr id="178" name="Google Shape;178;p24"/>
          <p:cNvSpPr txBox="1"/>
          <p:nvPr>
            <p:ph idx="1" type="subTitle"/>
          </p:nvPr>
        </p:nvSpPr>
        <p:spPr>
          <a:xfrm>
            <a:off x="1598100" y="1166875"/>
            <a:ext cx="6771900" cy="1787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proyecto no va a sustituir el sistema de ingreso actual, solo lo modificará agregando un proceso </a:t>
            </a:r>
            <a:r>
              <a:rPr lang="es-419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más</a:t>
            </a:r>
            <a:r>
              <a:rPr lang="es-419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confiable, recursivo y efectivo que se adquiere en pocos meses mejorando así el sistema.</a:t>
            </a:r>
            <a:endParaRPr sz="1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Este proyecto </a:t>
            </a:r>
            <a:r>
              <a:rPr lang="es-419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tendrá</a:t>
            </a:r>
            <a:r>
              <a:rPr lang="es-419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como resultado una calidad innovadora, donde incluirá los trabajos realizados por cada uno de los integrantes del proyecto, mejorando los sistemas de seguridad en las entradas principales. de la </a:t>
            </a:r>
            <a:r>
              <a:rPr lang="es-419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institución</a:t>
            </a:r>
            <a:r>
              <a:rPr lang="es-419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Incluye una interfaz </a:t>
            </a:r>
            <a:r>
              <a:rPr lang="es-419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gráfica de </a:t>
            </a:r>
            <a:r>
              <a:rPr lang="es-419" sz="115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horarios.(registro en el sistema de horas en las que ingresa y sale el estudiante)</a:t>
            </a:r>
            <a:endParaRPr sz="115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50">
                <a:solidFill>
                  <a:srgbClr val="3A3A3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1150">
              <a:solidFill>
                <a:srgbClr val="3A3A3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1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8275" y="3066825"/>
            <a:ext cx="2309476" cy="183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/>
        </p:nvSpPr>
        <p:spPr>
          <a:xfrm>
            <a:off x="5932350" y="4701650"/>
            <a:ext cx="3202200" cy="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https://images.app.goo.gl/5hAPhtPNLVZQPHo99</a:t>
            </a:r>
            <a:endParaRPr sz="1000">
              <a:solidFill>
                <a:srgbClr val="E0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ctrTitle"/>
          </p:nvPr>
        </p:nvSpPr>
        <p:spPr>
          <a:xfrm>
            <a:off x="1014775" y="642675"/>
            <a:ext cx="7040400" cy="698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Justificación  </a:t>
            </a:r>
            <a:endParaRPr/>
          </a:p>
        </p:txBody>
      </p:sp>
      <p:sp>
        <p:nvSpPr>
          <p:cNvPr id="186" name="Google Shape;186;p25"/>
          <p:cNvSpPr txBox="1"/>
          <p:nvPr>
            <p:ph idx="1" type="subTitle"/>
          </p:nvPr>
        </p:nvSpPr>
        <p:spPr>
          <a:xfrm>
            <a:off x="1024725" y="1423225"/>
            <a:ext cx="7040400" cy="1007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800"/>
              </a:spcAft>
              <a:buNone/>
            </a:pPr>
            <a:r>
              <a:rPr lang="es-419"/>
              <a:t>Debido a los problemas de inseguridad, sustitución y problemas de convivencia en la </a:t>
            </a:r>
            <a:r>
              <a:rPr lang="es-419"/>
              <a:t>institución</a:t>
            </a:r>
            <a:r>
              <a:rPr lang="es-419"/>
              <a:t> </a:t>
            </a:r>
            <a:r>
              <a:rPr i="1" lang="es-419"/>
              <a:t>I.E.D </a:t>
            </a:r>
            <a:r>
              <a:rPr b="1" i="1" lang="es-419"/>
              <a:t>CLASS</a:t>
            </a:r>
            <a:r>
              <a:rPr lang="es-419"/>
              <a:t> en los distintos espacios de entrada y salida del personal dentro de la </a:t>
            </a:r>
            <a:r>
              <a:rPr lang="es-419"/>
              <a:t>institución</a:t>
            </a:r>
            <a:r>
              <a:rPr lang="es-419"/>
              <a:t>,  es por eso que implementaremos nuestro proyecto en esta </a:t>
            </a:r>
            <a:r>
              <a:rPr lang="es-419"/>
              <a:t>institución</a:t>
            </a:r>
            <a:r>
              <a:rPr lang="es-419"/>
              <a:t> con el fin de reducir dichos problemas.</a:t>
            </a:r>
            <a:endParaRPr/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875" y="2372150"/>
            <a:ext cx="2622876" cy="2624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idx="1" type="subTitle"/>
          </p:nvPr>
        </p:nvSpPr>
        <p:spPr>
          <a:xfrm>
            <a:off x="1655250" y="4551425"/>
            <a:ext cx="6602400" cy="324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800"/>
              </a:spcAft>
              <a:buNone/>
            </a:pPr>
            <a:r>
              <a:rPr lang="es-419" sz="1300"/>
              <a:t>https://app.lucidchart.com/invitations/accept/66adbf94-6d60-4be7-b715-009a87e24642</a:t>
            </a:r>
            <a:endParaRPr sz="1300"/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00" y="577250"/>
            <a:ext cx="8998626" cy="36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6"/>
          <p:cNvSpPr txBox="1"/>
          <p:nvPr/>
        </p:nvSpPr>
        <p:spPr>
          <a:xfrm>
            <a:off x="3643775" y="99950"/>
            <a:ext cx="2044200" cy="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MAPA BPMN ACTUAL</a:t>
            </a:r>
            <a:endParaRPr b="1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/>
        </p:nvSpPr>
        <p:spPr>
          <a:xfrm>
            <a:off x="3591225" y="133200"/>
            <a:ext cx="2329200" cy="4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MAPA BPMN PROPUESTO </a:t>
            </a:r>
            <a:endParaRPr/>
          </a:p>
        </p:txBody>
      </p:sp>
      <p:sp>
        <p:nvSpPr>
          <p:cNvPr id="200" name="Google Shape;200;p27"/>
          <p:cNvSpPr txBox="1"/>
          <p:nvPr/>
        </p:nvSpPr>
        <p:spPr>
          <a:xfrm>
            <a:off x="972500" y="4521900"/>
            <a:ext cx="74370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FFFFFF"/>
                </a:solidFill>
              </a:rPr>
              <a:t>https://app.lucidchart.com/invitations/accept/3d320f31-ce9f-46c2-876c-cbf8a421983b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21600"/>
            <a:ext cx="8839200" cy="372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