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ooper Hewitt Bold" charset="1" panose="00000000000000000000"/>
      <p:regular r:id="rId20"/>
    </p:embeddedFont>
    <p:embeddedFont>
      <p:font typeface="Cooper Hewitt" charset="1" panose="00000000000000000000"/>
      <p:regular r:id="rId21"/>
    </p:embeddedFont>
    <p:embeddedFont>
      <p:font typeface="Open Sans" charset="1" panose="020B0606030504020204"/>
      <p:regular r:id="rId22"/>
    </p:embeddedFont>
    <p:embeddedFont>
      <p:font typeface="DM Sans Bold" charset="1" panose="00000000000000000000"/>
      <p:regular r:id="rId23"/>
    </p:embeddedFont>
    <p:embeddedFont>
      <p:font typeface="DM San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013229"/>
            <a:ext cx="9904619" cy="23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IDE´S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66520"/>
            <a:ext cx="9281483" cy="119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5983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PARA DESARROLLO WEB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5510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40699">
            <a:off x="14966332" y="3788345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6" y="0"/>
                </a:lnTo>
                <a:lnTo>
                  <a:pt x="3059086" y="1941129"/>
                </a:lnTo>
                <a:lnTo>
                  <a:pt x="0" y="1941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06387">
            <a:off x="10025901" y="6134685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6" y="0"/>
                </a:lnTo>
                <a:lnTo>
                  <a:pt x="3160926" y="3408841"/>
                </a:lnTo>
                <a:lnTo>
                  <a:pt x="0" y="3408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75061">
            <a:off x="15548401" y="7585760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30435" y="186036"/>
            <a:ext cx="7068438" cy="11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b="true" sz="5996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SUBLIME 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235" y="1989050"/>
            <a:ext cx="7072639" cy="354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Minimapa: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consiste en una previsualización de la estructura del código, es muy útil para desplazarse por el archivo cuando se conoce bien la estructura de este.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Soporte nativo para infinidad de lenguajes: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Soporta de forma nativa 43 lenguajes de programación y texto plano.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 multilínea: 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Los desarrolladores pueden editar y manipular bloques de código con facilidad, lo que ahorra tiempo y esfuerzo en proyectos de gran envergadura.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Resaltado de sintaxis: L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os programadores pueden identificar rápidamente errores y problemas potenciales en su código.</a:t>
            </a:r>
          </a:p>
          <a:p>
            <a:pPr algn="just">
              <a:lnSpc>
                <a:spcPts val="257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26235" y="1500576"/>
            <a:ext cx="7072639" cy="36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253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235" y="5911653"/>
            <a:ext cx="7072639" cy="205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LSP (Language Server Protocol):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Soporte avanzado para múltiples lenguajes.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Emmet: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Expansión rápida de código HTML y CSS.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SublimeLinter: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Análisis y detección de errores en código.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Terminus: 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Terminal integrada en Sublime Text.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GitGutter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: Indicadores de cambios en el código con Git.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SideBarEnhancements: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Más opciones para la barra lateral de archivos.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43739" y="5352451"/>
            <a:ext cx="1037630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83805" y="3957000"/>
            <a:ext cx="900410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8787" y="4464682"/>
            <a:ext cx="3375273" cy="57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9416" indent="-199708" lvl="1">
              <a:lnSpc>
                <a:spcPts val="2386"/>
              </a:lnSpc>
              <a:spcBef>
                <a:spcPct val="0"/>
              </a:spcBef>
              <a:buFont typeface="Arial"/>
              <a:buChar char="•"/>
            </a:pPr>
            <a:r>
              <a:rPr lang="en-US" sz="1850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GRATIS </a:t>
            </a:r>
          </a:p>
          <a:p>
            <a:pPr algn="l" marL="399416" indent="-199708" lvl="1">
              <a:lnSpc>
                <a:spcPts val="2386"/>
              </a:lnSpc>
              <a:spcBef>
                <a:spcPct val="0"/>
              </a:spcBef>
              <a:buFont typeface="Arial"/>
              <a:buChar char="•"/>
            </a:pPr>
            <a:r>
              <a:rPr lang="en-US" sz="1850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LICENCIA DE PAGO ($99 USD).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45701" y="2131177"/>
            <a:ext cx="7072639" cy="116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Integración con Git.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Acceso remoto vía SSH.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Conexión con bases de datos (mediante plugins)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Desarrollo en la nube (Azure, AWS)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8227" y="1500576"/>
            <a:ext cx="1616273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1750" y="-5307228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40699">
            <a:off x="14534035" y="4349250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6" y="0"/>
                </a:lnTo>
                <a:lnTo>
                  <a:pt x="3059086" y="1941129"/>
                </a:lnTo>
                <a:lnTo>
                  <a:pt x="0" y="1941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06387">
            <a:off x="8585203" y="6664651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5" y="0"/>
                </a:lnTo>
                <a:lnTo>
                  <a:pt x="3160925" y="3408842"/>
                </a:lnTo>
                <a:lnTo>
                  <a:pt x="0" y="3408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75061">
            <a:off x="12963395" y="7354406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07649" y="2762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ANDROID STUDIO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83541" y="2016829"/>
            <a:ext cx="7072639" cy="1464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Integración con Git y GitHub.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Acceso remoto vía SSH.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Conexión con bases de datos (nativo).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Desarrollo en la nube (Google Cloud, Firebase).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Simuladores y Emuladores de Dispositivos Android.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5873" y="1452793"/>
            <a:ext cx="1616273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83805" y="3957000"/>
            <a:ext cx="900410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3514" y="4422730"/>
            <a:ext cx="5770215" cy="57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9416" indent="-199708" lvl="1">
              <a:lnSpc>
                <a:spcPts val="2386"/>
              </a:lnSpc>
              <a:spcBef>
                <a:spcPct val="0"/>
              </a:spcBef>
              <a:buFont typeface="Arial"/>
              <a:buChar char="•"/>
            </a:pPr>
            <a:r>
              <a:rPr lang="en-US" sz="1850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COMPLETAMENTE </a:t>
            </a:r>
            <a:r>
              <a:rPr lang="en-US" sz="1850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GRATIS, SIN COSTOS ADICIONALES. </a:t>
            </a:r>
          </a:p>
          <a:p>
            <a:pPr algn="l">
              <a:lnSpc>
                <a:spcPts val="238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6235" y="1989050"/>
            <a:ext cx="7072639" cy="289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Interfaz de usuario (UI) avanzada: 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Crea interfaces de usuario de aplicaciones Android de manera sencilla y efectiva.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Soporte para Kotlin, c++ y Java: 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Ofrece herramientas y bibliotecas para c++, java y kotlin.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Simuladores y emuladores: </a:t>
            </a:r>
            <a:r>
              <a:rPr lang="en-US" sz="183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Prueba aplicaciones con una gran variedad de configuraciones en dispositivos virtuales.</a:t>
            </a:r>
          </a:p>
          <a:p>
            <a:pPr algn="just" marL="396692" indent="-198346" lvl="1">
              <a:lnSpc>
                <a:spcPts val="2572"/>
              </a:lnSpc>
              <a:buFont typeface="Arial"/>
              <a:buChar char="•"/>
            </a:pPr>
            <a:r>
              <a:rPr lang="en-US" b="true" sz="1837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Herramientas de depuración, rendimiento y analizador de memoria. </a:t>
            </a:r>
          </a:p>
          <a:p>
            <a:pPr algn="just">
              <a:lnSpc>
                <a:spcPts val="257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7649" y="1452831"/>
            <a:ext cx="7072639" cy="36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253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235" y="5911653"/>
            <a:ext cx="7166278" cy="235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CMake: 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gestionar proyectos con código C++.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SonarLint: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A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yuda a mantener el código limpio, destacando errores y posibles mejoras en tiempo real mientras codificas.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Espresso: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Plugin que facilita las pruebas de interfaz de usuario (UI). Asegurando que las interacciones del usuario en la app se comporten correctamente.</a:t>
            </a:r>
          </a:p>
          <a:p>
            <a:pPr algn="l">
              <a:lnSpc>
                <a:spcPts val="2390"/>
              </a:lnSpc>
              <a:spcBef>
                <a:spcPct val="0"/>
              </a:spcBef>
            </a:pP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853" spc="-10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Realm:</a:t>
            </a:r>
            <a:r>
              <a:rPr lang="en-US" sz="1853" spc="-10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Este plugin facilita la integración y gestión de bases de datos locales.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25153" y="5291240"/>
            <a:ext cx="1037630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40699">
            <a:off x="12538206" y="4172935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6" y="0"/>
                </a:lnTo>
                <a:lnTo>
                  <a:pt x="3059086" y="1941130"/>
                </a:lnTo>
                <a:lnTo>
                  <a:pt x="0" y="1941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06387">
            <a:off x="10077325" y="6118440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6" y="0"/>
                </a:lnTo>
                <a:lnTo>
                  <a:pt x="3160926" y="3408841"/>
                </a:lnTo>
                <a:lnTo>
                  <a:pt x="0" y="3408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75061">
            <a:off x="15507885" y="4766848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17495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ECLIPSE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191" y="2337008"/>
            <a:ext cx="8115300" cy="342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6"/>
              </a:lnSpc>
            </a:pPr>
            <a:r>
              <a:rPr lang="en-US" sz="219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Características:</a:t>
            </a:r>
          </a:p>
          <a:p>
            <a:pPr algn="just" marL="472923" indent="-236462" lvl="1">
              <a:lnSpc>
                <a:spcPts val="3066"/>
              </a:lnSpc>
              <a:buFont typeface="Arial"/>
              <a:buChar char="•"/>
            </a:pPr>
            <a:r>
              <a:rPr lang="en-US" sz="21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Soporta múltiples lenguajes mediante plugins, por ejemplo.  Java, Python, PHP, JavaScript, C, C++, etc.</a:t>
            </a:r>
          </a:p>
          <a:p>
            <a:pPr algn="just" marL="472923" indent="-236462" lvl="1">
              <a:lnSpc>
                <a:spcPts val="3066"/>
              </a:lnSpc>
              <a:buFont typeface="Arial"/>
              <a:buChar char="•"/>
            </a:pPr>
            <a:r>
              <a:rPr lang="en-US" sz="21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Tiene herramientas avanzadas para depuración y desarrollo web.</a:t>
            </a:r>
          </a:p>
          <a:p>
            <a:pPr algn="just" marL="472923" indent="-236462" lvl="1">
              <a:lnSpc>
                <a:spcPts val="3066"/>
              </a:lnSpc>
              <a:buFont typeface="Arial"/>
              <a:buChar char="•"/>
            </a:pPr>
            <a:r>
              <a:rPr lang="en-US" sz="21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Compatible con frameworks como, Spring, Jakarta EE, etc.</a:t>
            </a:r>
          </a:p>
          <a:p>
            <a:pPr algn="just" marL="472923" indent="-236462" lvl="1">
              <a:lnSpc>
                <a:spcPts val="3066"/>
              </a:lnSpc>
              <a:buFont typeface="Arial"/>
              <a:buChar char="•"/>
            </a:pPr>
            <a:r>
              <a:rPr lang="en-US" sz="21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Permite instalar extensiones a través de Eclipse Marketplace.</a:t>
            </a:r>
          </a:p>
          <a:p>
            <a:pPr algn="just">
              <a:lnSpc>
                <a:spcPts val="306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62974"/>
            <a:ext cx="6543798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Ventajas: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Gran comunidad y documentación</a:t>
            </a:r>
            <a:r>
              <a:rPr lang="en-US" b="true" sz="21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Es multiplataforma.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Buen soporte para proyectos grandes.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Desventajas: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pesado y lento en equipos con pocos recursos.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Curva de aprendizaje elevada.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330499" y="2771853"/>
            <a:ext cx="900410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30499" y="3108085"/>
            <a:ext cx="3450669" cy="36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3" indent="-242887" lvl="1">
              <a:lnSpc>
                <a:spcPts val="2902"/>
              </a:lnSpc>
              <a:buFont typeface="Arial"/>
              <a:buChar char="•"/>
            </a:pPr>
            <a:r>
              <a:rPr lang="en-US" sz="2249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Gratuito (Código abierto)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6197" y="666555"/>
            <a:ext cx="4652055" cy="6106516"/>
          </a:xfrm>
          <a:custGeom>
            <a:avLst/>
            <a:gdLst/>
            <a:ahLst/>
            <a:cxnLst/>
            <a:rect r="r" b="b" t="t" l="l"/>
            <a:pathLst>
              <a:path h="6106516" w="4652055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176017" y="-5676338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23534" y="2000380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8385" y="79070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ATOM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8323" y="2449922"/>
            <a:ext cx="7072639" cy="120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1"/>
              </a:lnSpc>
            </a:pPr>
            <a:r>
              <a:rPr lang="en-US" sz="228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Editor de código liviano y altamente personalizable, creado por GitHub y enfocado en la simplicidad y flexibilidad.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8323" y="3886582"/>
            <a:ext cx="6752761" cy="572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6"/>
              </a:lnSpc>
            </a:pPr>
            <a:r>
              <a:rPr lang="en-US" sz="2183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Código abierto y multiplataforma.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Personalización total con temas y paquetes.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Integración nativa con Git y GitHub.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Interfaz limpia y moderna.</a:t>
            </a:r>
          </a:p>
          <a:p>
            <a:pPr algn="just">
              <a:lnSpc>
                <a:spcPts val="3056"/>
              </a:lnSpc>
            </a:pPr>
          </a:p>
          <a:p>
            <a:pPr algn="just">
              <a:lnSpc>
                <a:spcPts val="3056"/>
              </a:lnSpc>
            </a:pPr>
            <a:r>
              <a:rPr lang="en-US" sz="2183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Ventajas: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Fácil de usar y configurar.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Gran cantidad de plugins.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Soporta múltiples lenguajes y tecnologías.</a:t>
            </a:r>
          </a:p>
          <a:p>
            <a:pPr algn="just">
              <a:lnSpc>
                <a:spcPts val="3056"/>
              </a:lnSpc>
            </a:pPr>
          </a:p>
          <a:p>
            <a:pPr algn="just">
              <a:lnSpc>
                <a:spcPts val="3056"/>
              </a:lnSpc>
            </a:pPr>
            <a:r>
              <a:rPr lang="en-US" sz="2183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Desventajas: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Bajo rendimiento con archivos grandes.</a:t>
            </a:r>
          </a:p>
          <a:p>
            <a:pPr algn="just" marL="471382" indent="-235691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Fue descontinuado en 2022 en favor de Visual Studio Code.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90962" y="6406347"/>
            <a:ext cx="3450669" cy="36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3" indent="-242887" lvl="1">
              <a:lnSpc>
                <a:spcPts val="2902"/>
              </a:lnSpc>
              <a:buFont typeface="Arial"/>
              <a:buChar char="•"/>
            </a:pPr>
            <a:r>
              <a:rPr lang="en-US" sz="2249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Gratuito (Código abierto)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93795" y="5663611"/>
            <a:ext cx="1090034" cy="3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  <a:spcBef>
                <a:spcPct val="0"/>
              </a:spcBef>
            </a:pPr>
            <a:r>
              <a:rPr lang="en-US" sz="2250" spc="-12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4358" y="2291418"/>
            <a:ext cx="15679283" cy="521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22"/>
              </a:lnSpc>
            </a:pPr>
            <a:r>
              <a:rPr lang="en-US" b="true" sz="1380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GRACIAS POR SU ATENCION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140757" y="1492994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2583998" y="669468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19" y="0"/>
                </a:lnTo>
                <a:lnTo>
                  <a:pt x="2206219" y="1740907"/>
                </a:lnTo>
                <a:lnTo>
                  <a:pt x="0" y="1740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737056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3" y="0"/>
                </a:lnTo>
                <a:lnTo>
                  <a:pt x="4202073" y="2521244"/>
                </a:lnTo>
                <a:lnTo>
                  <a:pt x="0" y="25212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10691216" y="7581295"/>
            <a:ext cx="791415" cy="1373118"/>
          </a:xfrm>
          <a:custGeom>
            <a:avLst/>
            <a:gdLst/>
            <a:ahLst/>
            <a:cxnLst/>
            <a:rect r="r" b="b" t="t" l="l"/>
            <a:pathLst>
              <a:path h="1373118" w="791415">
                <a:moveTo>
                  <a:pt x="0" y="0"/>
                </a:moveTo>
                <a:lnTo>
                  <a:pt x="791415" y="0"/>
                </a:lnTo>
                <a:lnTo>
                  <a:pt x="791415" y="1373118"/>
                </a:lnTo>
                <a:lnTo>
                  <a:pt x="0" y="13731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8702" y="2945153"/>
            <a:ext cx="8987361" cy="448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4"/>
              </a:lnSpc>
            </a:pPr>
            <a:r>
              <a:rPr lang="en-US" sz="3653">
                <a:solidFill>
                  <a:srgbClr val="343434"/>
                </a:solidFill>
                <a:latin typeface="Open Sans"/>
                <a:ea typeface="Open Sans"/>
                <a:cs typeface="Open Sans"/>
                <a:sym typeface="Open Sans"/>
              </a:rPr>
              <a:t>Un IDE (entorno de desarrollo integrado) es una aplicación de software que ayuda a los programadores a crear, editar, probar y empaquetar software. Los IDEs agilizan el proceso de desarrollo de software al centralizar las herramientas necesarias en una sola aplicación.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47204" y="2437562"/>
            <a:ext cx="5512096" cy="5411876"/>
          </a:xfrm>
          <a:custGeom>
            <a:avLst/>
            <a:gdLst/>
            <a:ahLst/>
            <a:cxnLst/>
            <a:rect r="r" b="b" t="t" l="l"/>
            <a:pathLst>
              <a:path h="5411876" w="5512096">
                <a:moveTo>
                  <a:pt x="0" y="0"/>
                </a:moveTo>
                <a:lnTo>
                  <a:pt x="5512096" y="0"/>
                </a:lnTo>
                <a:lnTo>
                  <a:pt x="5512096" y="5411876"/>
                </a:lnTo>
                <a:lnTo>
                  <a:pt x="0" y="5411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73712" y="571500"/>
            <a:ext cx="10431540" cy="190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69"/>
              </a:lnSpc>
            </a:pPr>
            <a:r>
              <a:rPr lang="en-US" sz="9549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¿QUE ES UN IDE?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5075" y="80278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CUALES 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5075" y="4104408"/>
            <a:ext cx="10110111" cy="650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Studio Code - 55.6 %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Notepad++ - 30.4 %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IntelliJ - 27.3 %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Vim - 25.9 %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Sublime text - 24.0%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Android Studio - 15.1 %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Eclipse - 14.2 %</a:t>
            </a:r>
          </a:p>
          <a:p>
            <a:pPr algn="just">
              <a:lnSpc>
                <a:spcPts val="4937"/>
              </a:lnSpc>
            </a:pPr>
            <a:r>
              <a:rPr lang="en-US" sz="3526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Atom - 12.7%</a:t>
            </a:r>
          </a:p>
          <a:p>
            <a:pPr algn="just">
              <a:lnSpc>
                <a:spcPts val="4937"/>
              </a:lnSpc>
            </a:pPr>
          </a:p>
          <a:p>
            <a:pPr algn="just">
              <a:lnSpc>
                <a:spcPts val="3677"/>
              </a:lnSpc>
            </a:pPr>
            <a:r>
              <a:rPr lang="en-US" sz="2626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Encuesta realizada por Stack Overflow</a:t>
            </a:r>
          </a:p>
          <a:p>
            <a:pPr algn="just">
              <a:lnSpc>
                <a:spcPts val="367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5075" y="1717189"/>
            <a:ext cx="9820409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LOS MAS POPULARES PARA EL DESARROLLO WEB?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00990" y="2469588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1"/>
                </a:lnTo>
                <a:lnTo>
                  <a:pt x="0" y="4723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8689" y="5424177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2" y="0"/>
                </a:lnTo>
                <a:lnTo>
                  <a:pt x="3718302" y="2393235"/>
                </a:lnTo>
                <a:lnTo>
                  <a:pt x="0" y="2393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59762" y="3712561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4370" y="3050813"/>
            <a:ext cx="11293604" cy="386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editor de codigo fuente ligero y rapido 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Soporte para multiples lenguajes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integracion con Git y GitHub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Depuracion integrada con breakponts y consola de depuracion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Terminal integrada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soporte para desarrollo en contenedores con Docker</a:t>
            </a:r>
          </a:p>
          <a:p>
            <a:pPr algn="just" marL="602361" indent="-301181" lvl="1">
              <a:lnSpc>
                <a:spcPts val="3906"/>
              </a:lnSpc>
              <a:buFont typeface="Arial"/>
              <a:buChar char="•"/>
            </a:pPr>
            <a:r>
              <a:rPr lang="en-US" sz="279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Extensible mediante PlugIns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544894" y="713164"/>
            <a:ext cx="7315200" cy="3325091"/>
          </a:xfrm>
          <a:custGeom>
            <a:avLst/>
            <a:gdLst/>
            <a:ahLst/>
            <a:cxnLst/>
            <a:rect r="r" b="b" t="t" l="l"/>
            <a:pathLst>
              <a:path h="3325091" w="7315200">
                <a:moveTo>
                  <a:pt x="0" y="0"/>
                </a:moveTo>
                <a:lnTo>
                  <a:pt x="7315200" y="0"/>
                </a:lnTo>
                <a:lnTo>
                  <a:pt x="7315200" y="3325091"/>
                </a:lnTo>
                <a:lnTo>
                  <a:pt x="0" y="3325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848" y="5378709"/>
            <a:ext cx="4454452" cy="4114800"/>
          </a:xfrm>
          <a:custGeom>
            <a:avLst/>
            <a:gdLst/>
            <a:ahLst/>
            <a:cxnLst/>
            <a:rect r="r" b="b" t="t" l="l"/>
            <a:pathLst>
              <a:path h="4114800" w="4454452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3425"/>
            <a:ext cx="543760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VISUAL STUDIO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1450" y="1623235"/>
            <a:ext cx="199480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4819" y="7294881"/>
            <a:ext cx="9902966" cy="21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2"/>
              </a:lnSpc>
            </a:pPr>
            <a:r>
              <a:rPr lang="en-US" sz="255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  <a:p>
            <a:pPr algn="just" marL="550856" indent="-275428" lvl="1">
              <a:lnSpc>
                <a:spcPts val="3572"/>
              </a:lnSpc>
              <a:buFont typeface="Arial"/>
              <a:buChar char="•"/>
            </a:pPr>
            <a:r>
              <a:rPr lang="en-US" sz="255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Integracion con Git y Github </a:t>
            </a:r>
          </a:p>
          <a:p>
            <a:pPr algn="just" marL="550856" indent="-275428" lvl="1">
              <a:lnSpc>
                <a:spcPts val="3572"/>
              </a:lnSpc>
              <a:buFont typeface="Arial"/>
              <a:buChar char="•"/>
            </a:pPr>
            <a:r>
              <a:rPr lang="en-US" sz="255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 a base de datos</a:t>
            </a:r>
          </a:p>
          <a:p>
            <a:pPr algn="just" marL="550856" indent="-275428" lvl="1">
              <a:lnSpc>
                <a:spcPts val="3572"/>
              </a:lnSpc>
              <a:buFont typeface="Arial"/>
              <a:buChar char="•"/>
            </a:pPr>
            <a:r>
              <a:rPr lang="en-US" sz="255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Desarrollo en la nube con Azure y AWS</a:t>
            </a:r>
          </a:p>
          <a:p>
            <a:pPr algn="just" marL="550856" indent="-275428" lvl="1">
              <a:lnSpc>
                <a:spcPts val="3572"/>
              </a:lnSpc>
              <a:buFont typeface="Arial"/>
              <a:buChar char="•"/>
            </a:pPr>
            <a:r>
              <a:rPr lang="en-US" sz="255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Soporte para acceso remoto via SSH y contenedores Docker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279509"/>
            <a:ext cx="11681005" cy="367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Soporte para lenguajes (C#, C++, Python, Java, etc)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Prettier (formateo de codigo automatico)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Live Server (para ver cambios en HTML/CSS en tiempo real)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Remote -SSH (trabajo y conexion a servidores remotos)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Docker (administracion de contenedores Docker)</a:t>
            </a:r>
          </a:p>
          <a:p>
            <a:pPr algn="just" marL="655385" indent="-327692" lvl="1">
              <a:lnSpc>
                <a:spcPts val="4249"/>
              </a:lnSpc>
              <a:buFont typeface="Arial"/>
              <a:buChar char="•"/>
            </a:pPr>
            <a:r>
              <a:rPr lang="en-US" sz="303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MySQL(manejar bases de datos directamente en VS code)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488730" y="280554"/>
            <a:ext cx="7315200" cy="3325091"/>
          </a:xfrm>
          <a:custGeom>
            <a:avLst/>
            <a:gdLst/>
            <a:ahLst/>
            <a:cxnLst/>
            <a:rect r="r" b="b" t="t" l="l"/>
            <a:pathLst>
              <a:path h="3325091" w="7315200">
                <a:moveTo>
                  <a:pt x="0" y="0"/>
                </a:moveTo>
                <a:lnTo>
                  <a:pt x="7315200" y="0"/>
                </a:lnTo>
                <a:lnTo>
                  <a:pt x="7315200" y="3325091"/>
                </a:lnTo>
                <a:lnTo>
                  <a:pt x="0" y="3325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09705" y="5502320"/>
            <a:ext cx="4685590" cy="4114800"/>
          </a:xfrm>
          <a:custGeom>
            <a:avLst/>
            <a:gdLst/>
            <a:ahLst/>
            <a:cxnLst/>
            <a:rect r="r" b="b" t="t" l="l"/>
            <a:pathLst>
              <a:path h="4114800" w="4685590">
                <a:moveTo>
                  <a:pt x="0" y="0"/>
                </a:moveTo>
                <a:lnTo>
                  <a:pt x="4685590" y="0"/>
                </a:lnTo>
                <a:lnTo>
                  <a:pt x="46855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3425"/>
            <a:ext cx="543760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VISUAL STUDIO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1450" y="1623235"/>
            <a:ext cx="199480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10910"/>
            <a:ext cx="6641891" cy="173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  <a:p>
            <a:pPr algn="just" marL="727376" indent="-363688" lvl="1">
              <a:lnSpc>
                <a:spcPts val="4716"/>
              </a:lnSpc>
              <a:buFont typeface="Arial"/>
              <a:buChar char="•"/>
            </a:pPr>
            <a:r>
              <a:rPr lang="en-US" sz="336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Gatuito y de codigo abierto</a:t>
            </a:r>
          </a:p>
          <a:p>
            <a:pPr algn="just" marL="727376" indent="-363688" lvl="1">
              <a:lnSpc>
                <a:spcPts val="4716"/>
              </a:lnSpc>
              <a:buFont typeface="Arial"/>
              <a:buChar char="•"/>
            </a:pPr>
            <a:r>
              <a:rPr lang="en-US" sz="336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Desarrollado por Microsoft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5510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62678" y="1028700"/>
            <a:ext cx="4396622" cy="4117082"/>
          </a:xfrm>
          <a:custGeom>
            <a:avLst/>
            <a:gdLst/>
            <a:ahLst/>
            <a:cxnLst/>
            <a:rect r="r" b="b" t="t" l="l"/>
            <a:pathLst>
              <a:path h="4117082" w="4396622">
                <a:moveTo>
                  <a:pt x="0" y="0"/>
                </a:moveTo>
                <a:lnTo>
                  <a:pt x="4396622" y="0"/>
                </a:lnTo>
                <a:lnTo>
                  <a:pt x="4396622" y="4117082"/>
                </a:lnTo>
                <a:lnTo>
                  <a:pt x="0" y="4117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28" t="0" r="-412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6838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NOTEPAD++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1653" y="2033701"/>
            <a:ext cx="11104440" cy="461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Editor ligero y rapido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Compatible con mas de 80 lenguajes de programacion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Resaltado de sintaxis y autocompletado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Busqueda y reemplazo avanzado con expresiones regulares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Funcion de grabacion y reproduccion de macros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Comparacion de archivos lado a lado 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Consumo minimo de recursos del sistema</a:t>
            </a:r>
          </a:p>
          <a:p>
            <a:pPr algn="just" marL="639613" indent="-319807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Soporte para codificacion en UTF-8 y otros formatos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1254" y="6791041"/>
            <a:ext cx="15788046" cy="222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  <a:p>
            <a:pPr algn="just" marL="694374" indent="-34718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 FTP/SMTP a traves de un plugin</a:t>
            </a:r>
          </a:p>
          <a:p>
            <a:pPr algn="just" marL="694374" indent="-34718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Compatibilidad con Git a traves de herramientas externas</a:t>
            </a:r>
          </a:p>
          <a:p>
            <a:pPr algn="just" marL="694374" indent="-34718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integracion con bases de datos mediante extensiones y scripts personalizados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5452" y="1809998"/>
            <a:ext cx="5590897" cy="3994950"/>
          </a:xfrm>
          <a:custGeom>
            <a:avLst/>
            <a:gdLst/>
            <a:ahLst/>
            <a:cxnLst/>
            <a:rect r="r" b="b" t="t" l="l"/>
            <a:pathLst>
              <a:path h="3994950" w="5590897">
                <a:moveTo>
                  <a:pt x="0" y="0"/>
                </a:moveTo>
                <a:lnTo>
                  <a:pt x="5590898" y="0"/>
                </a:lnTo>
                <a:lnTo>
                  <a:pt x="5590898" y="3994950"/>
                </a:lnTo>
                <a:lnTo>
                  <a:pt x="0" y="3994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32702" y="2314673"/>
            <a:ext cx="2216399" cy="2075478"/>
          </a:xfrm>
          <a:custGeom>
            <a:avLst/>
            <a:gdLst/>
            <a:ahLst/>
            <a:cxnLst/>
            <a:rect r="r" b="b" t="t" l="l"/>
            <a:pathLst>
              <a:path h="2075478" w="2216399">
                <a:moveTo>
                  <a:pt x="0" y="0"/>
                </a:moveTo>
                <a:lnTo>
                  <a:pt x="2216398" y="0"/>
                </a:lnTo>
                <a:lnTo>
                  <a:pt x="2216398" y="2075479"/>
                </a:lnTo>
                <a:lnTo>
                  <a:pt x="0" y="2075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28" t="0" r="-412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36838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NOTEPAD++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1653" y="2247998"/>
            <a:ext cx="10196434" cy="327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3"/>
              </a:lnSpc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 (Extensiones populares con Plugin Manager)</a:t>
            </a:r>
          </a:p>
          <a:p>
            <a:pPr algn="just" marL="680625" indent="-340312" lvl="1">
              <a:lnSpc>
                <a:spcPts val="4413"/>
              </a:lnSpc>
              <a:buFont typeface="Arial"/>
              <a:buChar char="•"/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JSON Viewer (visualizacion y formateo de JSON)</a:t>
            </a:r>
          </a:p>
          <a:p>
            <a:pPr algn="just" marL="680625" indent="-340312" lvl="1">
              <a:lnSpc>
                <a:spcPts val="4413"/>
              </a:lnSpc>
              <a:buFont typeface="Arial"/>
              <a:buChar char="•"/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XML Tools (visualizacion y formateo de XML)</a:t>
            </a:r>
          </a:p>
          <a:p>
            <a:pPr algn="just" marL="680625" indent="-340312" lvl="1">
              <a:lnSpc>
                <a:spcPts val="4413"/>
              </a:lnSpc>
              <a:buFont typeface="Arial"/>
              <a:buChar char="•"/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NppFTP(Conexion FTP/SMTP para edicion remota</a:t>
            </a:r>
          </a:p>
          <a:p>
            <a:pPr algn="just" marL="680625" indent="-340312" lvl="1">
              <a:lnSpc>
                <a:spcPts val="4413"/>
              </a:lnSpc>
              <a:buFont typeface="Arial"/>
              <a:buChar char="•"/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Python Script (ejecutar scripts de python)</a:t>
            </a:r>
          </a:p>
          <a:p>
            <a:pPr algn="just" marL="680625" indent="-340312" lvl="1">
              <a:lnSpc>
                <a:spcPts val="4413"/>
              </a:lnSpc>
              <a:buFont typeface="Arial"/>
              <a:buChar char="•"/>
            </a:pPr>
            <a:r>
              <a:rPr lang="en-US" sz="315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DSpellCheck (Corrector ortografico)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1653" y="5934204"/>
            <a:ext cx="6681839" cy="168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7"/>
              </a:lnSpc>
            </a:pPr>
            <a:r>
              <a:rPr lang="en-US" sz="327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</a:t>
            </a:r>
          </a:p>
          <a:p>
            <a:pPr algn="just" marL="707436" indent="-353718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Gatuito y de codigo abierto</a:t>
            </a:r>
          </a:p>
          <a:p>
            <a:pPr algn="just" marL="707436" indent="-353718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Desarrollado por Don Ho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1616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62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INTELLIJ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3167" y="1895474"/>
            <a:ext cx="10256207" cy="425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0"/>
              </a:lnSpc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Compatible con Java y Kotlin 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Editor rápido y ligero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Detección de errores en tiempo real y sugerencias para corregirlos.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Depurador gráfico con puntos de interrupción condicionales.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Herramientas de navegación rápida entre archivos y clases.</a:t>
            </a:r>
          </a:p>
          <a:p>
            <a:pPr algn="just">
              <a:lnSpc>
                <a:spcPts val="383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86211" y="6387767"/>
            <a:ext cx="10073163" cy="371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Key Promoter X: Muestra atajos de teclado para aumentar la productividad.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AceJump: Permite navegar rápidamente entre líneas y palabras.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Rainbow Brackets: Colorea los corchetes para mejorar la legibilidad del código.</a:t>
            </a:r>
          </a:p>
          <a:p>
            <a:pPr algn="just">
              <a:lnSpc>
                <a:spcPts val="376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35833" y="1895474"/>
            <a:ext cx="6489083" cy="2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Conexión con base de datos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Conexión con Servidores Remotos (SSH, FTP, SFTP)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Conexión con Docker</a:t>
            </a:r>
          </a:p>
          <a:p>
            <a:pPr algn="just">
              <a:lnSpc>
                <a:spcPts val="376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135833" y="6478262"/>
            <a:ext cx="6489083" cy="371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Community Edition (gratis y de código abierto, con características básicas).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Ultimate Edition (de pago, con soporte avanzado  de desarrollo empresarial).</a:t>
            </a:r>
          </a:p>
          <a:p>
            <a:pPr algn="just">
              <a:lnSpc>
                <a:spcPts val="376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1616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62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VIM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3167" y="1438275"/>
            <a:ext cx="10256207" cy="5205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0"/>
              </a:lnSpc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Caracteristicas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Varios modos de operación, como normal, insertar, visual y comando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Editor rápido y ligero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Compatible con multiplataformas como lo es Linux, macOs y Windows 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Atajos de teclado eficientes, permite navegar y editar texto sin usar el mouse.</a:t>
            </a:r>
          </a:p>
          <a:p>
            <a:pPr algn="just" marL="590755" indent="-295378" lvl="1">
              <a:lnSpc>
                <a:spcPts val="3830"/>
              </a:lnSpc>
              <a:buFont typeface="Arial"/>
              <a:buChar char="•"/>
            </a:pPr>
            <a:r>
              <a:rPr lang="en-US" sz="273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Soporte para múltiples archivos, pueden editar varios archivos al mismo tiempo con buffers, ventanas y pestañas.</a:t>
            </a:r>
          </a:p>
          <a:p>
            <a:pPr algn="just">
              <a:lnSpc>
                <a:spcPts val="383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86211" y="6711651"/>
            <a:ext cx="10073163" cy="3246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PlugIns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vim-surround: Facilita la manipulación de paréntesis, corchetes y comillas.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NERDTree: Agrega un explorador de archivos similar al de un IDE.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fzf.vim: Permite una búsqueda rápida de archivos dentro del proyecto.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35833" y="1895474"/>
            <a:ext cx="6489083" cy="2313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Conexiones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Conexión con git 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Conexión con Servidores Remotos (SSH, FTP, SFTP)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Conexión con base de datos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90650" y="6711651"/>
            <a:ext cx="6489083" cy="91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Costos</a:t>
            </a:r>
          </a:p>
          <a:p>
            <a:pPr algn="just" marL="580212" indent="-290106" lvl="1">
              <a:lnSpc>
                <a:spcPts val="3762"/>
              </a:lnSpc>
              <a:buFont typeface="Arial"/>
              <a:buChar char="•"/>
            </a:pPr>
            <a:r>
              <a:rPr lang="en-US" sz="268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Gratuito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DAGdoCX_nRk</dc:identifier>
  <dcterms:modified xsi:type="dcterms:W3CDTF">2011-08-01T06:04:30Z</dcterms:modified>
  <cp:revision>1</cp:revision>
  <dc:title>Pink and Purple Illustrative Computer Technology Presentation</dc:title>
</cp:coreProperties>
</file>