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5143500" cx="9144000"/>
  <p:notesSz cx="6858000" cy="9144000"/>
  <p:embeddedFontLst>
    <p:embeddedFont>
      <p:font typeface="Roboto"/>
      <p:regular r:id="rId26"/>
      <p:bold r:id="rId27"/>
      <p:italic r:id="rId28"/>
      <p:boldItalic r:id="rId29"/>
    </p:embeddedFont>
    <p:embeddedFont>
      <p:font typeface="Merriweather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6BEBB35-F5B6-42C9-A506-A6A2A2A73AA4}">
  <a:tblStyle styleId="{B6BEBB35-F5B6-42C9-A506-A6A2A2A73AA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oboto-regular.fntdata"/><Relationship Id="rId25" Type="http://schemas.openxmlformats.org/officeDocument/2006/relationships/slide" Target="slides/slide19.xml"/><Relationship Id="rId28" Type="http://schemas.openxmlformats.org/officeDocument/2006/relationships/font" Target="fonts/Roboto-italic.fntdata"/><Relationship Id="rId27" Type="http://schemas.openxmlformats.org/officeDocument/2006/relationships/font" Target="fonts/Roboto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Merriweather-bold.fntdata"/><Relationship Id="rId30" Type="http://schemas.openxmlformats.org/officeDocument/2006/relationships/font" Target="fonts/Merriweather-regular.fntdata"/><Relationship Id="rId11" Type="http://schemas.openxmlformats.org/officeDocument/2006/relationships/slide" Target="slides/slide5.xml"/><Relationship Id="rId33" Type="http://schemas.openxmlformats.org/officeDocument/2006/relationships/font" Target="fonts/Merriweather-boldItalic.fntdata"/><Relationship Id="rId10" Type="http://schemas.openxmlformats.org/officeDocument/2006/relationships/slide" Target="slides/slide4.xml"/><Relationship Id="rId32" Type="http://schemas.openxmlformats.org/officeDocument/2006/relationships/font" Target="fonts/Merriweather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b75389601e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b75389601e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b75389601e_4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b75389601e_4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b75389601e_4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b75389601e_4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96f109ee31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96f109ee31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b75389601e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b75389601e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b75389601e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b75389601e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96f109ee31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96f109ee31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b75389601e_3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b75389601e_3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96f109ee31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96f109ee31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b75389601e_3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b75389601e_3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96f109ee3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96f109ee3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ad71c71531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ad71c7153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96f109ee3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96f109ee3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96f109ee31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96f109ee31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b75389601e_1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b75389601e_1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b75389601e_4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b75389601e_4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b75389601e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b75389601e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b75389601e_4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b75389601e_4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pandas.pydata.org/docs/reference/api/pandas.DataFrame.html" TargetMode="External"/><Relationship Id="rId4" Type="http://schemas.openxmlformats.org/officeDocument/2006/relationships/hyperlink" Target="http://www.geeksforgeeks.org/python-pandas-series-is_unique/" TargetMode="External"/><Relationship Id="rId5" Type="http://schemas.openxmlformats.org/officeDocument/2006/relationships/hyperlink" Target="https://www.geeksforgeeks.org/numpy-where-in-python/" TargetMode="External"/><Relationship Id="rId6" Type="http://schemas.openxmlformats.org/officeDocument/2006/relationships/hyperlink" Target="https://www.youtube.com/watch?v=wMNrSM5RFMc" TargetMode="External"/><Relationship Id="rId7" Type="http://schemas.openxmlformats.org/officeDocument/2006/relationships/hyperlink" Target="https://pythontutor.com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6300"/>
              <a:t>Projet sudoku</a:t>
            </a:r>
            <a:endParaRPr sz="6300"/>
          </a:p>
        </p:txBody>
      </p:sp>
      <p:pic>
        <p:nvPicPr>
          <p:cNvPr id="65" name="Google Shape;6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20425" y="2797175"/>
            <a:ext cx="2030929" cy="204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/>
          <p:nvPr>
            <p:ph idx="4294967295"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Sudoku checker : etape 2</a:t>
            </a:r>
            <a:endParaRPr/>
          </a:p>
        </p:txBody>
      </p:sp>
      <p:graphicFrame>
        <p:nvGraphicFramePr>
          <p:cNvPr id="130" name="Google Shape;130;p22"/>
          <p:cNvGraphicFramePr/>
          <p:nvPr/>
        </p:nvGraphicFramePr>
        <p:xfrm>
          <a:off x="1266450" y="881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{B6BEBB35-F5B6-42C9-A506-A6A2A2A73AA4}</a:tableStyleId>
              </a:tblPr>
              <a:tblGrid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1</a:t>
                      </a:r>
                      <a:endParaRPr/>
                    </a:p>
                  </a:txBody>
                  <a:tcPr marT="91425" marB="91425" marR="91425" marL="91425"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2</a:t>
                      </a:r>
                      <a:endParaRPr/>
                    </a:p>
                  </a:txBody>
                  <a:tcPr marT="91425" marB="91425" marR="91425" marL="91425"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4</a:t>
                      </a:r>
                      <a:endParaRPr/>
                    </a:p>
                  </a:txBody>
                  <a:tcPr marT="91425" marB="91425" marR="91425" marL="91425"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5</a:t>
                      </a:r>
                      <a:endParaRPr/>
                    </a:p>
                  </a:txBody>
                  <a:tcPr marT="91425" marB="91425" marR="91425" marL="91425"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6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7</a:t>
                      </a:r>
                      <a:endParaRPr/>
                    </a:p>
                  </a:txBody>
                  <a:tcPr marT="91425" marB="91425" marR="91425" marL="91425"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8</a:t>
                      </a:r>
                      <a:endParaRPr/>
                    </a:p>
                  </a:txBody>
                  <a:tcPr marT="91425" marB="91425" marR="91425" marL="91425"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6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1 </a:t>
                      </a:r>
                      <a:endParaRPr/>
                    </a:p>
                  </a:txBody>
                  <a:tcPr marT="91425" marB="91425" marR="91425" marL="91425"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2 </a:t>
                      </a:r>
                      <a:endParaRPr/>
                    </a:p>
                  </a:txBody>
                  <a:tcPr marT="91425" marB="91425" marR="91425" marL="91425"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5 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8  </a:t>
                      </a:r>
                      <a:endParaRPr/>
                    </a:p>
                  </a:txBody>
                  <a:tcPr marT="91425" marB="91425" marR="91425" marL="91425"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3 </a:t>
                      </a:r>
                      <a:endParaRPr/>
                    </a:p>
                  </a:txBody>
                  <a:tcPr marT="91425" marB="91425" marR="91425" marL="91425"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7 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4 </a:t>
                      </a:r>
                      <a:endParaRPr/>
                    </a:p>
                  </a:txBody>
                  <a:tcPr marT="91425" marB="91425" marR="91425" marL="91425"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9 </a:t>
                      </a:r>
                      <a:endParaRPr/>
                    </a:p>
                  </a:txBody>
                  <a:tcPr marT="91425" marB="91425" marR="91425" marL="91425"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5 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9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7 </a:t>
                      </a:r>
                      <a:endParaRPr/>
                    </a:p>
                  </a:txBody>
                  <a:tcPr marT="91425" marB="91425" marR="91425" marL="91425"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4 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 6 </a:t>
                      </a:r>
                      <a:endParaRPr/>
                    </a:p>
                  </a:txBody>
                  <a:tcPr marT="91425" marB="91425" marR="91425" marL="91425"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1  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8</a:t>
                      </a:r>
                      <a:endParaRPr/>
                    </a:p>
                  </a:txBody>
                  <a:tcPr marT="91425" marB="91425" marR="91425" marL="91425"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4 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3 </a:t>
                      </a:r>
                      <a:endParaRPr/>
                    </a:p>
                  </a:txBody>
                  <a:tcPr marT="91425" marB="91425" marR="91425" marL="91425"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8 </a:t>
                      </a:r>
                      <a:endParaRPr/>
                    </a:p>
                  </a:txBody>
                  <a:tcPr marT="91425" marB="91425" marR="91425" marL="91425"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9 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7 </a:t>
                      </a:r>
                      <a:endParaRPr/>
                    </a:p>
                  </a:txBody>
                  <a:tcPr marT="91425" marB="91425" marR="91425" marL="91425"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1 </a:t>
                      </a:r>
                      <a:endParaRPr/>
                    </a:p>
                  </a:txBody>
                  <a:tcPr marT="91425" marB="91425" marR="91425" marL="91425"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2</a:t>
                      </a:r>
                      <a:endParaRPr/>
                    </a:p>
                  </a:txBody>
                  <a:tcPr marT="91425" marB="91425" marR="91425" marL="91425"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 6</a:t>
                      </a:r>
                      <a:endParaRPr/>
                    </a:p>
                  </a:txBody>
                  <a:tcPr marT="91425" marB="91425" marR="91425" marL="91425"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6 </a:t>
                      </a:r>
                      <a:endParaRPr/>
                    </a:p>
                  </a:txBody>
                  <a:tcPr marT="91425" marB="91425" marR="91425" marL="91425"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1 </a:t>
                      </a:r>
                      <a:endParaRPr/>
                    </a:p>
                  </a:txBody>
                  <a:tcPr marT="91425" marB="91425" marR="91425" marL="91425"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8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 3 </a:t>
                      </a:r>
                      <a:endParaRPr/>
                    </a:p>
                  </a:txBody>
                  <a:tcPr marT="91425" marB="91425" marR="91425" marL="91425"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5 </a:t>
                      </a:r>
                      <a:endParaRPr/>
                    </a:p>
                  </a:txBody>
                  <a:tcPr marT="91425" marB="91425" marR="91425" marL="91425"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9 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7</a:t>
                      </a:r>
                      <a:endParaRPr/>
                    </a:p>
                  </a:txBody>
                  <a:tcPr marT="91425" marB="91425" marR="91425" marL="91425"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4</a:t>
                      </a:r>
                      <a:endParaRPr/>
                    </a:p>
                  </a:txBody>
                  <a:tcPr marT="91425" marB="91425" marR="91425" marL="91425"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 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9</a:t>
                      </a:r>
                      <a:endParaRPr/>
                    </a:p>
                  </a:txBody>
                  <a:tcPr marT="91425" marB="91425" marR="91425" marL="91425"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6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7 </a:t>
                      </a:r>
                      <a:endParaRPr/>
                    </a:p>
                  </a:txBody>
                  <a:tcPr marT="91425" marB="91425" marR="91425" marL="91425"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5</a:t>
                      </a:r>
                      <a:endParaRPr/>
                    </a:p>
                  </a:txBody>
                  <a:tcPr marT="91425" marB="91425" marR="91425" marL="91425"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8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7</a:t>
                      </a:r>
                      <a:endParaRPr/>
                    </a:p>
                  </a:txBody>
                  <a:tcPr marT="91425" marB="91425" marR="91425" marL="91425"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5</a:t>
                      </a:r>
                      <a:endParaRPr/>
                    </a:p>
                  </a:txBody>
                  <a:tcPr marT="91425" marB="91425" marR="91425" marL="91425"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 9 </a:t>
                      </a:r>
                      <a:endParaRPr/>
                    </a:p>
                  </a:txBody>
                  <a:tcPr marT="91425" marB="91425" marR="91425" marL="91425"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4</a:t>
                      </a:r>
                      <a:endParaRPr/>
                    </a:p>
                  </a:txBody>
                  <a:tcPr marT="91425" marB="91425" marR="91425" marL="91425"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6</a:t>
                      </a:r>
                      <a:endParaRPr/>
                    </a:p>
                  </a:txBody>
                  <a:tcPr marT="91425" marB="91425" marR="91425" marL="91425"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1</a:t>
                      </a:r>
                      <a:endParaRPr/>
                    </a:p>
                  </a:txBody>
                  <a:tcPr marT="91425" marB="91425" marR="91425" marL="91425"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6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7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 5 </a:t>
                      </a:r>
                      <a:endParaRPr/>
                    </a:p>
                  </a:txBody>
                  <a:tcPr marT="91425" marB="91425" marR="91425" marL="91425"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6</a:t>
                      </a:r>
                      <a:endParaRPr/>
                    </a:p>
                  </a:txBody>
                  <a:tcPr marT="91425" marB="91425" marR="91425" marL="91425"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1</a:t>
                      </a:r>
                      <a:endParaRPr/>
                    </a:p>
                  </a:txBody>
                  <a:tcPr marT="91425" marB="91425" marR="91425" marL="91425"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8</a:t>
                      </a:r>
                      <a:endParaRPr/>
                    </a:p>
                  </a:txBody>
                  <a:tcPr marT="91425" marB="91425" marR="91425" marL="91425"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9</a:t>
                      </a:r>
                      <a:endParaRPr/>
                    </a:p>
                  </a:txBody>
                  <a:tcPr marT="91425" marB="91425" marR="91425" marL="91425"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2</a:t>
                      </a:r>
                      <a:endParaRPr/>
                    </a:p>
                  </a:txBody>
                  <a:tcPr marT="91425" marB="91425" marR="91425" marL="91425"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7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3</a:t>
                      </a:r>
                      <a:endParaRPr/>
                    </a:p>
                  </a:txBody>
                  <a:tcPr marT="91425" marB="91425" marR="91425" marL="91425"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6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9</a:t>
                      </a:r>
                      <a:endParaRPr/>
                    </a:p>
                  </a:txBody>
                  <a:tcPr marT="91425" marB="91425" marR="91425" marL="91425"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8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7</a:t>
                      </a:r>
                      <a:endParaRPr/>
                    </a:p>
                  </a:txBody>
                  <a:tcPr marT="91425" marB="91425" marR="91425" marL="91425"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8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381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9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381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8</a:t>
                      </a:r>
                      <a:endParaRPr/>
                    </a:p>
                  </a:txBody>
                  <a:tcPr marT="91425" marB="91425" marR="91425" marL="91425">
                    <a:lnB cap="flat" cmpd="sng" w="381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4</a:t>
                      </a:r>
                      <a:endParaRPr/>
                    </a:p>
                  </a:txBody>
                  <a:tcPr marT="91425" marB="91425" marR="91425" marL="91425"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381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7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5</a:t>
                      </a:r>
                      <a:endParaRPr/>
                    </a:p>
                  </a:txBody>
                  <a:tcPr marT="91425" marB="91425" marR="91425" marL="91425"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2</a:t>
                      </a:r>
                      <a:endParaRPr/>
                    </a:p>
                  </a:txBody>
                  <a:tcPr marT="91425" marB="91425" marR="91425" marL="91425"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6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1</a:t>
                      </a:r>
                      <a:endParaRPr/>
                    </a:p>
                  </a:txBody>
                  <a:tcPr marT="91425" marB="91425" marR="91425" marL="91425"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3</a:t>
                      </a:r>
                      <a:endParaRPr/>
                    </a:p>
                  </a:txBody>
                  <a:tcPr marT="91425" marB="91425" marR="91425" marL="91425"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31" name="Google Shape;131;p22"/>
          <p:cNvSpPr/>
          <p:nvPr/>
        </p:nvSpPr>
        <p:spPr>
          <a:xfrm>
            <a:off x="2164550" y="1350100"/>
            <a:ext cx="364800" cy="2673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2"/>
          <p:cNvSpPr/>
          <p:nvPr/>
        </p:nvSpPr>
        <p:spPr>
          <a:xfrm>
            <a:off x="2164550" y="2529588"/>
            <a:ext cx="364800" cy="2673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2"/>
          <p:cNvSpPr/>
          <p:nvPr/>
        </p:nvSpPr>
        <p:spPr>
          <a:xfrm>
            <a:off x="2164550" y="3709075"/>
            <a:ext cx="364800" cy="2673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2"/>
          <p:cNvSpPr/>
          <p:nvPr/>
        </p:nvSpPr>
        <p:spPr>
          <a:xfrm>
            <a:off x="4329775" y="1350100"/>
            <a:ext cx="364800" cy="2673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2"/>
          <p:cNvSpPr/>
          <p:nvPr/>
        </p:nvSpPr>
        <p:spPr>
          <a:xfrm>
            <a:off x="4329775" y="2529600"/>
            <a:ext cx="364800" cy="2673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2"/>
          <p:cNvSpPr/>
          <p:nvPr/>
        </p:nvSpPr>
        <p:spPr>
          <a:xfrm>
            <a:off x="4329775" y="3709100"/>
            <a:ext cx="364800" cy="2673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2"/>
          <p:cNvSpPr/>
          <p:nvPr/>
        </p:nvSpPr>
        <p:spPr>
          <a:xfrm>
            <a:off x="6495000" y="1350100"/>
            <a:ext cx="364800" cy="2673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2"/>
          <p:cNvSpPr/>
          <p:nvPr/>
        </p:nvSpPr>
        <p:spPr>
          <a:xfrm>
            <a:off x="6495000" y="2529600"/>
            <a:ext cx="364800" cy="2673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2"/>
          <p:cNvSpPr/>
          <p:nvPr/>
        </p:nvSpPr>
        <p:spPr>
          <a:xfrm>
            <a:off x="6495000" y="3709100"/>
            <a:ext cx="364800" cy="2673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Sudoku checker : etape 3</a:t>
            </a:r>
            <a:endParaRPr/>
          </a:p>
        </p:txBody>
      </p:sp>
      <p:pic>
        <p:nvPicPr>
          <p:cNvPr id="145" name="Google Shape;14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8541" y="2055350"/>
            <a:ext cx="5006975" cy="194785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3"/>
          <p:cNvSpPr txBox="1"/>
          <p:nvPr/>
        </p:nvSpPr>
        <p:spPr>
          <a:xfrm>
            <a:off x="311725" y="2613625"/>
            <a:ext cx="1512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980000"/>
                </a:solidFill>
                <a:latin typeface="Roboto"/>
                <a:ea typeface="Roboto"/>
                <a:cs typeface="Roboto"/>
                <a:sym typeface="Roboto"/>
              </a:rPr>
              <a:t>Attention !</a:t>
            </a:r>
            <a:endParaRPr b="1">
              <a:solidFill>
                <a:srgbClr val="98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latin typeface="Roboto"/>
                <a:ea typeface="Roboto"/>
                <a:cs typeface="Roboto"/>
                <a:sym typeface="Roboto"/>
              </a:rPr>
              <a:t>x = column 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latin typeface="Roboto"/>
                <a:ea typeface="Roboto"/>
                <a:cs typeface="Roboto"/>
                <a:sym typeface="Roboto"/>
              </a:rPr>
              <a:t>y = row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7" name="Google Shape;147;p23"/>
          <p:cNvSpPr txBox="1"/>
          <p:nvPr/>
        </p:nvSpPr>
        <p:spPr>
          <a:xfrm>
            <a:off x="2068550" y="4351125"/>
            <a:ext cx="36588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450">
                <a:solidFill>
                  <a:srgbClr val="CECECE"/>
                </a:solidFill>
                <a:highlight>
                  <a:srgbClr val="121212"/>
                </a:highlight>
              </a:rPr>
              <a:t> set()</a:t>
            </a:r>
            <a:r>
              <a:rPr lang="fr" sz="1450">
                <a:solidFill>
                  <a:srgbClr val="CECECE"/>
                </a:solidFill>
                <a:highlight>
                  <a:srgbClr val="121212"/>
                </a:highlight>
              </a:rPr>
              <a:t>= Ne prend pas les doublons. Supp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/>
          <p:nvPr>
            <p:ph idx="4294967295"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Sudoku checker : etape 3</a:t>
            </a:r>
            <a:endParaRPr/>
          </a:p>
        </p:txBody>
      </p:sp>
      <p:graphicFrame>
        <p:nvGraphicFramePr>
          <p:cNvPr id="153" name="Google Shape;153;p24"/>
          <p:cNvGraphicFramePr/>
          <p:nvPr/>
        </p:nvGraphicFramePr>
        <p:xfrm>
          <a:off x="1266450" y="881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{B6BEBB35-F5B6-42C9-A506-A6A2A2A73AA4}</a:tableStyleId>
              </a:tblPr>
              <a:tblGrid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1</a:t>
                      </a:r>
                      <a:endParaRPr/>
                    </a:p>
                  </a:txBody>
                  <a:tcPr marT="91425" marB="91425" marR="91425" marL="91425"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2</a:t>
                      </a:r>
                      <a:endParaRPr/>
                    </a:p>
                  </a:txBody>
                  <a:tcPr marT="91425" marB="91425" marR="91425" marL="91425"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4</a:t>
                      </a:r>
                      <a:endParaRPr/>
                    </a:p>
                  </a:txBody>
                  <a:tcPr marT="91425" marB="91425" marR="91425" marL="91425"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5</a:t>
                      </a:r>
                      <a:endParaRPr/>
                    </a:p>
                  </a:txBody>
                  <a:tcPr marT="91425" marB="91425" marR="91425" marL="91425"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6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7</a:t>
                      </a:r>
                      <a:endParaRPr/>
                    </a:p>
                  </a:txBody>
                  <a:tcPr marT="91425" marB="91425" marR="91425" marL="91425"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8</a:t>
                      </a:r>
                      <a:endParaRPr/>
                    </a:p>
                  </a:txBody>
                  <a:tcPr marT="91425" marB="91425" marR="91425" marL="91425"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6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1 </a:t>
                      </a:r>
                      <a:endParaRPr/>
                    </a:p>
                  </a:txBody>
                  <a:tcPr marT="91425" marB="91425" marR="91425" marL="91425"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2 </a:t>
                      </a:r>
                      <a:endParaRPr/>
                    </a:p>
                  </a:txBody>
                  <a:tcPr marT="91425" marB="91425" marR="91425" marL="91425"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5 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8  </a:t>
                      </a:r>
                      <a:endParaRPr/>
                    </a:p>
                  </a:txBody>
                  <a:tcPr marT="91425" marB="91425" marR="91425" marL="91425"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3 </a:t>
                      </a:r>
                      <a:endParaRPr/>
                    </a:p>
                  </a:txBody>
                  <a:tcPr marT="91425" marB="91425" marR="91425" marL="91425"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7 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4 </a:t>
                      </a:r>
                      <a:endParaRPr/>
                    </a:p>
                  </a:txBody>
                  <a:tcPr marT="91425" marB="91425" marR="91425" marL="91425"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9 </a:t>
                      </a:r>
                      <a:endParaRPr/>
                    </a:p>
                  </a:txBody>
                  <a:tcPr marT="91425" marB="91425" marR="91425" marL="91425"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5 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9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7 </a:t>
                      </a:r>
                      <a:endParaRPr/>
                    </a:p>
                  </a:txBody>
                  <a:tcPr marT="91425" marB="91425" marR="91425" marL="91425"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4 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 6 </a:t>
                      </a:r>
                      <a:endParaRPr/>
                    </a:p>
                  </a:txBody>
                  <a:tcPr marT="91425" marB="91425" marR="91425" marL="91425"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1  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8</a:t>
                      </a:r>
                      <a:endParaRPr/>
                    </a:p>
                  </a:txBody>
                  <a:tcPr marT="91425" marB="91425" marR="91425" marL="91425"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4 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3 </a:t>
                      </a:r>
                      <a:endParaRPr/>
                    </a:p>
                  </a:txBody>
                  <a:tcPr marT="91425" marB="91425" marR="91425" marL="91425"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8 </a:t>
                      </a:r>
                      <a:endParaRPr/>
                    </a:p>
                  </a:txBody>
                  <a:tcPr marT="91425" marB="91425" marR="91425" marL="91425"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9 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7 </a:t>
                      </a:r>
                      <a:endParaRPr/>
                    </a:p>
                  </a:txBody>
                  <a:tcPr marT="91425" marB="91425" marR="91425" marL="91425"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1 </a:t>
                      </a:r>
                      <a:endParaRPr/>
                    </a:p>
                  </a:txBody>
                  <a:tcPr marT="91425" marB="91425" marR="91425" marL="91425"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2</a:t>
                      </a:r>
                      <a:endParaRPr/>
                    </a:p>
                  </a:txBody>
                  <a:tcPr marT="91425" marB="91425" marR="91425" marL="91425"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 6</a:t>
                      </a:r>
                      <a:endParaRPr/>
                    </a:p>
                  </a:txBody>
                  <a:tcPr marT="91425" marB="91425" marR="91425" marL="91425"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6 </a:t>
                      </a:r>
                      <a:endParaRPr/>
                    </a:p>
                  </a:txBody>
                  <a:tcPr marT="91425" marB="91425" marR="91425" marL="91425"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1 </a:t>
                      </a:r>
                      <a:endParaRPr/>
                    </a:p>
                  </a:txBody>
                  <a:tcPr marT="91425" marB="91425" marR="91425" marL="91425"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8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 3 </a:t>
                      </a:r>
                      <a:endParaRPr/>
                    </a:p>
                  </a:txBody>
                  <a:tcPr marT="91425" marB="91425" marR="91425" marL="91425"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5 </a:t>
                      </a:r>
                      <a:endParaRPr/>
                    </a:p>
                  </a:txBody>
                  <a:tcPr marT="91425" marB="91425" marR="91425" marL="91425"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9 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7</a:t>
                      </a:r>
                      <a:endParaRPr/>
                    </a:p>
                  </a:txBody>
                  <a:tcPr marT="91425" marB="91425" marR="91425" marL="91425"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4</a:t>
                      </a:r>
                      <a:endParaRPr/>
                    </a:p>
                  </a:txBody>
                  <a:tcPr marT="91425" marB="91425" marR="91425" marL="91425"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 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9</a:t>
                      </a:r>
                      <a:endParaRPr/>
                    </a:p>
                  </a:txBody>
                  <a:tcPr marT="91425" marB="91425" marR="91425" marL="91425"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6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7 </a:t>
                      </a:r>
                      <a:endParaRPr/>
                    </a:p>
                  </a:txBody>
                  <a:tcPr marT="91425" marB="91425" marR="91425" marL="91425"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5</a:t>
                      </a:r>
                      <a:endParaRPr/>
                    </a:p>
                  </a:txBody>
                  <a:tcPr marT="91425" marB="91425" marR="91425" marL="91425"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8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7</a:t>
                      </a:r>
                      <a:endParaRPr/>
                    </a:p>
                  </a:txBody>
                  <a:tcPr marT="91425" marB="91425" marR="91425" marL="91425"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5</a:t>
                      </a:r>
                      <a:endParaRPr/>
                    </a:p>
                  </a:txBody>
                  <a:tcPr marT="91425" marB="91425" marR="91425" marL="91425"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 9 </a:t>
                      </a:r>
                      <a:endParaRPr/>
                    </a:p>
                  </a:txBody>
                  <a:tcPr marT="91425" marB="91425" marR="91425" marL="91425"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4</a:t>
                      </a:r>
                      <a:endParaRPr/>
                    </a:p>
                  </a:txBody>
                  <a:tcPr marT="91425" marB="91425" marR="91425" marL="91425"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6</a:t>
                      </a:r>
                      <a:endParaRPr/>
                    </a:p>
                  </a:txBody>
                  <a:tcPr marT="91425" marB="91425" marR="91425" marL="91425"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1</a:t>
                      </a:r>
                      <a:endParaRPr/>
                    </a:p>
                  </a:txBody>
                  <a:tcPr marT="91425" marB="91425" marR="91425" marL="91425"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6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7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 5 </a:t>
                      </a:r>
                      <a:endParaRPr/>
                    </a:p>
                  </a:txBody>
                  <a:tcPr marT="91425" marB="91425" marR="91425" marL="91425"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6</a:t>
                      </a:r>
                      <a:endParaRPr/>
                    </a:p>
                  </a:txBody>
                  <a:tcPr marT="91425" marB="91425" marR="91425" marL="91425"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1</a:t>
                      </a:r>
                      <a:endParaRPr/>
                    </a:p>
                  </a:txBody>
                  <a:tcPr marT="91425" marB="91425" marR="91425" marL="91425"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8</a:t>
                      </a:r>
                      <a:endParaRPr/>
                    </a:p>
                  </a:txBody>
                  <a:tcPr marT="91425" marB="91425" marR="91425" marL="91425"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9</a:t>
                      </a:r>
                      <a:endParaRPr/>
                    </a:p>
                  </a:txBody>
                  <a:tcPr marT="91425" marB="91425" marR="91425" marL="91425"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2</a:t>
                      </a:r>
                      <a:endParaRPr/>
                    </a:p>
                  </a:txBody>
                  <a:tcPr marT="91425" marB="91425" marR="91425" marL="91425"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7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3</a:t>
                      </a:r>
                      <a:endParaRPr/>
                    </a:p>
                  </a:txBody>
                  <a:tcPr marT="91425" marB="91425" marR="91425" marL="91425"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6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9</a:t>
                      </a:r>
                      <a:endParaRPr/>
                    </a:p>
                  </a:txBody>
                  <a:tcPr marT="91425" marB="91425" marR="91425" marL="91425"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8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7</a:t>
                      </a:r>
                      <a:endParaRPr/>
                    </a:p>
                  </a:txBody>
                  <a:tcPr marT="91425" marB="91425" marR="91425" marL="91425"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8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381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9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381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8</a:t>
                      </a:r>
                      <a:endParaRPr/>
                    </a:p>
                  </a:txBody>
                  <a:tcPr marT="91425" marB="91425" marR="91425" marL="91425">
                    <a:lnB cap="flat" cmpd="sng" w="381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4</a:t>
                      </a:r>
                      <a:endParaRPr/>
                    </a:p>
                  </a:txBody>
                  <a:tcPr marT="91425" marB="91425" marR="91425" marL="91425"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381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7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5</a:t>
                      </a:r>
                      <a:endParaRPr/>
                    </a:p>
                  </a:txBody>
                  <a:tcPr marT="91425" marB="91425" marR="91425" marL="91425"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2</a:t>
                      </a:r>
                      <a:endParaRPr/>
                    </a:p>
                  </a:txBody>
                  <a:tcPr marT="91425" marB="91425" marR="91425" marL="91425"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6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1</a:t>
                      </a:r>
                      <a:endParaRPr/>
                    </a:p>
                  </a:txBody>
                  <a:tcPr marT="91425" marB="91425" marR="91425" marL="91425"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3</a:t>
                      </a:r>
                      <a:endParaRPr/>
                    </a:p>
                  </a:txBody>
                  <a:tcPr marT="91425" marB="91425" marR="91425" marL="91425"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54" name="Google Shape;154;p24"/>
          <p:cNvSpPr/>
          <p:nvPr/>
        </p:nvSpPr>
        <p:spPr>
          <a:xfrm>
            <a:off x="2164550" y="1350100"/>
            <a:ext cx="364800" cy="2673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4"/>
          <p:cNvSpPr/>
          <p:nvPr/>
        </p:nvSpPr>
        <p:spPr>
          <a:xfrm>
            <a:off x="2164550" y="2529588"/>
            <a:ext cx="364800" cy="2673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4"/>
          <p:cNvSpPr/>
          <p:nvPr/>
        </p:nvSpPr>
        <p:spPr>
          <a:xfrm>
            <a:off x="2164550" y="3709075"/>
            <a:ext cx="364800" cy="2673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4"/>
          <p:cNvSpPr/>
          <p:nvPr/>
        </p:nvSpPr>
        <p:spPr>
          <a:xfrm>
            <a:off x="4329775" y="1350100"/>
            <a:ext cx="364800" cy="2673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4"/>
          <p:cNvSpPr/>
          <p:nvPr/>
        </p:nvSpPr>
        <p:spPr>
          <a:xfrm>
            <a:off x="4329775" y="2529600"/>
            <a:ext cx="364800" cy="2673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4"/>
          <p:cNvSpPr/>
          <p:nvPr/>
        </p:nvSpPr>
        <p:spPr>
          <a:xfrm>
            <a:off x="4329775" y="3709100"/>
            <a:ext cx="364800" cy="2673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4"/>
          <p:cNvSpPr/>
          <p:nvPr/>
        </p:nvSpPr>
        <p:spPr>
          <a:xfrm>
            <a:off x="6495000" y="1350100"/>
            <a:ext cx="364800" cy="2673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4"/>
          <p:cNvSpPr/>
          <p:nvPr/>
        </p:nvSpPr>
        <p:spPr>
          <a:xfrm>
            <a:off x="6495000" y="2529600"/>
            <a:ext cx="364800" cy="2673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4"/>
          <p:cNvSpPr/>
          <p:nvPr/>
        </p:nvSpPr>
        <p:spPr>
          <a:xfrm>
            <a:off x="6495000" y="3709100"/>
            <a:ext cx="364800" cy="2673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4"/>
          <p:cNvSpPr/>
          <p:nvPr/>
        </p:nvSpPr>
        <p:spPr>
          <a:xfrm>
            <a:off x="2529350" y="1471700"/>
            <a:ext cx="109500" cy="8391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4"/>
          <p:cNvSpPr/>
          <p:nvPr/>
        </p:nvSpPr>
        <p:spPr>
          <a:xfrm>
            <a:off x="3228950" y="1471700"/>
            <a:ext cx="109500" cy="8391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4"/>
          <p:cNvSpPr/>
          <p:nvPr/>
        </p:nvSpPr>
        <p:spPr>
          <a:xfrm>
            <a:off x="3928550" y="1471700"/>
            <a:ext cx="109500" cy="8391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Sudoku solver</a:t>
            </a:r>
            <a:endParaRPr/>
          </a:p>
        </p:txBody>
      </p:sp>
      <p:pic>
        <p:nvPicPr>
          <p:cNvPr id="171" name="Google Shape;17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7913" y="1781175"/>
            <a:ext cx="4448175" cy="158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57006"/>
            <a:ext cx="9144000" cy="42864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2" name="Google Shape;18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7763" y="1265175"/>
            <a:ext cx="7328475" cy="376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Sudoku creator</a:t>
            </a:r>
            <a:endParaRPr/>
          </a:p>
        </p:txBody>
      </p:sp>
      <p:pic>
        <p:nvPicPr>
          <p:cNvPr id="188" name="Google Shape;18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2875" y="1152475"/>
            <a:ext cx="5314950" cy="348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725" y="1338950"/>
            <a:ext cx="4193275" cy="369025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9"/>
          <p:cNvSpPr txBox="1"/>
          <p:nvPr/>
        </p:nvSpPr>
        <p:spPr>
          <a:xfrm>
            <a:off x="5029200" y="604150"/>
            <a:ext cx="339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5" name="Google Shape;195;p29"/>
          <p:cNvSpPr txBox="1"/>
          <p:nvPr/>
        </p:nvSpPr>
        <p:spPr>
          <a:xfrm>
            <a:off x="4792350" y="2204425"/>
            <a:ext cx="3870000" cy="195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+/-  de de chiffres de la grille remplacés selon le niveau de difficulté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Condition de sortie : m pas remplie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m → fait appel aux fonctions de vérif du solver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Si m = 1 → sudoku ok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0"/>
          <p:cNvSpPr txBox="1"/>
          <p:nvPr>
            <p:ph type="title"/>
          </p:nvPr>
        </p:nvSpPr>
        <p:spPr>
          <a:xfrm>
            <a:off x="281775" y="2029575"/>
            <a:ext cx="3706500" cy="104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Proposition </a:t>
            </a:r>
            <a:r>
              <a:rPr lang="fr"/>
              <a:t>d'amélioration</a:t>
            </a:r>
            <a:endParaRPr/>
          </a:p>
        </p:txBody>
      </p:sp>
      <p:sp>
        <p:nvSpPr>
          <p:cNvPr id="201" name="Google Shape;201;p30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Le design du sudoku à </a:t>
            </a:r>
            <a:r>
              <a:rPr lang="fr"/>
              <a:t>améliorer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Amélioration</a:t>
            </a:r>
            <a:r>
              <a:rPr lang="fr"/>
              <a:t> de la gestion rétro planning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1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References</a:t>
            </a:r>
            <a:endParaRPr/>
          </a:p>
        </p:txBody>
      </p:sp>
      <p:sp>
        <p:nvSpPr>
          <p:cNvPr id="207" name="Google Shape;207;p31"/>
          <p:cNvSpPr txBox="1"/>
          <p:nvPr/>
        </p:nvSpPr>
        <p:spPr>
          <a:xfrm>
            <a:off x="311725" y="1727050"/>
            <a:ext cx="85206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fr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https://pandas.pydata.org/docs/reference/api/pandas.DataFrame.html</a:t>
            </a:r>
            <a:r>
              <a:rPr lang="fr">
                <a:latin typeface="Roboto"/>
                <a:ea typeface="Roboto"/>
                <a:cs typeface="Roboto"/>
                <a:sym typeface="Roboto"/>
              </a:rPr>
              <a:t> functions with dataframe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https://</a:t>
            </a:r>
            <a:r>
              <a:rPr lang="fr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www.geeksforgeeks.org/python-pandas-series-is_unique/</a:t>
            </a:r>
            <a:r>
              <a:rPr lang="fr">
                <a:latin typeface="Roboto"/>
                <a:ea typeface="Roboto"/>
                <a:cs typeface="Roboto"/>
                <a:sym typeface="Roboto"/>
              </a:rPr>
              <a:t> is_unique function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fr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https://www.geeksforgeeks.org/numpy-where-in-python/</a:t>
            </a:r>
            <a:r>
              <a:rPr lang="fr">
                <a:latin typeface="Roboto"/>
                <a:ea typeface="Roboto"/>
                <a:cs typeface="Roboto"/>
                <a:sym typeface="Roboto"/>
              </a:rPr>
              <a:t> np.were function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fr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6"/>
              </a:rPr>
              <a:t>https://www.youtube.com/watch?v=wMNrSM5RFMc</a:t>
            </a:r>
            <a:r>
              <a:rPr lang="fr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fr">
                <a:latin typeface="Roboto"/>
                <a:ea typeface="Roboto"/>
                <a:cs typeface="Roboto"/>
                <a:sym typeface="Roboto"/>
              </a:rPr>
              <a:t>récursivité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fr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7"/>
              </a:rPr>
              <a:t>https://pythontutor.com/</a:t>
            </a:r>
            <a:r>
              <a:rPr lang="fr">
                <a:latin typeface="Roboto"/>
                <a:ea typeface="Roboto"/>
                <a:cs typeface="Roboto"/>
                <a:sym typeface="Roboto"/>
              </a:rPr>
              <a:t> montre en details l’execution du code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Context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4365425" y="0"/>
            <a:ext cx="4705800" cy="51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1100"/>
              </a:spcBef>
              <a:spcAft>
                <a:spcPts val="0"/>
              </a:spcAft>
              <a:buNone/>
            </a:pPr>
            <a:r>
              <a:rPr b="1" lang="fr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Notre </a:t>
            </a:r>
            <a:r>
              <a:rPr b="1" lang="fr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équipe</a:t>
            </a:r>
            <a:r>
              <a:rPr b="1" lang="fr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: </a:t>
            </a:r>
            <a:endParaRPr b="1"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1100"/>
              </a:spcBef>
              <a:spcAft>
                <a:spcPts val="0"/>
              </a:spcAft>
              <a:buNone/>
            </a:pPr>
            <a:r>
              <a:rPr lang="fr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Nous</a:t>
            </a:r>
            <a:r>
              <a:rPr lang="fr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sommes consultants dans une agence de développement de </a:t>
            </a:r>
            <a:r>
              <a:rPr lang="fr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jeux.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4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1100"/>
              </a:spcBef>
              <a:spcAft>
                <a:spcPts val="0"/>
              </a:spcAft>
              <a:buNone/>
            </a:pPr>
            <a:r>
              <a:rPr b="1" lang="fr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Notre client : </a:t>
            </a:r>
            <a:endParaRPr b="1"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1100"/>
              </a:spcBef>
              <a:spcAft>
                <a:spcPts val="0"/>
              </a:spcAft>
              <a:buNone/>
            </a:pPr>
            <a:r>
              <a:rPr lang="fr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Le petit journal d'une ville.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4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1100"/>
              </a:spcBef>
              <a:spcAft>
                <a:spcPts val="0"/>
              </a:spcAft>
              <a:buNone/>
            </a:pPr>
            <a:r>
              <a:rPr b="1" lang="fr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But principal :</a:t>
            </a:r>
            <a:endParaRPr b="1"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1100"/>
              </a:spcBef>
              <a:spcAft>
                <a:spcPts val="0"/>
              </a:spcAft>
              <a:buNone/>
            </a:pPr>
            <a:r>
              <a:rPr lang="fr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Développer un logiciel qui aidera l'équipe en charge des sudokus du journal afin de créer une application de sudoku intégrée à leurs site web, pour les lecteurs du journal numérique.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1100"/>
              </a:spcBef>
              <a:spcAft>
                <a:spcPts val="0"/>
              </a:spcAft>
              <a:buNone/>
            </a:pPr>
            <a:r>
              <a:rPr b="1" lang="fr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Les objectifs :</a:t>
            </a:r>
            <a:endParaRPr b="1"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Facile : Créer un programme qui vérifie si une grille 9x9 de sudoku est valide (sudoku_checker)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266700" marR="2667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Modéré : Créer un programme qui est capable de résoudre une grille 9x9 de sudoku donnée (sudoku_solver)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266700" marR="26670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1100"/>
              </a:spcBef>
              <a:spcAft>
                <a:spcPts val="0"/>
              </a:spcAft>
              <a:buNone/>
            </a:pPr>
            <a:r>
              <a:rPr b="1" lang="fr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Les objectifs secondaires :</a:t>
            </a:r>
            <a:endParaRPr b="1"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266700" marR="266700" rtl="0" algn="ctr">
              <a:spcBef>
                <a:spcPts val="1100"/>
              </a:spcBef>
              <a:spcAft>
                <a:spcPts val="1100"/>
              </a:spcAft>
              <a:buNone/>
            </a:pPr>
            <a:r>
              <a:rPr lang="fr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Difficile : Créer un programme qui propose une grille 9X9 de sudoku à résoudre avec 3 niveaux de difficultés (débutant, intermédiaire, avancé) (sudoku_creator)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Pré planning</a:t>
            </a:r>
            <a:endParaRPr/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0550" y="1050325"/>
            <a:ext cx="7962900" cy="369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Qu’est ce que la </a:t>
            </a:r>
            <a:r>
              <a:rPr lang="fr"/>
              <a:t>récursivité?</a:t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45720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fr"/>
              <a:t>Fonction qu’on rappelle à </a:t>
            </a:r>
            <a:r>
              <a:rPr lang="fr"/>
              <a:t>l'intérieur</a:t>
            </a:r>
            <a:r>
              <a:rPr lang="fr"/>
              <a:t> d’elle </a:t>
            </a:r>
            <a:r>
              <a:rPr lang="fr"/>
              <a:t>même</a:t>
            </a:r>
            <a:endParaRPr/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2650" y="1881603"/>
            <a:ext cx="2780024" cy="2447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Qu’est ce que le </a:t>
            </a:r>
            <a:r>
              <a:rPr lang="fr"/>
              <a:t>backtracking</a:t>
            </a:r>
            <a:endParaRPr/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34825" y="2308850"/>
            <a:ext cx="4260300" cy="13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6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ct val="88000"/>
              <a:buFont typeface="Arial"/>
              <a:buNone/>
            </a:pPr>
            <a:r>
              <a:rPr lang="fr" sz="1250">
                <a:solidFill>
                  <a:srgbClr val="1C1C1C"/>
                </a:solidFill>
                <a:highlight>
                  <a:srgbClr val="FAFAFA"/>
                </a:highlight>
              </a:rPr>
              <a:t>Le </a:t>
            </a:r>
            <a:r>
              <a:rPr i="1" lang="fr" sz="1250">
                <a:solidFill>
                  <a:srgbClr val="1C1C1C"/>
                </a:solidFill>
                <a:highlight>
                  <a:srgbClr val="FAFAFA"/>
                </a:highlight>
              </a:rPr>
              <a:t>backtracking</a:t>
            </a:r>
            <a:r>
              <a:rPr lang="fr" sz="1250">
                <a:solidFill>
                  <a:srgbClr val="1C1C1C"/>
                </a:solidFill>
                <a:highlight>
                  <a:srgbClr val="FAFAFA"/>
                </a:highlight>
              </a:rPr>
              <a:t> (retour sur trace) est une méthode communément employée pour résoudre des problèmes en programmation.</a:t>
            </a:r>
            <a:endParaRPr sz="1250">
              <a:solidFill>
                <a:srgbClr val="1C1C1C"/>
              </a:solidFill>
              <a:highlight>
                <a:srgbClr val="FAFAFA"/>
              </a:highlight>
            </a:endParaRPr>
          </a:p>
          <a:p>
            <a:pPr indent="0" lvl="0" marL="0" rtl="0" algn="l">
              <a:lnSpc>
                <a:spcPct val="160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7850" y="1396202"/>
            <a:ext cx="3402750" cy="292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Sudoku checker : pandas</a:t>
            </a:r>
            <a:endParaRPr/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1288" y="1963625"/>
            <a:ext cx="4181475" cy="220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Sudoku checker : etape 1</a:t>
            </a:r>
            <a:endParaRPr/>
          </a:p>
        </p:txBody>
      </p:sp>
      <p:pic>
        <p:nvPicPr>
          <p:cNvPr id="103" name="Google Shape;1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7112" y="2505700"/>
            <a:ext cx="6729825" cy="1115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9"/>
          <p:cNvSpPr txBox="1"/>
          <p:nvPr/>
        </p:nvSpPr>
        <p:spPr>
          <a:xfrm>
            <a:off x="1207100" y="4110325"/>
            <a:ext cx="55902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450">
                <a:solidFill>
                  <a:srgbClr val="CECECE"/>
                </a:solidFill>
                <a:highlight>
                  <a:srgbClr val="121212"/>
                </a:highlight>
              </a:rPr>
              <a:t> is_unique </a:t>
            </a:r>
            <a:r>
              <a:rPr lang="fr" sz="1450">
                <a:solidFill>
                  <a:srgbClr val="CECECE"/>
                </a:solidFill>
                <a:highlight>
                  <a:srgbClr val="121212"/>
                </a:highlight>
              </a:rPr>
              <a:t>= Return boolean if values in the object are unique .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idx="4294967295"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Sudoku checker : etape 1</a:t>
            </a:r>
            <a:endParaRPr/>
          </a:p>
        </p:txBody>
      </p:sp>
      <p:graphicFrame>
        <p:nvGraphicFramePr>
          <p:cNvPr id="110" name="Google Shape;110;p20"/>
          <p:cNvGraphicFramePr/>
          <p:nvPr/>
        </p:nvGraphicFramePr>
        <p:xfrm>
          <a:off x="1266450" y="881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{B6BEBB35-F5B6-42C9-A506-A6A2A2A73AA4}</a:tableStyleId>
              </a:tblPr>
              <a:tblGrid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1</a:t>
                      </a:r>
                      <a:endParaRPr/>
                    </a:p>
                  </a:txBody>
                  <a:tcPr marT="91425" marB="91425" marR="91425" marL="91425"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2</a:t>
                      </a:r>
                      <a:endParaRPr/>
                    </a:p>
                  </a:txBody>
                  <a:tcPr marT="91425" marB="91425" marR="91425" marL="91425"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4</a:t>
                      </a:r>
                      <a:endParaRPr/>
                    </a:p>
                  </a:txBody>
                  <a:tcPr marT="91425" marB="91425" marR="91425" marL="91425"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5</a:t>
                      </a:r>
                      <a:endParaRPr/>
                    </a:p>
                  </a:txBody>
                  <a:tcPr marT="91425" marB="91425" marR="91425" marL="91425"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6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7</a:t>
                      </a:r>
                      <a:endParaRPr/>
                    </a:p>
                  </a:txBody>
                  <a:tcPr marT="91425" marB="91425" marR="91425" marL="91425"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8</a:t>
                      </a:r>
                      <a:endParaRPr/>
                    </a:p>
                  </a:txBody>
                  <a:tcPr marT="91425" marB="91425" marR="91425" marL="91425"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6 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1 </a:t>
                      </a:r>
                      <a:endParaRPr/>
                    </a:p>
                  </a:txBody>
                  <a:tcPr marT="91425" marB="91425" marR="91425" marL="91425"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2 </a:t>
                      </a:r>
                      <a:endParaRPr/>
                    </a:p>
                  </a:txBody>
                  <a:tcPr marT="91425" marB="91425" marR="91425" marL="91425"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5 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8  </a:t>
                      </a:r>
                      <a:endParaRPr/>
                    </a:p>
                  </a:txBody>
                  <a:tcPr marT="91425" marB="91425" marR="91425" marL="91425"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3 </a:t>
                      </a:r>
                      <a:endParaRPr/>
                    </a:p>
                  </a:txBody>
                  <a:tcPr marT="91425" marB="91425" marR="91425" marL="91425"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7 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4 </a:t>
                      </a:r>
                      <a:endParaRPr/>
                    </a:p>
                  </a:txBody>
                  <a:tcPr marT="91425" marB="91425" marR="91425" marL="91425"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9 </a:t>
                      </a:r>
                      <a:endParaRPr/>
                    </a:p>
                  </a:txBody>
                  <a:tcPr marT="91425" marB="91425" marR="91425" marL="91425"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5 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9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7 </a:t>
                      </a:r>
                      <a:endParaRPr/>
                    </a:p>
                  </a:txBody>
                  <a:tcPr marT="91425" marB="91425" marR="91425" marL="91425"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4 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 6 </a:t>
                      </a:r>
                      <a:endParaRPr/>
                    </a:p>
                  </a:txBody>
                  <a:tcPr marT="91425" marB="91425" marR="91425" marL="91425"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1  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8</a:t>
                      </a:r>
                      <a:endParaRPr/>
                    </a:p>
                  </a:txBody>
                  <a:tcPr marT="91425" marB="91425" marR="91425" marL="91425"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4 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3 </a:t>
                      </a:r>
                      <a:endParaRPr/>
                    </a:p>
                  </a:txBody>
                  <a:tcPr marT="91425" marB="91425" marR="91425" marL="91425"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8 </a:t>
                      </a:r>
                      <a:endParaRPr/>
                    </a:p>
                  </a:txBody>
                  <a:tcPr marT="91425" marB="91425" marR="91425" marL="91425"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9 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7 </a:t>
                      </a:r>
                      <a:endParaRPr/>
                    </a:p>
                  </a:txBody>
                  <a:tcPr marT="91425" marB="91425" marR="91425" marL="91425"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1 </a:t>
                      </a:r>
                      <a:endParaRPr/>
                    </a:p>
                  </a:txBody>
                  <a:tcPr marT="91425" marB="91425" marR="91425" marL="91425"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2</a:t>
                      </a:r>
                      <a:endParaRPr/>
                    </a:p>
                  </a:txBody>
                  <a:tcPr marT="91425" marB="91425" marR="91425" marL="91425"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 6</a:t>
                      </a:r>
                      <a:endParaRPr/>
                    </a:p>
                  </a:txBody>
                  <a:tcPr marT="91425" marB="91425" marR="91425" marL="91425"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 6 </a:t>
                      </a:r>
                      <a:endParaRPr/>
                    </a:p>
                  </a:txBody>
                  <a:tcPr marT="91425" marB="91425" marR="91425" marL="91425"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1 </a:t>
                      </a:r>
                      <a:endParaRPr/>
                    </a:p>
                  </a:txBody>
                  <a:tcPr marT="91425" marB="91425" marR="91425" marL="91425"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8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 3 </a:t>
                      </a:r>
                      <a:endParaRPr/>
                    </a:p>
                  </a:txBody>
                  <a:tcPr marT="91425" marB="91425" marR="91425" marL="91425"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5 </a:t>
                      </a:r>
                      <a:endParaRPr/>
                    </a:p>
                  </a:txBody>
                  <a:tcPr marT="91425" marB="91425" marR="91425" marL="91425"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9 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7</a:t>
                      </a:r>
                      <a:endParaRPr/>
                    </a:p>
                  </a:txBody>
                  <a:tcPr marT="91425" marB="91425" marR="91425" marL="91425"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4</a:t>
                      </a:r>
                      <a:endParaRPr/>
                    </a:p>
                  </a:txBody>
                  <a:tcPr marT="91425" marB="91425" marR="91425" marL="91425"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 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9</a:t>
                      </a:r>
                      <a:endParaRPr/>
                    </a:p>
                  </a:txBody>
                  <a:tcPr marT="91425" marB="91425" marR="91425" marL="91425"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6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7 </a:t>
                      </a:r>
                      <a:endParaRPr/>
                    </a:p>
                  </a:txBody>
                  <a:tcPr marT="91425" marB="91425" marR="91425" marL="91425"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5</a:t>
                      </a:r>
                      <a:endParaRPr/>
                    </a:p>
                  </a:txBody>
                  <a:tcPr marT="91425" marB="91425" marR="91425" marL="91425"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8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7</a:t>
                      </a:r>
                      <a:endParaRPr/>
                    </a:p>
                  </a:txBody>
                  <a:tcPr marT="91425" marB="91425" marR="91425" marL="91425"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5</a:t>
                      </a:r>
                      <a:endParaRPr/>
                    </a:p>
                  </a:txBody>
                  <a:tcPr marT="91425" marB="91425" marR="91425" marL="91425"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 9 </a:t>
                      </a:r>
                      <a:endParaRPr/>
                    </a:p>
                  </a:txBody>
                  <a:tcPr marT="91425" marB="91425" marR="91425" marL="91425"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4</a:t>
                      </a:r>
                      <a:endParaRPr/>
                    </a:p>
                  </a:txBody>
                  <a:tcPr marT="91425" marB="91425" marR="91425" marL="91425"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6</a:t>
                      </a:r>
                      <a:endParaRPr/>
                    </a:p>
                  </a:txBody>
                  <a:tcPr marT="91425" marB="91425" marR="91425" marL="91425"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1</a:t>
                      </a:r>
                      <a:endParaRPr/>
                    </a:p>
                  </a:txBody>
                  <a:tcPr marT="91425" marB="91425" marR="91425" marL="91425"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6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7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 5 </a:t>
                      </a:r>
                      <a:endParaRPr/>
                    </a:p>
                  </a:txBody>
                  <a:tcPr marT="91425" marB="91425" marR="91425" marL="91425"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6</a:t>
                      </a:r>
                      <a:endParaRPr/>
                    </a:p>
                  </a:txBody>
                  <a:tcPr marT="91425" marB="91425" marR="91425" marL="91425"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1</a:t>
                      </a:r>
                      <a:endParaRPr/>
                    </a:p>
                  </a:txBody>
                  <a:tcPr marT="91425" marB="91425" marR="91425" marL="91425"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8</a:t>
                      </a:r>
                      <a:endParaRPr/>
                    </a:p>
                  </a:txBody>
                  <a:tcPr marT="91425" marB="91425" marR="91425" marL="91425"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9</a:t>
                      </a:r>
                      <a:endParaRPr/>
                    </a:p>
                  </a:txBody>
                  <a:tcPr marT="91425" marB="91425" marR="91425" marL="91425"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2</a:t>
                      </a:r>
                      <a:endParaRPr/>
                    </a:p>
                  </a:txBody>
                  <a:tcPr marT="91425" marB="91425" marR="91425" marL="91425"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7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3</a:t>
                      </a:r>
                      <a:endParaRPr/>
                    </a:p>
                  </a:txBody>
                  <a:tcPr marT="91425" marB="91425" marR="91425" marL="91425"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6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9</a:t>
                      </a:r>
                      <a:endParaRPr/>
                    </a:p>
                  </a:txBody>
                  <a:tcPr marT="91425" marB="91425" marR="91425" marL="91425"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8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7</a:t>
                      </a:r>
                      <a:endParaRPr/>
                    </a:p>
                  </a:txBody>
                  <a:tcPr marT="91425" marB="91425" marR="91425" marL="91425"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8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381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9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381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8</a:t>
                      </a:r>
                      <a:endParaRPr/>
                    </a:p>
                  </a:txBody>
                  <a:tcPr marT="91425" marB="91425" marR="91425" marL="91425">
                    <a:lnB cap="flat" cmpd="sng" w="381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4</a:t>
                      </a:r>
                      <a:endParaRPr/>
                    </a:p>
                  </a:txBody>
                  <a:tcPr marT="91425" marB="91425" marR="91425" marL="91425"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38100">
                      <a:solidFill>
                        <a:srgbClr val="1C1C1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7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5</a:t>
                      </a:r>
                      <a:endParaRPr/>
                    </a:p>
                  </a:txBody>
                  <a:tcPr marT="91425" marB="91425" marR="91425" marL="91425"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2</a:t>
                      </a:r>
                      <a:endParaRPr/>
                    </a:p>
                  </a:txBody>
                  <a:tcPr marT="91425" marB="91425" marR="91425" marL="91425"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6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1</a:t>
                      </a:r>
                      <a:endParaRPr/>
                    </a:p>
                  </a:txBody>
                  <a:tcPr marT="91425" marB="91425" marR="91425" marL="91425"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3</a:t>
                      </a:r>
                      <a:endParaRPr/>
                    </a:p>
                  </a:txBody>
                  <a:tcPr marT="91425" marB="91425" marR="91425" marL="91425"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11" name="Google Shape;111;p20"/>
          <p:cNvSpPr/>
          <p:nvPr/>
        </p:nvSpPr>
        <p:spPr>
          <a:xfrm>
            <a:off x="2132225" y="1277600"/>
            <a:ext cx="96300" cy="3565800"/>
          </a:xfrm>
          <a:prstGeom prst="downArrow">
            <a:avLst>
              <a:gd fmla="val 50000" name="adj1"/>
              <a:gd fmla="val 366390" name="adj2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0"/>
          <p:cNvSpPr/>
          <p:nvPr/>
        </p:nvSpPr>
        <p:spPr>
          <a:xfrm>
            <a:off x="1990350" y="1577525"/>
            <a:ext cx="6515100" cy="96300"/>
          </a:xfrm>
          <a:prstGeom prst="rightArrow">
            <a:avLst>
              <a:gd fmla="val 50000" name="adj1"/>
              <a:gd fmla="val 387669" name="adj2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0"/>
          <p:cNvSpPr/>
          <p:nvPr/>
        </p:nvSpPr>
        <p:spPr>
          <a:xfrm>
            <a:off x="639025" y="1429550"/>
            <a:ext cx="506100" cy="96300"/>
          </a:xfrm>
          <a:prstGeom prst="rightArrow">
            <a:avLst>
              <a:gd fmla="val 50000" name="adj1"/>
              <a:gd fmla="val 137669" name="adj2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0"/>
          <p:cNvSpPr txBox="1"/>
          <p:nvPr/>
        </p:nvSpPr>
        <p:spPr>
          <a:xfrm>
            <a:off x="217450" y="1277600"/>
            <a:ext cx="35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latin typeface="Roboto"/>
                <a:ea typeface="Roboto"/>
                <a:cs typeface="Roboto"/>
                <a:sym typeface="Roboto"/>
              </a:rPr>
              <a:t>i0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" name="Google Shape;115;p20"/>
          <p:cNvSpPr/>
          <p:nvPr/>
        </p:nvSpPr>
        <p:spPr>
          <a:xfrm>
            <a:off x="2892600" y="1277600"/>
            <a:ext cx="96300" cy="3565800"/>
          </a:xfrm>
          <a:prstGeom prst="downArrow">
            <a:avLst>
              <a:gd fmla="val 50000" name="adj1"/>
              <a:gd fmla="val 366390" name="adj2"/>
            </a:avLst>
          </a:prstGeom>
          <a:solidFill>
            <a:srgbClr val="3D85C6"/>
          </a:solidFill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0"/>
          <p:cNvSpPr/>
          <p:nvPr/>
        </p:nvSpPr>
        <p:spPr>
          <a:xfrm>
            <a:off x="1990350" y="1973725"/>
            <a:ext cx="6515100" cy="96300"/>
          </a:xfrm>
          <a:prstGeom prst="rightArrow">
            <a:avLst>
              <a:gd fmla="val 50000" name="adj1"/>
              <a:gd fmla="val 387669" name="adj2"/>
            </a:avLst>
          </a:prstGeom>
          <a:solidFill>
            <a:srgbClr val="3D85C6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0"/>
          <p:cNvSpPr/>
          <p:nvPr/>
        </p:nvSpPr>
        <p:spPr>
          <a:xfrm>
            <a:off x="639025" y="1926050"/>
            <a:ext cx="506100" cy="96300"/>
          </a:xfrm>
          <a:prstGeom prst="rightArrow">
            <a:avLst>
              <a:gd fmla="val 50000" name="adj1"/>
              <a:gd fmla="val 137669" name="adj2"/>
            </a:avLst>
          </a:prstGeom>
          <a:solidFill>
            <a:srgbClr val="3C78D8"/>
          </a:solidFill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0"/>
          <p:cNvSpPr txBox="1"/>
          <p:nvPr/>
        </p:nvSpPr>
        <p:spPr>
          <a:xfrm>
            <a:off x="217450" y="1774100"/>
            <a:ext cx="35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latin typeface="Roboto"/>
                <a:ea typeface="Roboto"/>
                <a:cs typeface="Roboto"/>
                <a:sym typeface="Roboto"/>
              </a:rPr>
              <a:t>i1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Sudoku checker : etape 2</a:t>
            </a:r>
            <a:endParaRPr/>
          </a:p>
        </p:txBody>
      </p:sp>
      <p:pic>
        <p:nvPicPr>
          <p:cNvPr id="124" name="Google Shape;12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5550" y="2030925"/>
            <a:ext cx="4152900" cy="215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