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7" r:id="rId2"/>
    <p:sldId id="336" r:id="rId3"/>
    <p:sldId id="286" r:id="rId4"/>
    <p:sldId id="346" r:id="rId5"/>
    <p:sldId id="347" r:id="rId6"/>
    <p:sldId id="348" r:id="rId7"/>
    <p:sldId id="349" r:id="rId8"/>
    <p:sldId id="337" r:id="rId9"/>
    <p:sldId id="277" r:id="rId10"/>
    <p:sldId id="352" r:id="rId11"/>
    <p:sldId id="354" r:id="rId12"/>
    <p:sldId id="355" r:id="rId1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C778C"/>
    <a:srgbClr val="FFFF00"/>
    <a:srgbClr val="00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6" autoAdjust="0"/>
    <p:restoredTop sz="94660"/>
  </p:normalViewPr>
  <p:slideViewPr>
    <p:cSldViewPr>
      <p:cViewPr varScale="1">
        <p:scale>
          <a:sx n="83" d="100"/>
          <a:sy n="83" d="100"/>
        </p:scale>
        <p:origin x="29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ED6D-40E3-4A51-B4A9-B11C1718BB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96C93-C7CF-40B5-BC2D-F3D00A9EDD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1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1452E-9733-445D-A5DF-C26A7C2E03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8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7FC7C-7F8F-4FA7-A83A-A157CC8B21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3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023AF-6B9A-40EE-A043-7A8E88FF98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2FA4-925D-4D11-AAC4-1035F5EC0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7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ED00-05BE-4E47-AB60-48832F64AB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0538-A19B-4F00-B37F-314F3ED1CF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1FC51-A0BC-49BD-8F13-E966ECB61F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4DC96-4E99-4035-B4E0-9488313510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6C98A-415A-4854-90D3-A5A8D7C759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BBDB31-995E-43C9-A191-F923BB45BC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9734~1\AppData\Local\Temp\FineReader10\media\image1.jpe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Прямоуг. 10"/>
          <p:cNvSpPr>
            <a:spLocks noGrp="1" noChangeArrowheads="1"/>
          </p:cNvSpPr>
          <p:nvPr>
            <p:ph type="title"/>
          </p:nvPr>
        </p:nvSpPr>
        <p:spPr>
          <a:xfrm>
            <a:off x="1523999" y="2535052"/>
            <a:ext cx="9144001" cy="1787897"/>
          </a:xfrm>
        </p:spPr>
        <p:txBody>
          <a:bodyPr anchorCtr="1"/>
          <a:lstStyle/>
          <a:p>
            <a:r>
              <a:rPr lang="ru-RU" altLang="ru-RU" b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ОПРЕДЕЛЕНИЕ РАССТОЯНИЙ </a:t>
            </a:r>
            <a:br>
              <a:rPr lang="ru-RU" altLang="ru-RU" b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ru-RU" altLang="ru-RU" b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 РАЗМЕРОВ ТЕЛ </a:t>
            </a:r>
            <a:br>
              <a:rPr lang="ru-RU" altLang="ru-RU" b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ru-RU" altLang="ru-RU" b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 СОЛНЕЧНОЙ СИСТЕМЕ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99" y="4467569"/>
            <a:ext cx="3960440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3352" y="161694"/>
            <a:ext cx="8630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kern="1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Во второй половине XX в. развитие радиотехники позволило определять расстояния </a:t>
            </a:r>
          </a:p>
          <a:p>
            <a:r>
              <a:rPr lang="ru-RU" sz="2000" kern="1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до тел Солнечной системы посредством радиолокации. </a:t>
            </a:r>
          </a:p>
          <a:p>
            <a:r>
              <a:rPr lang="ru-RU" sz="2000" kern="1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Первым объектом среди них стала Луна. На основе радиолокации Венеры величина астрономической единицы определена с точностью порядка километра.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352" y="2327401"/>
            <a:ext cx="867645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Пример решения задачи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На каком расстоянии от Земли находится Сатурн, когда его горизонтальный параллакс равен 0,9"?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6761" y="3513911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Дано: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p</a:t>
            </a:r>
            <a:r>
              <a:rPr lang="en-US" sz="1800" i="1" baseline="-25000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1 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= 0,9“</a:t>
            </a:r>
          </a:p>
          <a:p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D</a:t>
            </a:r>
            <a:r>
              <a:rPr lang="en-US" sz="1800" i="1" baseline="-25000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  <a:sym typeface="Wingdings 2"/>
              </a:rPr>
              <a:t>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= 1 </a:t>
            </a:r>
            <a:r>
              <a:rPr lang="ru-RU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а.е.</a:t>
            </a:r>
          </a:p>
          <a:p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p</a:t>
            </a:r>
            <a:r>
              <a:rPr lang="en-US" sz="1800" i="1" baseline="-25000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  <a:sym typeface="Wingdings 2"/>
              </a:rPr>
              <a:t>  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= 8,8“</a:t>
            </a:r>
          </a:p>
          <a:p>
            <a:pPr>
              <a:spcBef>
                <a:spcPts val="600"/>
              </a:spcBef>
            </a:pP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D</a:t>
            </a:r>
            <a:r>
              <a:rPr lang="en-US" sz="1800" i="1" baseline="-25000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1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- ?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66760" y="3597245"/>
            <a:ext cx="1580767" cy="1470342"/>
            <a:chOff x="288032" y="4653136"/>
            <a:chExt cx="1187624" cy="147034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475656" y="4653136"/>
              <a:ext cx="0" cy="1470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88032" y="5733256"/>
              <a:ext cx="1187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086454" y="3925139"/>
                <a:ext cx="2341966" cy="57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</a:t>
                </a:r>
                <a:r>
                  <a:rPr lang="en-US" sz="2000" i="1" baseline="-25000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1</a:t>
                </a:r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•</m:t>
                        </m:r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sz="20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” 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 baseline="-2500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R ,</a:t>
                </a:r>
                <a:endParaRPr lang="ru-RU" sz="2000" i="1" dirty="0"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54" y="3925139"/>
                <a:ext cx="2341966" cy="576761"/>
              </a:xfrm>
              <a:prstGeom prst="rect">
                <a:avLst/>
              </a:prstGeom>
              <a:blipFill>
                <a:blip r:embed="rId3"/>
                <a:stretch>
                  <a:fillRect l="-2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148374" y="3886975"/>
                <a:ext cx="2461295" cy="57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</a:t>
                </a:r>
                <a:r>
                  <a:rPr lang="en-US" sz="2000" baseline="-25000" dirty="0">
                    <a:latin typeface="Cascadia Code" panose="020B0609020000020004" pitchFamily="49" charset="0"/>
                    <a:cs typeface="Cascadia Code" panose="020B0609020000020004" pitchFamily="49" charset="0"/>
                    <a:sym typeface="Wingdings 2"/>
                  </a:rPr>
                  <a:t> </a:t>
                </a:r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•</m:t>
                        </m:r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sz="20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” 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scadia Code" panose="020B0609020000020004" pitchFamily="49" charset="0"/>
                            <a:cs typeface="Cascadia Code" panose="020B0609020000020004" pitchFamily="49" charset="0"/>
                            <a:sym typeface="Wingdings 2"/>
                          </a:rPr>
                          <m:t></m:t>
                        </m:r>
                      </m:den>
                    </m:f>
                  </m:oMath>
                </a14:m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R ,</a:t>
                </a:r>
                <a:endParaRPr lang="ru-RU" sz="2000" i="1" dirty="0"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74" y="3886975"/>
                <a:ext cx="2461295" cy="576761"/>
              </a:xfrm>
              <a:prstGeom prst="rect">
                <a:avLst/>
              </a:prstGeom>
              <a:blipFill>
                <a:blip r:embed="rId4"/>
                <a:stretch>
                  <a:fillRect l="-2730" b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6166241" y="3861048"/>
                <a:ext cx="1552840" cy="587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scadia Code" panose="020B0609020000020004" pitchFamily="49" charset="0"/>
                            <a:cs typeface="Cascadia Code" panose="020B0609020000020004" pitchFamily="49" charset="0"/>
                            <a:sym typeface="Wingdings 2"/>
                          </a:rPr>
                          <m:t> </m:t>
                        </m:r>
                      </m:den>
                    </m:f>
                    <m:r>
                      <a:rPr lang="en-US" sz="2000" i="1" baseline="-2500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scadia Code" panose="020B0609020000020004" pitchFamily="49" charset="0"/>
                            <a:cs typeface="Cascadia Code" panose="020B0609020000020004" pitchFamily="49" charset="0"/>
                            <a:sym typeface="Wingdings 2"/>
                          </a:rPr>
                          <m:t>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 baseline="-2500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ru-RU" sz="20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41" y="3861048"/>
                <a:ext cx="1552840" cy="587597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955540" y="350971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Решение: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086454" y="4677365"/>
                <a:ext cx="5242207" cy="60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</a:t>
                </a:r>
                <a:r>
                  <a:rPr lang="en-US" sz="1800" i="1" baseline="-25000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1</a:t>
                </a:r>
                <a:r>
                  <a:rPr lang="en-US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latin typeface="Cascadia Code" panose="020B0609020000020004" pitchFamily="49" charset="0"/>
                            <a:cs typeface="Cascadia Code" panose="020B0609020000020004" pitchFamily="49" charset="0"/>
                            <a:sym typeface="Wingdings 2"/>
                          </a:rPr>
                          <m:t> </m:t>
                        </m:r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scadia Code" panose="020B0609020000020004" pitchFamily="49" charset="0"/>
                            <a:cs typeface="Cascadia Code" panose="020B0609020000020004" pitchFamily="49" charset="0"/>
                            <a:sym typeface="Wingdings 2"/>
                          </a:rPr>
                          <m:t>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 baseline="-2500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ru-RU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1 а.е. </m:t>
                        </m:r>
                        <m:r>
                          <a:rPr lang="ru-R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•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8,8“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0,9“ </m:t>
                        </m:r>
                      </m:den>
                    </m:f>
                  </m:oMath>
                </a14:m>
                <a:r>
                  <a:rPr lang="ru-RU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= 9,8 а.е.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54" y="4677365"/>
                <a:ext cx="5242207" cy="604717"/>
              </a:xfrm>
              <a:prstGeom prst="rect">
                <a:avLst/>
              </a:prstGeom>
              <a:blipFill>
                <a:blip r:embed="rId6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63352" y="557048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Ответ: </a:t>
            </a:r>
            <a:r>
              <a:rPr lang="en-US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D</a:t>
            </a:r>
            <a:r>
              <a:rPr lang="en-US" i="1" baseline="-25000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1</a:t>
            </a:r>
            <a:r>
              <a:rPr lang="en-US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=</a:t>
            </a:r>
            <a:r>
              <a:rPr lang="ru-RU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9,8 а.е.</a:t>
            </a:r>
            <a:endParaRPr lang="ru-RU" i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5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. 10"/>
          <p:cNvSpPr>
            <a:spLocks noGrp="1" noChangeArrowheads="1"/>
          </p:cNvSpPr>
          <p:nvPr>
            <p:ph type="title"/>
          </p:nvPr>
        </p:nvSpPr>
        <p:spPr>
          <a:xfrm>
            <a:off x="2063750" y="2708276"/>
            <a:ext cx="8229600" cy="1139825"/>
          </a:xfrm>
        </p:spPr>
        <p:txBody>
          <a:bodyPr rtlCol="0" anchorCtr="1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Определение размеров светил</a:t>
            </a:r>
          </a:p>
        </p:txBody>
      </p:sp>
    </p:spTree>
    <p:extLst>
      <p:ext uri="{BB962C8B-B14F-4D97-AF65-F5344CB8AC3E}">
        <p14:creationId xmlns:p14="http://schemas.microsoft.com/office/powerpoint/2010/main" val="91242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9158" y="140419"/>
            <a:ext cx="860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kern="1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Зная расстояние до светила, можно определить его линейные размеры, если измерить его угловой радиус </a:t>
            </a:r>
            <a:r>
              <a:rPr lang="ru-RU" sz="1800" i="1" kern="1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р</a:t>
            </a:r>
            <a:r>
              <a:rPr lang="ru-RU" sz="1800" kern="1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Формула, связывающая эти величины, аналогична формуле для определения параллакса: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119" y="4184705"/>
            <a:ext cx="76683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Пример решения задачи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Чему равен линейный диаметр Луны, если она видна с расстояния 400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000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км под углом примерно 30'?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9356" y="5180621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Дано: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D= 400000 </a:t>
            </a:r>
            <a:r>
              <a:rPr lang="ru-RU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км</a:t>
            </a:r>
          </a:p>
          <a:p>
            <a:r>
              <a:rPr lang="el-GR" sz="18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ρ</a:t>
            </a:r>
            <a:r>
              <a:rPr lang="en-US" sz="1800" i="1" baseline="-25000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  <a:sym typeface="Wingdings 2"/>
              </a:rPr>
              <a:t> 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= </a:t>
            </a:r>
            <a:r>
              <a:rPr lang="ru-RU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30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d - ?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99356" y="5145827"/>
            <a:ext cx="1763688" cy="1301065"/>
            <a:chOff x="288032" y="4653136"/>
            <a:chExt cx="1187624" cy="147034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475656" y="4653136"/>
              <a:ext cx="0" cy="1470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88032" y="5733256"/>
              <a:ext cx="1187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07568" y="5127440"/>
            <a:ext cx="55010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Решение:</a:t>
            </a:r>
            <a:endParaRPr lang="en-US" i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Если </a:t>
            </a:r>
            <a:r>
              <a:rPr lang="el-GR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ρ </a:t>
            </a:r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выразить в радианах, то 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r</a:t>
            </a:r>
            <a:r>
              <a:rPr lang="ru-RU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=</a:t>
            </a:r>
            <a:r>
              <a:rPr lang="ru-RU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D</a:t>
            </a:r>
            <a:r>
              <a:rPr lang="en-US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</a:t>
            </a:r>
            <a:r>
              <a:rPr lang="el-GR" sz="1800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ρ</a:t>
            </a:r>
            <a:r>
              <a:rPr lang="ru-RU" sz="18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322514" y="5920592"/>
                <a:ext cx="5242207" cy="55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 = </a:t>
                </a:r>
                <a:r>
                  <a:rPr lang="ru-RU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400</m:t>
                        </m:r>
                        <m:r>
                          <m:rPr>
                            <m:nor/>
                          </m:rPr>
                          <a:rPr lang="ru-RU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000 </m:t>
                        </m:r>
                        <m:r>
                          <m:rPr>
                            <m:nor/>
                          </m:rPr>
                          <a:rPr lang="ru-RU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км </m:t>
                        </m:r>
                        <m:r>
                          <a:rPr lang="ru-R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•</m:t>
                        </m:r>
                        <m:r>
                          <m:rPr>
                            <m:nor/>
                          </m:rPr>
                          <a:rPr lang="ru-RU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30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′</m:t>
                        </m:r>
                        <m:r>
                          <a:rPr lang="ru-R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•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60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“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6 265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scadia Code" panose="020B0609020000020004" pitchFamily="49" charset="0"/>
                            <a:ea typeface="Cambria Math" panose="02040503050406030204" pitchFamily="18" charset="0"/>
                            <a:cs typeface="Cascadia Code" panose="020B0609020000020004" pitchFamily="49" charset="0"/>
                          </a:rPr>
                          <m:t>“ </m:t>
                        </m:r>
                      </m:den>
                    </m:f>
                  </m:oMath>
                </a14:m>
                <a:r>
                  <a:rPr lang="ru-RU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= </a:t>
                </a:r>
                <a:r>
                  <a:rPr lang="en-US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3490 </a:t>
                </a:r>
                <a:r>
                  <a:rPr lang="ru-RU" sz="1800" i="1" dirty="0"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км.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14" y="5920592"/>
                <a:ext cx="5242207" cy="559705"/>
              </a:xfrm>
              <a:prstGeom prst="rect">
                <a:avLst/>
              </a:prstGeom>
              <a:blipFill>
                <a:blip r:embed="rId2"/>
                <a:stretch>
                  <a:fillRect l="-1047" b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184232" y="6233748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Ответ: </a:t>
            </a:r>
            <a:r>
              <a:rPr lang="en-US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d=</a:t>
            </a:r>
            <a:r>
              <a:rPr lang="ru-RU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3490 </a:t>
            </a:r>
            <a:r>
              <a:rPr lang="ru-RU" i="1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км.</a:t>
            </a:r>
            <a:endParaRPr lang="ru-RU" i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192344" y="227045"/>
                <a:ext cx="2520280" cy="940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unc>
                          <m:funcPr>
                            <m:ctrlPr>
                              <a:rPr lang="en-US" sz="36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6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sz="36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endParaRPr lang="ru-RU" sz="3600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44" y="227045"/>
                <a:ext cx="2520280" cy="940001"/>
              </a:xfrm>
              <a:prstGeom prst="rect">
                <a:avLst/>
              </a:prstGeom>
              <a:blipFill>
                <a:blip r:embed="rId3"/>
                <a:stretch>
                  <a:fillRect l="-7506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10" y="3264793"/>
            <a:ext cx="3755022" cy="191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09158" y="1365433"/>
            <a:ext cx="8961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Учитывая, что угловые диаметры даже Солнца и Луны составляют примерно 30', а все планеты видны невооруженному глазу как точки, можно воспользоваться соотношением: </a:t>
            </a:r>
            <a:r>
              <a:rPr lang="ru-RU" sz="1800" i="1" dirty="0" err="1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sin</a:t>
            </a:r>
            <a:r>
              <a:rPr lang="ru-RU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р ≈ р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715272" y="2290491"/>
                <a:ext cx="1226112" cy="51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ru-RU" sz="1800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72" y="2290491"/>
                <a:ext cx="1226112" cy="516103"/>
              </a:xfrm>
              <a:prstGeom prst="rect">
                <a:avLst/>
              </a:prstGeom>
              <a:blipFill>
                <a:blip r:embed="rId6"/>
                <a:stretch>
                  <a:fillRect l="-3960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745918" y="2289197"/>
                <a:ext cx="82972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ρ</m:t>
                        </m:r>
                      </m:den>
                    </m:f>
                  </m:oMath>
                </a14:m>
                <a:endParaRPr lang="ru-RU" sz="1800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18" y="2289197"/>
                <a:ext cx="829724" cy="493405"/>
              </a:xfrm>
              <a:prstGeom prst="rect">
                <a:avLst/>
              </a:prstGeom>
              <a:blipFill>
                <a:blip r:embed="rId7"/>
                <a:stretch>
                  <a:fillRect l="-5839" t="-1250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490992" y="2805682"/>
                <a:ext cx="1804807" cy="49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18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 R</a:t>
                </a:r>
                <a:endParaRPr lang="ru-RU" sz="1800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992" y="2805682"/>
                <a:ext cx="1804807" cy="493597"/>
              </a:xfrm>
              <a:prstGeom prst="rect">
                <a:avLst/>
              </a:prstGeom>
              <a:blipFill>
                <a:blip r:embed="rId8"/>
                <a:stretch>
                  <a:fillRect l="-3041" b="-2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209158" y="2342404"/>
            <a:ext cx="5464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Тогда: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</a:t>
            </a:r>
          </a:p>
          <a:p>
            <a:endParaRPr lang="ru-RU" sz="1800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Следовательно,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91119" y="3438347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Если расстояние </a:t>
            </a:r>
            <a:r>
              <a:rPr lang="ru-RU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D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известно, то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r</a:t>
            </a:r>
            <a:r>
              <a:rPr lang="ru-RU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=</a:t>
            </a:r>
            <a:r>
              <a:rPr lang="ru-RU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D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 </a:t>
            </a:r>
            <a:r>
              <a:rPr lang="el-GR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ρ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где величина </a:t>
            </a:r>
            <a:r>
              <a:rPr lang="el-GR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ρ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выражена в радианах.</a:t>
            </a:r>
          </a:p>
        </p:txBody>
      </p:sp>
    </p:spTree>
    <p:extLst>
      <p:ext uri="{BB962C8B-B14F-4D97-AF65-F5344CB8AC3E}">
        <p14:creationId xmlns:p14="http://schemas.microsoft.com/office/powerpoint/2010/main" val="195127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. 10"/>
          <p:cNvSpPr>
            <a:spLocks noGrp="1" noChangeArrowheads="1"/>
          </p:cNvSpPr>
          <p:nvPr>
            <p:ph type="title"/>
          </p:nvPr>
        </p:nvSpPr>
        <p:spPr>
          <a:xfrm>
            <a:off x="2063750" y="2708276"/>
            <a:ext cx="8229600" cy="1139825"/>
          </a:xfrm>
        </p:spPr>
        <p:txBody>
          <a:bodyPr anchorCtr="1"/>
          <a:lstStyle/>
          <a:p>
            <a:r>
              <a:rPr lang="ru-RU" alt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Форма и размеры Земли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96843" y="3392996"/>
            <a:ext cx="5184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Способ  Эратосфена: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измерить длину дуги земного меридиана в линейных единицах и определить, какую часть полной окружности эта дуга составляет;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получив эти данные, вычислить длину дуги в 1°, а затем длину окружности и величину ее радиуса, т. е. радиуса земного шара. 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Длина дуги меридиана в градусной мере равна разности географических широт двух пунктов: </a:t>
            </a:r>
            <a:r>
              <a:rPr lang="el-GR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φ</a:t>
            </a:r>
            <a:r>
              <a:rPr lang="ru-RU" baseline="-250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el-GR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φ</a:t>
            </a:r>
            <a:r>
              <a:rPr lang="ru-RU" baseline="-250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А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6311523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8954F0E-6563-B8AB-D1EA-1F66B4A394B9}"/>
              </a:ext>
            </a:extLst>
          </p:cNvPr>
          <p:cNvGrpSpPr/>
          <p:nvPr/>
        </p:nvGrpSpPr>
        <p:grpSpPr>
          <a:xfrm>
            <a:off x="8112224" y="260648"/>
            <a:ext cx="2553815" cy="2696701"/>
            <a:chOff x="9349820" y="260648"/>
            <a:chExt cx="2553815" cy="26967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9820" y="260648"/>
              <a:ext cx="2553815" cy="2690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9607440" y="2435061"/>
              <a:ext cx="2273345" cy="522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ru-RU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Эратосфен </a:t>
              </a:r>
            </a:p>
            <a:p>
              <a:pPr algn="r">
                <a:defRPr/>
              </a:pPr>
              <a:r>
                <a:rPr lang="ru-RU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(276 -194 г. до н.э.)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816080" y="1484784"/>
                <a:ext cx="4904786" cy="4399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Чтобы определить разность географических широт, Эратосфен сравнил полуденную высоту Солнца в один и тот же день в двух городах, находящихся на одном меридиане. 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1400" i="1" dirty="0">
                    <a:solidFill>
                      <a:srgbClr val="00206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В полдень 22 июня в Александрии Солнце отстоит от зенита на 7,2°. В этот день в полдень в городе Сиена (ныне Асуан) Солнце освещает дно самых глубоких колодцев, т. е. находится в зените. Следовательно, длина дуги составляет 7,2°. Расстояние между Сиеной и Александрией (800 км) у Эратосфена равна 5000 греческих стадий, т.е. 1 стадия = 160 м.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5000</m:t>
                        </m:r>
                      </m:den>
                    </m:f>
                  </m:oMath>
                </a14:m>
                <a:r>
                  <a:rPr lang="en-US" sz="20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=</a:t>
                </a:r>
                <a:r>
                  <a:rPr lang="ru-RU" sz="20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360</m:t>
                        </m:r>
                        <m:r>
                          <a:rPr lang="en-US" sz="2000" i="1" baseline="3000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7,2</m:t>
                        </m:r>
                        <m:r>
                          <a:rPr lang="en-US" sz="2000" i="1" baseline="3000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0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 </a:t>
                </a:r>
                <a:r>
                  <a:rPr lang="en-US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=250 000 </a:t>
                </a:r>
                <a:r>
                  <a:rPr lang="ru-RU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стадий или 40 000 км, что соответствует современным измерениям длины окружности земного шара.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1484784"/>
                <a:ext cx="4904786" cy="4399987"/>
              </a:xfrm>
              <a:prstGeom prst="rect">
                <a:avLst/>
              </a:prstGeom>
              <a:blipFill>
                <a:blip r:embed="rId2"/>
                <a:stretch>
                  <a:fillRect l="-621" t="-416" r="-2360" b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352" y="1484784"/>
            <a:ext cx="630618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66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AE91DA-54E0-7398-F902-F9C44925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3353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7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193770" y="1262313"/>
            <a:ext cx="489654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Для определения длины дуги используется система треугольников – способ триангуляции, который впервые был применен еще в 1615 г. 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Пункты в вершинах этих треугольников выбираются по обе стороны дуги на расстоянии 30— 40 км друг от друга так, чтобы из каждого пункта были видны по крайней мере два других.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Точность измерения базиса длиной в 10 км составляет около 1 мм.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ru-RU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Измерив с помощью угломерного инструмента (теодолита) углы в треугольнике, одной из сторон которого является базис, геодезисты получают возможность вычислить длину двух других его сторон.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890903" y="3849406"/>
            <a:ext cx="3652189" cy="2600956"/>
            <a:chOff x="73701" y="4214325"/>
            <a:chExt cx="3022135" cy="2142262"/>
          </a:xfrm>
        </p:grpSpPr>
        <p:grpSp>
          <p:nvGrpSpPr>
            <p:cNvPr id="46" name="Группа 45"/>
            <p:cNvGrpSpPr/>
            <p:nvPr/>
          </p:nvGrpSpPr>
          <p:grpSpPr>
            <a:xfrm>
              <a:off x="73701" y="4214325"/>
              <a:ext cx="3022135" cy="2142262"/>
              <a:chOff x="253721" y="4214325"/>
              <a:chExt cx="3022135" cy="21422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15816" y="4214325"/>
                <a:ext cx="360040" cy="27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835696" y="5877272"/>
                <a:ext cx="360040" cy="27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3721" y="5110356"/>
                <a:ext cx="360040" cy="27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8345" y="6077739"/>
                <a:ext cx="360040" cy="27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ru-RU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9948" y="4536263"/>
                <a:ext cx="360040" cy="27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83768" y="5322694"/>
                <a:ext cx="360040" cy="27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endParaRPr lang="ru-RU" dirty="0"/>
              </a:p>
            </p:txBody>
          </p:sp>
          <p:grpSp>
            <p:nvGrpSpPr>
              <p:cNvPr id="43" name="Группа 42"/>
              <p:cNvGrpSpPr/>
              <p:nvPr/>
            </p:nvGrpSpPr>
            <p:grpSpPr>
              <a:xfrm>
                <a:off x="539552" y="4353749"/>
                <a:ext cx="2376264" cy="1739547"/>
                <a:chOff x="539552" y="4353749"/>
                <a:chExt cx="2376264" cy="1739547"/>
              </a:xfrm>
            </p:grpSpPr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539552" y="5445224"/>
                  <a:ext cx="108012" cy="648072"/>
                </a:xfrm>
                <a:prstGeom prst="line">
                  <a:avLst/>
                </a:prstGeom>
                <a:ln w="635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539552" y="5445224"/>
                  <a:ext cx="1327647" cy="432048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 flipV="1">
                  <a:off x="647564" y="5877272"/>
                  <a:ext cx="1219635" cy="216024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 flipV="1">
                  <a:off x="550510" y="4886380"/>
                  <a:ext cx="423664" cy="584448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968000" y="4886380"/>
                  <a:ext cx="899199" cy="990892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 flipV="1">
                  <a:off x="1867199" y="5381826"/>
                  <a:ext cx="544561" cy="489308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974174" y="4883690"/>
                  <a:ext cx="1437586" cy="49813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/>
                <p:cNvCxnSpPr>
                  <a:endCxn id="12" idx="1"/>
                </p:cNvCxnSpPr>
                <p:nvPr/>
              </p:nvCxnSpPr>
              <p:spPr>
                <a:xfrm flipV="1">
                  <a:off x="991543" y="4353749"/>
                  <a:ext cx="1924273" cy="532632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Прямая соединительная линия 32"/>
                <p:cNvCxnSpPr>
                  <a:endCxn id="12" idx="1"/>
                </p:cNvCxnSpPr>
                <p:nvPr/>
              </p:nvCxnSpPr>
              <p:spPr>
                <a:xfrm flipV="1">
                  <a:off x="2411760" y="4353749"/>
                  <a:ext cx="504056" cy="1019249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>
                  <a:stCxn id="37" idx="0"/>
                  <a:endCxn id="12" idx="1"/>
                </p:cNvCxnSpPr>
                <p:nvPr/>
              </p:nvCxnSpPr>
              <p:spPr>
                <a:xfrm flipV="1">
                  <a:off x="708366" y="4353749"/>
                  <a:ext cx="2207450" cy="172399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 rot="4716698">
              <a:off x="-99886" y="5715915"/>
              <a:ext cx="855191" cy="22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i="1" dirty="0"/>
                <a:t>Базис</a:t>
              </a:r>
            </a:p>
          </p:txBody>
        </p:sp>
      </p:grpSp>
      <p:pic>
        <p:nvPicPr>
          <p:cNvPr id="5124" name="Picture 4" descr="http://elima.ru/i/12/000054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4" y="407638"/>
            <a:ext cx="4738589" cy="316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3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055462"/>
            <a:ext cx="5088236" cy="474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735961" y="692696"/>
            <a:ext cx="6048671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 какой степени форма Земли отличается от шара, выяснилось в конце XVIII в. 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Для уточнения формы Земли Французская академия наук снарядила две экспедиции: в экваториальные широты Южной Америки в Перу и на территории Финляндии и Швеции вблизи Северного полярного круга . 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Измерения показали, что длина одного градуса дуги меридиана на севере больше, чем вблизи экватора. 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Это означало, что форма Земли – не идеальный шар: она сплюснута у полюсов. Ее полярный радиус на 21 км короче экваториального.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Для школьного глобуса масштаба 1: 50 000 000 отличие этих радиусов будет всего 0,4 мм, т. е. совершенно незаметно.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Отношение разности величин экваториального и полярного радиусов Земли к величине экваториального называется </a:t>
            </a:r>
            <a:r>
              <a:rPr lang="ru-RU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сжатием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По современным данным, оно составляет 1/298, или 0,0034, т.е. сечение Земли по меридиану будет </a:t>
            </a:r>
            <a:r>
              <a:rPr lang="ru-RU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эллипсом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</a:t>
            </a:r>
          </a:p>
          <a:p>
            <a:pPr>
              <a:spcBef>
                <a:spcPts val="600"/>
              </a:spcBef>
            </a:pPr>
            <a:endParaRPr lang="ru-RU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2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. 10"/>
          <p:cNvSpPr>
            <a:spLocks noGrp="1" noChangeArrowheads="1"/>
          </p:cNvSpPr>
          <p:nvPr>
            <p:ph type="title"/>
          </p:nvPr>
        </p:nvSpPr>
        <p:spPr>
          <a:xfrm>
            <a:off x="2063750" y="2708276"/>
            <a:ext cx="8229600" cy="1139825"/>
          </a:xfrm>
        </p:spPr>
        <p:txBody>
          <a:bodyPr rtlCol="0" anchorCtr="1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Определение расстояний в Солнечной системе.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Горизонтальный параллакс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981201" y="340428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ru-RU" altLang="ru-RU" sz="1800">
                <a:latin typeface="Arial" pitchFamily="34" charset="0"/>
              </a:rPr>
            </a:br>
            <a:endParaRPr lang="ru-RU" altLang="ru-RU" sz="1800">
              <a:latin typeface="Arial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63352" y="188640"/>
            <a:ext cx="6235144" cy="3960440"/>
            <a:chOff x="277064" y="1616611"/>
            <a:chExt cx="4752136" cy="251278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77064" y="1616611"/>
              <a:ext cx="4752136" cy="2512786"/>
              <a:chOff x="277064" y="1616611"/>
              <a:chExt cx="4752136" cy="2512786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277064" y="1616611"/>
                <a:ext cx="4752136" cy="2512786"/>
                <a:chOff x="277064" y="1616611"/>
                <a:chExt cx="4752136" cy="2512786"/>
              </a:xfrm>
            </p:grpSpPr>
            <p:pic>
              <p:nvPicPr>
                <p:cNvPr id="7172" name="Picture 4" descr="C:\Users\9734~1\AppData\Local\Temp\FineReader10\media\image1.jpeg"/>
                <p:cNvPicPr>
                  <a:picLocks noChangeAspect="1" noChangeArrowheads="1"/>
                </p:cNvPicPr>
                <p:nvPr/>
              </p:nvPicPr>
              <p:blipFill>
                <a:blip r:embed="rId2" r:link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064" y="1616611"/>
                  <a:ext cx="4752136" cy="2512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Прямоугольник 7"/>
                <p:cNvSpPr/>
                <p:nvPr/>
              </p:nvSpPr>
              <p:spPr>
                <a:xfrm>
                  <a:off x="2493902" y="2708920"/>
                  <a:ext cx="277898" cy="216024"/>
                </a:xfrm>
                <a:prstGeom prst="rect">
                  <a:avLst/>
                </a:prstGeom>
                <a:solidFill>
                  <a:srgbClr val="2C77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2">
                          <a:lumMod val="50000"/>
                        </a:schemeClr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D</a:t>
                  </a:r>
                  <a:endParaRPr lang="ru-RU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sp>
            <p:nvSpPr>
              <p:cNvPr id="20" name="Прямоугольник 19"/>
              <p:cNvSpPr/>
              <p:nvPr/>
            </p:nvSpPr>
            <p:spPr>
              <a:xfrm>
                <a:off x="3707904" y="2490725"/>
                <a:ext cx="277898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</a:t>
                </a:r>
                <a:endParaRPr lang="ru-RU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4" name="Прямоугольник 3"/>
            <p:cNvSpPr/>
            <p:nvPr/>
          </p:nvSpPr>
          <p:spPr>
            <a:xfrm>
              <a:off x="828025" y="3821558"/>
              <a:ext cx="35702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Горизонтальный параллакс светила</a:t>
              </a: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6498496" y="205461"/>
            <a:ext cx="5753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Измерить расстояние от Земли до Солнца удалось лишь во второй половине XVIII в., когда был впервые определен горизонтальный параллакс Солнца.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544272" y="1549807"/>
                <a:ext cx="1873084" cy="7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unc>
                          <m:funcPr>
                            <m:ctrlPr>
                              <a:rPr lang="en-US" sz="28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endParaRPr lang="ru-RU" sz="2800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1549807"/>
                <a:ext cx="1873084" cy="751488"/>
              </a:xfrm>
              <a:prstGeom prst="rect">
                <a:avLst/>
              </a:prstGeom>
              <a:blipFill>
                <a:blip r:embed="rId4"/>
                <a:stretch>
                  <a:fillRect l="-6840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172003" y="5571029"/>
                <a:ext cx="2510146" cy="768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206 265” 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R</a:t>
                </a:r>
                <a:endParaRPr lang="ru-RU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3" y="5571029"/>
                <a:ext cx="2510146" cy="768608"/>
              </a:xfrm>
              <a:prstGeom prst="rect">
                <a:avLst/>
              </a:prstGeom>
              <a:blipFill>
                <a:blip r:embed="rId5"/>
                <a:stretch>
                  <a:fillRect l="-485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41972" y="4361865"/>
            <a:ext cx="118306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Значению параллакса Солнца 8,8” соответствует расстояние равное 150 млн км. Одна астрономическая единица (1 а. е.) равна 150 млн км.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Для малых углов, выраженных в радианах,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sin p ≈ p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ru-RU" sz="1800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радиан = 206 265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”</a:t>
            </a:r>
            <a:endParaRPr lang="ru-RU" sz="1800" i="1" dirty="0">
              <a:solidFill>
                <a:schemeClr val="tx2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252899" y="5500781"/>
                <a:ext cx="2718562" cy="865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•</m:t>
                        </m:r>
                        <m:r>
                          <a:rPr lang="en-US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sz="3200" i="1" baseline="30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” 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3200" i="1" dirty="0">
                    <a:solidFill>
                      <a:schemeClr val="tx2">
                        <a:lumMod val="50000"/>
                      </a:schemeClr>
                    </a:solidFill>
                    <a:latin typeface="Cascadia Code" panose="020B0609020000020004" pitchFamily="49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R</a:t>
                </a:r>
                <a:endParaRPr lang="ru-RU" sz="3200" i="1" dirty="0">
                  <a:solidFill>
                    <a:schemeClr val="tx2">
                      <a:lumMod val="50000"/>
                    </a:schemeClr>
                  </a:solidFill>
                  <a:latin typeface="Cascadia Code" panose="020B0609020000020004" pitchFamily="49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899" y="5500781"/>
                <a:ext cx="2718562" cy="865365"/>
              </a:xfrm>
              <a:prstGeom prst="rect">
                <a:avLst/>
              </a:prstGeom>
              <a:blipFill>
                <a:blip r:embed="rId6"/>
                <a:stretch>
                  <a:fillRect l="-5830" b="-3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130956" y="56932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или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647276" y="2488650"/>
            <a:ext cx="549739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Чем дальше расположен объект, тем меньше его параллакс. 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Наибольшее значение имеет параллакс Луны, который в среднем составляет 57'.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</TotalTime>
  <Words>856</Words>
  <Application>Microsoft Office PowerPoint</Application>
  <PresentationFormat>Широкоэкранный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Cascadia Code</vt:lpstr>
      <vt:lpstr>Тема Office</vt:lpstr>
      <vt:lpstr>ОПРЕДЕЛЕНИЕ РАССТОЯНИЙ  И РАЗМЕРОВ ТЕЛ  В СОЛНЕЧНОЙ СИСТЕМЕ</vt:lpstr>
      <vt:lpstr>Форма и размеры Земли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Определение расстояний в Солнечной системе.  Горизонтальный параллакс</vt:lpstr>
      <vt:lpstr>Презентация PowerPoint</vt:lpstr>
      <vt:lpstr>Презентация PowerPoint</vt:lpstr>
      <vt:lpstr>Определение размеров светил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 АСТРОНОМИИ</dc:title>
  <dc:creator>Victor</dc:creator>
  <cp:lastModifiedBy>Алексей</cp:lastModifiedBy>
  <cp:revision>131</cp:revision>
  <dcterms:created xsi:type="dcterms:W3CDTF">2004-08-31T16:31:28Z</dcterms:created>
  <dcterms:modified xsi:type="dcterms:W3CDTF">2022-12-01T18:51:02Z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614838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