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7" r:id="rId4"/>
    <p:sldId id="262" r:id="rId5"/>
    <p:sldId id="268" r:id="rId6"/>
    <p:sldId id="275" r:id="rId7"/>
    <p:sldId id="274" r:id="rId8"/>
    <p:sldId id="276" r:id="rId9"/>
    <p:sldId id="270" r:id="rId10"/>
    <p:sldId id="271" r:id="rId11"/>
    <p:sldId id="273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AAA83FF0-8AAC-42B8-ABAD-7EF8D50AAD43}">
          <p14:sldIdLst>
            <p14:sldId id="256"/>
          </p14:sldIdLst>
        </p14:section>
        <p14:section name="what" id="{6F77D957-5A8C-4AD3-8CB2-0401D2B12F76}">
          <p14:sldIdLst>
            <p14:sldId id="260"/>
          </p14:sldIdLst>
        </p14:section>
        <p14:section name="where" id="{CB439620-2858-4C94-872D-F6B381BFF501}">
          <p14:sldIdLst>
            <p14:sldId id="267"/>
          </p14:sldIdLst>
        </p14:section>
        <p14:section name="practical" id="{4A76F3AC-8E9F-400A-A7F1-35DE07B9CA07}">
          <p14:sldIdLst>
            <p14:sldId id="262"/>
          </p14:sldIdLst>
        </p14:section>
        <p14:section name="breakdown&amp;rebuild" id="{2B7E8005-C192-4DC4-83AD-C07B285D7E28}">
          <p14:sldIdLst>
            <p14:sldId id="268"/>
            <p14:sldId id="275"/>
            <p14:sldId id="274"/>
            <p14:sldId id="276"/>
          </p14:sldIdLst>
        </p14:section>
        <p14:section name="closure" id="{72ECEA75-C05D-4BC1-ACB2-C21431CE3F7D}">
          <p14:sldIdLst>
            <p14:sldId id="270"/>
          </p14:sldIdLst>
        </p14:section>
        <p14:section name="end+resources" id="{78639707-CA62-4618-BE22-A1E950E69162}">
          <p14:sldIdLst>
            <p14:sldId id="271"/>
            <p14:sldId id="273"/>
          </p14:sldIdLst>
        </p14:section>
        <p14:section name="Q&amp;A" id="{9EC612AF-C43A-4ED4-B69C-3B35D6D7B0E8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BA90"/>
    <a:srgbClr val="638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5" autoAdjust="0"/>
    <p:restoredTop sz="89659" autoAdjust="0"/>
  </p:normalViewPr>
  <p:slideViewPr>
    <p:cSldViewPr snapToGrid="0">
      <p:cViewPr varScale="1">
        <p:scale>
          <a:sx n="102" d="100"/>
          <a:sy n="102" d="100"/>
        </p:scale>
        <p:origin x="18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521EB-6D36-4000-AE1B-EE15D4129C5E}" type="datetimeFigureOut">
              <a:rPr lang="nl-BE" smtClean="0"/>
              <a:t>11/01/2021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A8F18-07F8-4673-8494-3A1738CF64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9636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A8F18-07F8-4673-8494-3A1738CF648D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92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03030"/>
                </a:solidFill>
                <a:effectLst/>
                <a:latin typeface="Lato" panose="020F0502020204030203" pitchFamily="34" charset="0"/>
              </a:rPr>
              <a:t>Typically, these patterns (which can be horrifyingly intricate and precise) are used for four main tasks: to </a:t>
            </a:r>
            <a:r>
              <a:rPr lang="en-US" b="1" i="0" dirty="0">
                <a:solidFill>
                  <a:srgbClr val="303030"/>
                </a:solidFill>
                <a:effectLst/>
                <a:latin typeface="Lato" panose="020F0502020204030203" pitchFamily="34" charset="0"/>
              </a:rPr>
              <a:t>find</a:t>
            </a:r>
            <a:r>
              <a:rPr lang="en-US" b="0" i="0" dirty="0">
                <a:solidFill>
                  <a:srgbClr val="303030"/>
                </a:solidFill>
                <a:effectLst/>
                <a:latin typeface="Lato" panose="020F0502020204030203" pitchFamily="34" charset="0"/>
              </a:rPr>
              <a:t> text within a larger body of text; to </a:t>
            </a:r>
            <a:r>
              <a:rPr lang="en-US" b="1" i="0" dirty="0">
                <a:solidFill>
                  <a:srgbClr val="303030"/>
                </a:solidFill>
                <a:effectLst/>
                <a:latin typeface="Lato" panose="020F0502020204030203" pitchFamily="34" charset="0"/>
              </a:rPr>
              <a:t>validate</a:t>
            </a:r>
            <a:r>
              <a:rPr lang="en-US" b="0" i="0" dirty="0">
                <a:solidFill>
                  <a:srgbClr val="303030"/>
                </a:solidFill>
                <a:effectLst/>
                <a:latin typeface="Lato" panose="020F0502020204030203" pitchFamily="34" charset="0"/>
              </a:rPr>
              <a:t> that a string conforms to a desired format; to </a:t>
            </a:r>
            <a:r>
              <a:rPr lang="en-US" b="1" i="0" dirty="0">
                <a:solidFill>
                  <a:srgbClr val="303030"/>
                </a:solidFill>
                <a:effectLst/>
                <a:latin typeface="Lato" panose="020F0502020204030203" pitchFamily="34" charset="0"/>
              </a:rPr>
              <a:t>replace</a:t>
            </a:r>
            <a:r>
              <a:rPr lang="en-US" b="0" i="0" dirty="0">
                <a:solidFill>
                  <a:srgbClr val="303030"/>
                </a:solidFill>
                <a:effectLst/>
                <a:latin typeface="Lato" panose="020F0502020204030203" pitchFamily="34" charset="0"/>
              </a:rPr>
              <a:t> text (or </a:t>
            </a:r>
            <a:r>
              <a:rPr lang="en-US" b="1" i="0" dirty="0">
                <a:solidFill>
                  <a:srgbClr val="303030"/>
                </a:solidFill>
                <a:effectLst/>
                <a:latin typeface="Lato" panose="020F0502020204030203" pitchFamily="34" charset="0"/>
              </a:rPr>
              <a:t>insert</a:t>
            </a:r>
            <a:r>
              <a:rPr lang="en-US" b="0" i="0" dirty="0">
                <a:solidFill>
                  <a:srgbClr val="303030"/>
                </a:solidFill>
                <a:effectLst/>
                <a:latin typeface="Lato" panose="020F0502020204030203" pitchFamily="34" charset="0"/>
              </a:rPr>
              <a:t> text at matched positions, which is the same process); and to </a:t>
            </a:r>
            <a:r>
              <a:rPr lang="en-US" b="1" i="0" dirty="0">
                <a:solidFill>
                  <a:srgbClr val="303030"/>
                </a:solidFill>
                <a:effectLst/>
                <a:latin typeface="Lato" panose="020F0502020204030203" pitchFamily="34" charset="0"/>
              </a:rPr>
              <a:t>split</a:t>
            </a:r>
            <a:r>
              <a:rPr lang="en-US" b="0" i="0" dirty="0">
                <a:solidFill>
                  <a:srgbClr val="303030"/>
                </a:solidFill>
                <a:effectLst/>
                <a:latin typeface="Lato" panose="020F0502020204030203" pitchFamily="34" charset="0"/>
              </a:rPr>
              <a:t> strings.</a:t>
            </a:r>
            <a:br>
              <a:rPr lang="en-US" dirty="0"/>
            </a:b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A8F18-07F8-4673-8494-3A1738CF648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559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A8F18-07F8-4673-8494-3A1738CF648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0194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A8F18-07F8-4673-8494-3A1738CF648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7068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A8F18-07F8-4673-8494-3A1738CF648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411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A8F18-07F8-4673-8494-3A1738CF648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4811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A8F18-07F8-4673-8494-3A1738CF648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602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A8F18-07F8-4673-8494-3A1738CF648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1284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A8F18-07F8-4673-8494-3A1738CF648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7945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5.xml"/><Relationship Id="rId18" Type="http://schemas.openxmlformats.org/officeDocument/2006/relationships/image" Target="../media/image8.png"/><Relationship Id="rId26" Type="http://schemas.openxmlformats.org/officeDocument/2006/relationships/image" Target="../media/image10.png"/><Relationship Id="rId3" Type="http://schemas.openxmlformats.org/officeDocument/2006/relationships/image" Target="../media/image3.png"/><Relationship Id="rId21" Type="http://schemas.openxmlformats.org/officeDocument/2006/relationships/image" Target="../media/image9.png"/><Relationship Id="rId7" Type="http://schemas.openxmlformats.org/officeDocument/2006/relationships/slide" Target="slide3.xml"/><Relationship Id="rId12" Type="http://schemas.openxmlformats.org/officeDocument/2006/relationships/image" Target="../media/image6.png"/><Relationship Id="rId17" Type="http://schemas.openxmlformats.org/officeDocument/2006/relationships/image" Target="../media/image70.png"/><Relationship Id="rId25" Type="http://schemas.openxmlformats.org/officeDocument/2006/relationships/slide" Target="slide7.xml"/><Relationship Id="rId2" Type="http://schemas.openxmlformats.org/officeDocument/2006/relationships/notesSlide" Target="../notesSlides/notesSlide1.xml"/><Relationship Id="rId16" Type="http://schemas.openxmlformats.org/officeDocument/2006/relationships/slide" Target="slide9.xml"/><Relationship Id="rId20" Type="http://schemas.openxmlformats.org/officeDocument/2006/relationships/image" Target="../media/image8.png"/><Relationship Id="rId29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24" Type="http://schemas.openxmlformats.org/officeDocument/2006/relationships/image" Target="../media/image10.png"/><Relationship Id="rId5" Type="http://schemas.openxmlformats.org/officeDocument/2006/relationships/image" Target="../media/image3.png"/><Relationship Id="rId15" Type="http://schemas.openxmlformats.org/officeDocument/2006/relationships/image" Target="../media/image7.png"/><Relationship Id="rId23" Type="http://schemas.openxmlformats.org/officeDocument/2006/relationships/image" Target="../media/image90.png"/><Relationship Id="rId28" Type="http://schemas.openxmlformats.org/officeDocument/2006/relationships/slide" Target="slide8.xml"/><Relationship Id="rId10" Type="http://schemas.openxmlformats.org/officeDocument/2006/relationships/slide" Target="slide4.xml"/><Relationship Id="rId19" Type="http://schemas.openxmlformats.org/officeDocument/2006/relationships/slide" Target="slide10.xml"/><Relationship Id="rId4" Type="http://schemas.openxmlformats.org/officeDocument/2006/relationships/slide" Target="slide2.xml"/><Relationship Id="rId9" Type="http://schemas.openxmlformats.org/officeDocument/2006/relationships/image" Target="../media/image5.png"/><Relationship Id="rId14" Type="http://schemas.openxmlformats.org/officeDocument/2006/relationships/image" Target="../media/image6.png"/><Relationship Id="rId22" Type="http://schemas.openxmlformats.org/officeDocument/2006/relationships/slide" Target="slide6.xml"/><Relationship Id="rId27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cv4m4bn" TargetMode="External"/><Relationship Id="rId2" Type="http://schemas.openxmlformats.org/officeDocument/2006/relationships/hyperlink" Target="https://regexr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347B0-76B9-4AF7-A467-AD63D4BEE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3536" y="1667647"/>
            <a:ext cx="8791575" cy="2387600"/>
          </a:xfrm>
        </p:spPr>
        <p:txBody>
          <a:bodyPr>
            <a:normAutofit/>
          </a:bodyPr>
          <a:lstStyle/>
          <a:p>
            <a:r>
              <a:rPr lang="nl-NL" sz="6600" dirty="0" err="1"/>
              <a:t>Regular-expression</a:t>
            </a:r>
            <a:r>
              <a:rPr lang="nl-NL" sz="6600" dirty="0"/>
              <a:t>  (</a:t>
            </a:r>
            <a:r>
              <a:rPr lang="nl-NL" sz="6600" dirty="0" err="1"/>
              <a:t>regex</a:t>
            </a:r>
            <a:r>
              <a:rPr lang="nl-NL" sz="6600" dirty="0"/>
              <a:t>)</a:t>
            </a:r>
            <a:endParaRPr lang="nl-BE" sz="66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0F1B38C-03D1-44EF-B4F2-6F886B74B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3536" y="4130748"/>
            <a:ext cx="8791575" cy="1655762"/>
          </a:xfrm>
        </p:spPr>
        <p:txBody>
          <a:bodyPr>
            <a:normAutofit/>
          </a:bodyPr>
          <a:lstStyle/>
          <a:p>
            <a:r>
              <a:rPr lang="nl-NL" sz="4000" dirty="0"/>
              <a:t>a </a:t>
            </a:r>
            <a:r>
              <a:rPr lang="nl-NL" sz="4000" dirty="0" err="1"/>
              <a:t>language</a:t>
            </a:r>
            <a:r>
              <a:rPr lang="nl-NL" sz="4000" dirty="0"/>
              <a:t> </a:t>
            </a:r>
            <a:r>
              <a:rPr lang="nl-NL" sz="4000" dirty="0" err="1"/>
              <a:t>to</a:t>
            </a:r>
            <a:r>
              <a:rPr lang="nl-NL" sz="4000" dirty="0"/>
              <a:t> </a:t>
            </a:r>
            <a:r>
              <a:rPr lang="nl-NL" sz="4000" dirty="0" err="1"/>
              <a:t>find</a:t>
            </a:r>
            <a:r>
              <a:rPr lang="nl-NL" sz="4000" dirty="0"/>
              <a:t> </a:t>
            </a:r>
            <a:r>
              <a:rPr lang="nl-NL" sz="4000" dirty="0" err="1"/>
              <a:t>patterns</a:t>
            </a:r>
            <a:endParaRPr lang="nl-BE" sz="4000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Diazoom 4">
                <a:extLst>
                  <a:ext uri="{FF2B5EF4-FFF2-40B4-BE49-F238E27FC236}">
                    <a16:creationId xmlns:a16="http://schemas.microsoft.com/office/drawing/2014/main" id="{0465145B-1129-44EF-90F8-5552175D76A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44337443"/>
                  </p:ext>
                </p:extLst>
              </p:nvPr>
            </p:nvGraphicFramePr>
            <p:xfrm>
              <a:off x="10739610" y="1071490"/>
              <a:ext cx="652394" cy="366972"/>
            </p:xfrm>
            <a:graphic>
              <a:graphicData uri="http://schemas.microsoft.com/office/powerpoint/2016/slidezoom">
                <pslz:sldZm>
                  <pslz:sldZmObj sldId="260" cId="2334868007">
                    <pslz:zmPr id="{3FE6700D-506F-4278-B90F-25D08DCBB99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52394" cy="36697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softEdge rad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Dia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465145B-1129-44EF-90F8-5552175D76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9610" y="1071490"/>
                <a:ext cx="652394" cy="36697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softEdge rad="0"/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Diazoom 6">
                <a:extLst>
                  <a:ext uri="{FF2B5EF4-FFF2-40B4-BE49-F238E27FC236}">
                    <a16:creationId xmlns:a16="http://schemas.microsoft.com/office/drawing/2014/main" id="{6C9655D3-F55C-4842-9AFC-B89FADD99D9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65029198"/>
                  </p:ext>
                </p:extLst>
              </p:nvPr>
            </p:nvGraphicFramePr>
            <p:xfrm>
              <a:off x="10735108" y="1610241"/>
              <a:ext cx="652394" cy="366971"/>
            </p:xfrm>
            <a:graphic>
              <a:graphicData uri="http://schemas.microsoft.com/office/powerpoint/2016/slidezoom">
                <pslz:sldZm>
                  <pslz:sldZmObj sldId="267" cId="2731189053">
                    <pslz:zmPr id="{1BCB72F5-EB2F-4EAD-BF55-DA6EAF84EDC1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52394" cy="36697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softEdge rad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Diazoom 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6C9655D3-F55C-4842-9AFC-B89FADD99D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35108" y="1610241"/>
                <a:ext cx="652394" cy="36697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softEdge rad="0"/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Diazoom 8">
                <a:extLst>
                  <a:ext uri="{FF2B5EF4-FFF2-40B4-BE49-F238E27FC236}">
                    <a16:creationId xmlns:a16="http://schemas.microsoft.com/office/drawing/2014/main" id="{554B5F26-7378-40A0-919A-D4BB9A72877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77123140"/>
                  </p:ext>
                </p:extLst>
              </p:nvPr>
            </p:nvGraphicFramePr>
            <p:xfrm>
              <a:off x="10741858" y="2162355"/>
              <a:ext cx="652395" cy="366972"/>
            </p:xfrm>
            <a:graphic>
              <a:graphicData uri="http://schemas.microsoft.com/office/powerpoint/2016/slidezoom">
                <pslz:sldZm>
                  <pslz:sldZmObj sldId="262" cId="1527926716">
                    <pslz:zmPr id="{3EEEA668-9D82-4E86-A764-F0867F4999DC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52395" cy="36697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softEdge rad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Diazoom 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554B5F26-7378-40A0-919A-D4BB9A7287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741858" y="2162355"/>
                <a:ext cx="652395" cy="36697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softEdge rad="0"/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Diazoom 10">
                <a:extLst>
                  <a:ext uri="{FF2B5EF4-FFF2-40B4-BE49-F238E27FC236}">
                    <a16:creationId xmlns:a16="http://schemas.microsoft.com/office/drawing/2014/main" id="{86AFF614-DB77-4683-87C2-F3F6633549D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87148822"/>
                  </p:ext>
                </p:extLst>
              </p:nvPr>
            </p:nvGraphicFramePr>
            <p:xfrm>
              <a:off x="10739610" y="2701106"/>
              <a:ext cx="656892" cy="368852"/>
            </p:xfrm>
            <a:graphic>
              <a:graphicData uri="http://schemas.microsoft.com/office/powerpoint/2016/slidezoom">
                <pslz:sldZm>
                  <pslz:sldZmObj sldId="268" cId="519404097">
                    <pslz:zmPr id="{DCF76D65-B55B-4727-9FBE-8BDE3AFF7FF9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56892" cy="36885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softEdge rad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Diazoom 10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86AFF614-DB77-4683-87C2-F3F6633549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739610" y="2701106"/>
                <a:ext cx="656892" cy="36885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softEdge rad="0"/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Diazoom 14">
                <a:extLst>
                  <a:ext uri="{FF2B5EF4-FFF2-40B4-BE49-F238E27FC236}">
                    <a16:creationId xmlns:a16="http://schemas.microsoft.com/office/drawing/2014/main" id="{06C625B8-D4B6-4F3D-B604-41CF81447FD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0110545"/>
                  </p:ext>
                </p:extLst>
              </p:nvPr>
            </p:nvGraphicFramePr>
            <p:xfrm>
              <a:off x="10735108" y="4874195"/>
              <a:ext cx="652395" cy="366972"/>
            </p:xfrm>
            <a:graphic>
              <a:graphicData uri="http://schemas.microsoft.com/office/powerpoint/2016/slidezoom">
                <pslz:sldZm>
                  <pslz:sldZmObj sldId="270" cId="3020516029">
                    <pslz:zmPr id="{19DC428B-A31B-476D-87A0-3631ABD58B5E}" returnToParent="0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52395" cy="36697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softEdge rad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Diazoom 14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06C625B8-D4B6-4F3D-B604-41CF81447F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735108" y="4874195"/>
                <a:ext cx="652395" cy="36697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softEdge rad="0"/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Diazoom 16">
                <a:extLst>
                  <a:ext uri="{FF2B5EF4-FFF2-40B4-BE49-F238E27FC236}">
                    <a16:creationId xmlns:a16="http://schemas.microsoft.com/office/drawing/2014/main" id="{2A1E6DF8-B84B-48F4-875B-08EAD4D0AD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5748446"/>
                  </p:ext>
                </p:extLst>
              </p:nvPr>
            </p:nvGraphicFramePr>
            <p:xfrm>
              <a:off x="10735110" y="5417629"/>
              <a:ext cx="652395" cy="366972"/>
            </p:xfrm>
            <a:graphic>
              <a:graphicData uri="http://schemas.microsoft.com/office/powerpoint/2016/slidezoom">
                <pslz:sldZm>
                  <pslz:sldZmObj sldId="271" cId="860270873">
                    <pslz:zmPr id="{E67947CE-CD48-48C1-ABD8-FDA02B16BEE4}" returnToParent="0" transitionDur="100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52395" cy="36697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softEdge rad="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Diazoom 16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2A1E6DF8-B84B-48F4-875B-08EAD4D0AD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35110" y="5417629"/>
                <a:ext cx="652395" cy="36697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softEdge rad="0"/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Diazoom 18">
                <a:extLst>
                  <a:ext uri="{FF2B5EF4-FFF2-40B4-BE49-F238E27FC236}">
                    <a16:creationId xmlns:a16="http://schemas.microsoft.com/office/drawing/2014/main" id="{07303FFF-E4DF-4E44-BC09-E230D48909C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58398215"/>
                  </p:ext>
                </p:extLst>
              </p:nvPr>
            </p:nvGraphicFramePr>
            <p:xfrm>
              <a:off x="10735108" y="3247446"/>
              <a:ext cx="652395" cy="366972"/>
            </p:xfrm>
            <a:graphic>
              <a:graphicData uri="http://schemas.microsoft.com/office/powerpoint/2016/slidezoom">
                <pslz:sldZm>
                  <pslz:sldZmObj sldId="275" cId="2580832919">
                    <pslz:zmPr id="{0BF92E15-B55E-409E-A950-40DADCA6C078}" returnToParent="0" transitionDur="1000">
                      <p166:blipFill xmlns:p166="http://schemas.microsoft.com/office/powerpoint/2016/6/main">
                        <a:blip r:embed="rId2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52395" cy="36697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Diazoom 18">
                <a:hlinkClick r:id="rId22" action="ppaction://hlinksldjump"/>
                <a:extLst>
                  <a:ext uri="{FF2B5EF4-FFF2-40B4-BE49-F238E27FC236}">
                    <a16:creationId xmlns:a16="http://schemas.microsoft.com/office/drawing/2014/main" id="{07303FFF-E4DF-4E44-BC09-E230D48909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735108" y="3247446"/>
                <a:ext cx="652395" cy="36697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1" name="Diazoom 20">
                <a:extLst>
                  <a:ext uri="{FF2B5EF4-FFF2-40B4-BE49-F238E27FC236}">
                    <a16:creationId xmlns:a16="http://schemas.microsoft.com/office/drawing/2014/main" id="{E418CA19-F7AD-495C-9534-11DEA75B16B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89386227"/>
                  </p:ext>
                </p:extLst>
              </p:nvPr>
            </p:nvGraphicFramePr>
            <p:xfrm>
              <a:off x="10735108" y="3788042"/>
              <a:ext cx="652394" cy="366972"/>
            </p:xfrm>
            <a:graphic>
              <a:graphicData uri="http://schemas.microsoft.com/office/powerpoint/2016/slidezoom">
                <pslz:sldZm>
                  <pslz:sldZmObj sldId="274" cId="4193991062">
                    <pslz:zmPr id="{68458875-5D96-42F1-A063-FF685A7E2763}" returnToParent="0" transitionDur="1000">
                      <p166:blipFill xmlns:p166="http://schemas.microsoft.com/office/powerpoint/2016/6/main">
                        <a:blip r:embed="rId2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52394" cy="36697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1" name="Diazoom 20">
                <a:hlinkClick r:id="rId25" action="ppaction://hlinksldjump"/>
                <a:extLst>
                  <a:ext uri="{FF2B5EF4-FFF2-40B4-BE49-F238E27FC236}">
                    <a16:creationId xmlns:a16="http://schemas.microsoft.com/office/drawing/2014/main" id="{E418CA19-F7AD-495C-9534-11DEA75B16B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735108" y="3788042"/>
                <a:ext cx="652394" cy="36697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3" name="Diazoom 22">
                <a:extLst>
                  <a:ext uri="{FF2B5EF4-FFF2-40B4-BE49-F238E27FC236}">
                    <a16:creationId xmlns:a16="http://schemas.microsoft.com/office/drawing/2014/main" id="{552CA9C1-744E-422E-AD7A-FF8B81FC25E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16560573"/>
                  </p:ext>
                </p:extLst>
              </p:nvPr>
            </p:nvGraphicFramePr>
            <p:xfrm>
              <a:off x="10735108" y="4329976"/>
              <a:ext cx="652395" cy="366972"/>
            </p:xfrm>
            <a:graphic>
              <a:graphicData uri="http://schemas.microsoft.com/office/powerpoint/2016/slidezoom">
                <pslz:sldZm>
                  <pslz:sldZmObj sldId="276" cId="2700649049">
                    <pslz:zmPr id="{45584807-B79F-432E-9376-BC1C83C6D1A8}" returnToParent="0" transitionDur="1000">
                      <p166:blipFill xmlns:p166="http://schemas.microsoft.com/office/powerpoint/2016/6/main">
                        <a:blip r:embed="rId2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52395" cy="36697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3" name="Diazoom 22">
                <a:hlinkClick r:id="rId28" action="ppaction://hlinksldjump"/>
                <a:extLst>
                  <a:ext uri="{FF2B5EF4-FFF2-40B4-BE49-F238E27FC236}">
                    <a16:creationId xmlns:a16="http://schemas.microsoft.com/office/drawing/2014/main" id="{552CA9C1-744E-422E-AD7A-FF8B81FC25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735108" y="4329976"/>
                <a:ext cx="652395" cy="36697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752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73DAF-E23A-474B-B6EA-163A74A8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Resources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AAB106-F7C9-442E-8A63-A3D39EA47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nl-BE" dirty="0">
                <a:solidFill>
                  <a:srgbClr val="88C999"/>
                </a:solidFill>
                <a:latin typeface="Consolas" panose="020B0609020204030204" pitchFamily="49" charset="0"/>
                <a:hlinkClick r:id="rId2"/>
              </a:rPr>
              <a:t>https://regexr.com/</a:t>
            </a:r>
            <a:endParaRPr lang="nl-BE" dirty="0">
              <a:solidFill>
                <a:srgbClr val="88C999"/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nl-BE" dirty="0">
                <a:solidFill>
                  <a:srgbClr val="88C999"/>
                </a:solidFill>
                <a:latin typeface="Consolas" panose="020B0609020204030204" pitchFamily="49" charset="0"/>
                <a:hlinkClick r:id="rId3"/>
              </a:rPr>
              <a:t>Cheatsheet</a:t>
            </a:r>
            <a:r>
              <a:rPr lang="nl-BE" dirty="0">
                <a:solidFill>
                  <a:srgbClr val="88C999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ctr">
              <a:buNone/>
            </a:pPr>
            <a:r>
              <a:rPr lang="nl-BE" dirty="0">
                <a:solidFill>
                  <a:srgbClr val="88C999"/>
                </a:solidFill>
                <a:latin typeface="Consolas" panose="020B0609020204030204" pitchFamily="49" charset="0"/>
              </a:rPr>
              <a:t>Trial </a:t>
            </a:r>
            <a:r>
              <a:rPr lang="nl-BE" dirty="0" err="1">
                <a:solidFill>
                  <a:srgbClr val="88C999"/>
                </a:solidFill>
                <a:latin typeface="Consolas" panose="020B0609020204030204" pitchFamily="49" charset="0"/>
              </a:rPr>
              <a:t>and</a:t>
            </a:r>
            <a:r>
              <a:rPr lang="nl-BE" dirty="0">
                <a:solidFill>
                  <a:srgbClr val="88C999"/>
                </a:solidFill>
                <a:latin typeface="Consolas" panose="020B0609020204030204" pitchFamily="49" charset="0"/>
              </a:rPr>
              <a:t> error</a:t>
            </a:r>
          </a:p>
          <a:p>
            <a:pPr marL="0" indent="0" algn="ctr">
              <a:buNone/>
            </a:pPr>
            <a:endParaRPr lang="nl-BE" dirty="0">
              <a:solidFill>
                <a:srgbClr val="88C99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27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098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100">
        <p:wipe/>
      </p:transition>
    </mc:Choice>
    <mc:Fallback xmlns="">
      <p:transition spd="slow" advClick="0" advTm="100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73DAF-E23A-474B-B6EA-163A74A86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210782"/>
          </a:xfrm>
        </p:spPr>
        <p:txBody>
          <a:bodyPr>
            <a:normAutofit/>
          </a:bodyPr>
          <a:lstStyle/>
          <a:p>
            <a:pPr algn="ctr"/>
            <a:r>
              <a:rPr lang="nl-NL" sz="5400" dirty="0"/>
              <a:t>Q&amp;A</a:t>
            </a:r>
            <a:endParaRPr lang="nl-BE" sz="54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CFE6EB0-8F0B-43FD-B017-5A3E095645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" r="-1" b="1490"/>
          <a:stretch/>
        </p:blipFill>
        <p:spPr>
          <a:xfrm>
            <a:off x="7557543" y="1963948"/>
            <a:ext cx="2924718" cy="2930104"/>
          </a:xfrm>
          <a:prstGeom prst="rect">
            <a:avLst/>
          </a:pr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59073959">
                  <a:custGeom>
                    <a:avLst/>
                    <a:gdLst>
                      <a:gd name="connsiteX0" fmla="*/ 0 w 2924718"/>
                      <a:gd name="connsiteY0" fmla="*/ 0 h 2930104"/>
                      <a:gd name="connsiteX1" fmla="*/ 643438 w 2924718"/>
                      <a:gd name="connsiteY1" fmla="*/ 0 h 2930104"/>
                      <a:gd name="connsiteX2" fmla="*/ 1228382 w 2924718"/>
                      <a:gd name="connsiteY2" fmla="*/ 0 h 2930104"/>
                      <a:gd name="connsiteX3" fmla="*/ 1784078 w 2924718"/>
                      <a:gd name="connsiteY3" fmla="*/ 0 h 2930104"/>
                      <a:gd name="connsiteX4" fmla="*/ 2281280 w 2924718"/>
                      <a:gd name="connsiteY4" fmla="*/ 0 h 2930104"/>
                      <a:gd name="connsiteX5" fmla="*/ 2924718 w 2924718"/>
                      <a:gd name="connsiteY5" fmla="*/ 0 h 2930104"/>
                      <a:gd name="connsiteX6" fmla="*/ 2924718 w 2924718"/>
                      <a:gd name="connsiteY6" fmla="*/ 586021 h 2930104"/>
                      <a:gd name="connsiteX7" fmla="*/ 2924718 w 2924718"/>
                      <a:gd name="connsiteY7" fmla="*/ 1230644 h 2930104"/>
                      <a:gd name="connsiteX8" fmla="*/ 2924718 w 2924718"/>
                      <a:gd name="connsiteY8" fmla="*/ 1845966 h 2930104"/>
                      <a:gd name="connsiteX9" fmla="*/ 2924718 w 2924718"/>
                      <a:gd name="connsiteY9" fmla="*/ 2930104 h 2930104"/>
                      <a:gd name="connsiteX10" fmla="*/ 2310527 w 2924718"/>
                      <a:gd name="connsiteY10" fmla="*/ 2930104 h 2930104"/>
                      <a:gd name="connsiteX11" fmla="*/ 1725584 w 2924718"/>
                      <a:gd name="connsiteY11" fmla="*/ 2930104 h 2930104"/>
                      <a:gd name="connsiteX12" fmla="*/ 1140640 w 2924718"/>
                      <a:gd name="connsiteY12" fmla="*/ 2930104 h 2930104"/>
                      <a:gd name="connsiteX13" fmla="*/ 643438 w 2924718"/>
                      <a:gd name="connsiteY13" fmla="*/ 2930104 h 2930104"/>
                      <a:gd name="connsiteX14" fmla="*/ 0 w 2924718"/>
                      <a:gd name="connsiteY14" fmla="*/ 2930104 h 2930104"/>
                      <a:gd name="connsiteX15" fmla="*/ 0 w 2924718"/>
                      <a:gd name="connsiteY15" fmla="*/ 2344083 h 2930104"/>
                      <a:gd name="connsiteX16" fmla="*/ 0 w 2924718"/>
                      <a:gd name="connsiteY16" fmla="*/ 1845966 h 2930104"/>
                      <a:gd name="connsiteX17" fmla="*/ 0 w 2924718"/>
                      <a:gd name="connsiteY17" fmla="*/ 1230644 h 2930104"/>
                      <a:gd name="connsiteX18" fmla="*/ 0 w 2924718"/>
                      <a:gd name="connsiteY18" fmla="*/ 703225 h 2930104"/>
                      <a:gd name="connsiteX19" fmla="*/ 0 w 2924718"/>
                      <a:gd name="connsiteY19" fmla="*/ 0 h 2930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2924718" h="2930104" fill="none" extrusionOk="0">
                        <a:moveTo>
                          <a:pt x="0" y="0"/>
                        </a:moveTo>
                        <a:cubicBezTo>
                          <a:pt x="250574" y="-1556"/>
                          <a:pt x="364705" y="7305"/>
                          <a:pt x="643438" y="0"/>
                        </a:cubicBezTo>
                        <a:cubicBezTo>
                          <a:pt x="922171" y="-7305"/>
                          <a:pt x="1105187" y="25422"/>
                          <a:pt x="1228382" y="0"/>
                        </a:cubicBezTo>
                        <a:cubicBezTo>
                          <a:pt x="1351577" y="-25422"/>
                          <a:pt x="1619579" y="15069"/>
                          <a:pt x="1784078" y="0"/>
                        </a:cubicBezTo>
                        <a:cubicBezTo>
                          <a:pt x="1948577" y="-15069"/>
                          <a:pt x="2103302" y="13557"/>
                          <a:pt x="2281280" y="0"/>
                        </a:cubicBezTo>
                        <a:cubicBezTo>
                          <a:pt x="2459258" y="-13557"/>
                          <a:pt x="2642229" y="8426"/>
                          <a:pt x="2924718" y="0"/>
                        </a:cubicBezTo>
                        <a:cubicBezTo>
                          <a:pt x="2916840" y="232772"/>
                          <a:pt x="2900615" y="408594"/>
                          <a:pt x="2924718" y="586021"/>
                        </a:cubicBezTo>
                        <a:cubicBezTo>
                          <a:pt x="2948821" y="763448"/>
                          <a:pt x="2897648" y="960352"/>
                          <a:pt x="2924718" y="1230644"/>
                        </a:cubicBezTo>
                        <a:cubicBezTo>
                          <a:pt x="2951788" y="1500936"/>
                          <a:pt x="2903733" y="1571750"/>
                          <a:pt x="2924718" y="1845966"/>
                        </a:cubicBezTo>
                        <a:cubicBezTo>
                          <a:pt x="2945703" y="2120182"/>
                          <a:pt x="2907781" y="2554832"/>
                          <a:pt x="2924718" y="2930104"/>
                        </a:cubicBezTo>
                        <a:cubicBezTo>
                          <a:pt x="2686242" y="2920532"/>
                          <a:pt x="2538867" y="2936264"/>
                          <a:pt x="2310527" y="2930104"/>
                        </a:cubicBezTo>
                        <a:cubicBezTo>
                          <a:pt x="2082187" y="2923944"/>
                          <a:pt x="1951906" y="2901191"/>
                          <a:pt x="1725584" y="2930104"/>
                        </a:cubicBezTo>
                        <a:cubicBezTo>
                          <a:pt x="1499262" y="2959017"/>
                          <a:pt x="1432472" y="2916748"/>
                          <a:pt x="1140640" y="2930104"/>
                        </a:cubicBezTo>
                        <a:cubicBezTo>
                          <a:pt x="848808" y="2943460"/>
                          <a:pt x="839238" y="2912062"/>
                          <a:pt x="643438" y="2930104"/>
                        </a:cubicBezTo>
                        <a:cubicBezTo>
                          <a:pt x="447638" y="2948146"/>
                          <a:pt x="285035" y="2923908"/>
                          <a:pt x="0" y="2930104"/>
                        </a:cubicBezTo>
                        <a:cubicBezTo>
                          <a:pt x="7954" y="2656931"/>
                          <a:pt x="2884" y="2537182"/>
                          <a:pt x="0" y="2344083"/>
                        </a:cubicBezTo>
                        <a:cubicBezTo>
                          <a:pt x="-2884" y="2150984"/>
                          <a:pt x="19713" y="1995282"/>
                          <a:pt x="0" y="1845966"/>
                        </a:cubicBezTo>
                        <a:cubicBezTo>
                          <a:pt x="-19713" y="1696650"/>
                          <a:pt x="-2831" y="1425204"/>
                          <a:pt x="0" y="1230644"/>
                        </a:cubicBezTo>
                        <a:cubicBezTo>
                          <a:pt x="2831" y="1036084"/>
                          <a:pt x="-20542" y="893457"/>
                          <a:pt x="0" y="703225"/>
                        </a:cubicBezTo>
                        <a:cubicBezTo>
                          <a:pt x="20542" y="512993"/>
                          <a:pt x="-20007" y="298724"/>
                          <a:pt x="0" y="0"/>
                        </a:cubicBezTo>
                        <a:close/>
                      </a:path>
                      <a:path w="2924718" h="2930104" stroke="0" extrusionOk="0">
                        <a:moveTo>
                          <a:pt x="0" y="0"/>
                        </a:moveTo>
                        <a:cubicBezTo>
                          <a:pt x="163591" y="23763"/>
                          <a:pt x="365336" y="-19276"/>
                          <a:pt x="555696" y="0"/>
                        </a:cubicBezTo>
                        <a:cubicBezTo>
                          <a:pt x="746056" y="19276"/>
                          <a:pt x="868236" y="-10819"/>
                          <a:pt x="1140640" y="0"/>
                        </a:cubicBezTo>
                        <a:cubicBezTo>
                          <a:pt x="1413044" y="10819"/>
                          <a:pt x="1594643" y="6023"/>
                          <a:pt x="1784078" y="0"/>
                        </a:cubicBezTo>
                        <a:cubicBezTo>
                          <a:pt x="1973513" y="-6023"/>
                          <a:pt x="2181150" y="-9313"/>
                          <a:pt x="2339774" y="0"/>
                        </a:cubicBezTo>
                        <a:cubicBezTo>
                          <a:pt x="2498398" y="9313"/>
                          <a:pt x="2733069" y="-19486"/>
                          <a:pt x="2924718" y="0"/>
                        </a:cubicBezTo>
                        <a:cubicBezTo>
                          <a:pt x="2949329" y="259999"/>
                          <a:pt x="2919318" y="321686"/>
                          <a:pt x="2924718" y="527419"/>
                        </a:cubicBezTo>
                        <a:cubicBezTo>
                          <a:pt x="2930118" y="733152"/>
                          <a:pt x="2911416" y="905332"/>
                          <a:pt x="2924718" y="1084138"/>
                        </a:cubicBezTo>
                        <a:cubicBezTo>
                          <a:pt x="2938020" y="1262944"/>
                          <a:pt x="2925016" y="1497393"/>
                          <a:pt x="2924718" y="1699460"/>
                        </a:cubicBezTo>
                        <a:cubicBezTo>
                          <a:pt x="2924420" y="1901527"/>
                          <a:pt x="2929536" y="2092837"/>
                          <a:pt x="2924718" y="2197578"/>
                        </a:cubicBezTo>
                        <a:cubicBezTo>
                          <a:pt x="2919900" y="2302319"/>
                          <a:pt x="2901776" y="2696982"/>
                          <a:pt x="2924718" y="2930104"/>
                        </a:cubicBezTo>
                        <a:cubicBezTo>
                          <a:pt x="2678223" y="2911481"/>
                          <a:pt x="2593239" y="2955167"/>
                          <a:pt x="2369022" y="2930104"/>
                        </a:cubicBezTo>
                        <a:cubicBezTo>
                          <a:pt x="2144805" y="2905041"/>
                          <a:pt x="1959092" y="2945198"/>
                          <a:pt x="1725584" y="2930104"/>
                        </a:cubicBezTo>
                        <a:cubicBezTo>
                          <a:pt x="1492076" y="2915010"/>
                          <a:pt x="1379859" y="2954468"/>
                          <a:pt x="1140640" y="2930104"/>
                        </a:cubicBezTo>
                        <a:cubicBezTo>
                          <a:pt x="901421" y="2905740"/>
                          <a:pt x="564205" y="2921145"/>
                          <a:pt x="0" y="2930104"/>
                        </a:cubicBezTo>
                        <a:cubicBezTo>
                          <a:pt x="7416" y="2761710"/>
                          <a:pt x="27297" y="2587221"/>
                          <a:pt x="0" y="2344083"/>
                        </a:cubicBezTo>
                        <a:cubicBezTo>
                          <a:pt x="-27297" y="2100945"/>
                          <a:pt x="-24827" y="1959183"/>
                          <a:pt x="0" y="1787363"/>
                        </a:cubicBezTo>
                        <a:cubicBezTo>
                          <a:pt x="24827" y="1615543"/>
                          <a:pt x="18746" y="1412607"/>
                          <a:pt x="0" y="1142741"/>
                        </a:cubicBezTo>
                        <a:cubicBezTo>
                          <a:pt x="-18746" y="872875"/>
                          <a:pt x="25519" y="813302"/>
                          <a:pt x="0" y="615322"/>
                        </a:cubicBezTo>
                        <a:cubicBezTo>
                          <a:pt x="-25519" y="417342"/>
                          <a:pt x="-6191" y="30421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63500"/>
          </a:effectLst>
          <a:scene3d>
            <a:camera prst="perspectiveContrastingLeftFacing">
              <a:rot lat="177815" lon="1163837" rev="21145944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71823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A200B2-40D3-42AC-A014-29F65B3E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What</a:t>
            </a:r>
            <a:r>
              <a:rPr lang="nl-NL" dirty="0"/>
              <a:t> is a ‘</a:t>
            </a:r>
            <a:r>
              <a:rPr lang="nl-NL" dirty="0" err="1"/>
              <a:t>regex</a:t>
            </a:r>
            <a:r>
              <a:rPr lang="nl-NL" dirty="0"/>
              <a:t>’?</a:t>
            </a:r>
            <a:endParaRPr lang="nl-BE" dirty="0"/>
          </a:p>
        </p:txBody>
      </p:sp>
      <p:sp>
        <p:nvSpPr>
          <p:cNvPr id="14" name="Tijdelijke aanduiding voor inhoud 2">
            <a:extLst>
              <a:ext uri="{FF2B5EF4-FFF2-40B4-BE49-F238E27FC236}">
                <a16:creationId xmlns:a16="http://schemas.microsoft.com/office/drawing/2014/main" id="{76AB7642-F6DF-48D0-BBF4-A8B6B8D44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algn="ctr"/>
            <a:r>
              <a:rPr lang="nl-BE" sz="2800" dirty="0">
                <a:solidFill>
                  <a:srgbClr val="88C999"/>
                </a:solidFill>
                <a:latin typeface="Consolas" panose="020B0609020204030204" pitchFamily="49" charset="0"/>
              </a:rPr>
              <a:t>Code </a:t>
            </a:r>
            <a:r>
              <a:rPr lang="nl-BE" sz="2800" dirty="0" err="1">
                <a:solidFill>
                  <a:srgbClr val="88C999"/>
                </a:solidFill>
                <a:latin typeface="Consolas" panose="020B0609020204030204" pitchFamily="49" charset="0"/>
              </a:rPr>
              <a:t>to</a:t>
            </a:r>
            <a:r>
              <a:rPr lang="nl-BE" sz="2800" dirty="0">
                <a:solidFill>
                  <a:srgbClr val="88C999"/>
                </a:solidFill>
                <a:latin typeface="Consolas" panose="020B0609020204030204" pitchFamily="49" charset="0"/>
              </a:rPr>
              <a:t> </a:t>
            </a:r>
            <a:r>
              <a:rPr lang="nl-BE" sz="2800" dirty="0" err="1">
                <a:solidFill>
                  <a:srgbClr val="88C999"/>
                </a:solidFill>
                <a:latin typeface="Consolas" panose="020B0609020204030204" pitchFamily="49" charset="0"/>
              </a:rPr>
              <a:t>manipulate</a:t>
            </a:r>
            <a:r>
              <a:rPr lang="nl-BE" sz="2800" dirty="0">
                <a:solidFill>
                  <a:srgbClr val="88C999"/>
                </a:solidFill>
                <a:latin typeface="Consolas" panose="020B0609020204030204" pitchFamily="49" charset="0"/>
              </a:rPr>
              <a:t> tekst</a:t>
            </a:r>
          </a:p>
          <a:p>
            <a:pPr algn="ctr">
              <a:buFont typeface="Consolas" panose="020B0609020204030204" pitchFamily="49" charset="0"/>
              <a:buChar char="►"/>
            </a:pPr>
            <a:r>
              <a:rPr lang="nl-BE" dirty="0" err="1">
                <a:solidFill>
                  <a:srgbClr val="88C999"/>
                </a:solidFill>
                <a:latin typeface="Consolas" panose="020B0609020204030204" pitchFamily="49" charset="0"/>
              </a:rPr>
              <a:t>find</a:t>
            </a:r>
            <a:r>
              <a:rPr lang="nl-BE" dirty="0">
                <a:solidFill>
                  <a:srgbClr val="88C999"/>
                </a:solidFill>
                <a:latin typeface="Consolas" panose="020B0609020204030204" pitchFamily="49" charset="0"/>
              </a:rPr>
              <a:t>  </a:t>
            </a:r>
          </a:p>
          <a:p>
            <a:pPr algn="ctr">
              <a:buFont typeface="Consolas" panose="020B0609020204030204" pitchFamily="49" charset="0"/>
              <a:buChar char="►"/>
            </a:pPr>
            <a:r>
              <a:rPr lang="nl-BE" dirty="0">
                <a:solidFill>
                  <a:srgbClr val="88C999"/>
                </a:solidFill>
                <a:latin typeface="Consolas" panose="020B0609020204030204" pitchFamily="49" charset="0"/>
              </a:rPr>
              <a:t> </a:t>
            </a:r>
            <a:r>
              <a:rPr lang="nl-BE" dirty="0" err="1">
                <a:solidFill>
                  <a:srgbClr val="88C999"/>
                </a:solidFill>
                <a:latin typeface="Consolas" panose="020B0609020204030204" pitchFamily="49" charset="0"/>
              </a:rPr>
              <a:t>validate</a:t>
            </a:r>
            <a:r>
              <a:rPr lang="nl-BE" dirty="0">
                <a:solidFill>
                  <a:srgbClr val="88C999"/>
                </a:solidFill>
                <a:latin typeface="Consolas" panose="020B0609020204030204" pitchFamily="49" charset="0"/>
              </a:rPr>
              <a:t> </a:t>
            </a:r>
          </a:p>
          <a:p>
            <a:pPr algn="ctr">
              <a:buFont typeface="Consolas" panose="020B0609020204030204" pitchFamily="49" charset="0"/>
              <a:buChar char="►"/>
            </a:pPr>
            <a:r>
              <a:rPr lang="nl-BE" dirty="0">
                <a:solidFill>
                  <a:srgbClr val="88C999"/>
                </a:solidFill>
                <a:latin typeface="Consolas" panose="020B0609020204030204" pitchFamily="49" charset="0"/>
              </a:rPr>
              <a:t> </a:t>
            </a:r>
            <a:r>
              <a:rPr lang="nl-BE" dirty="0" err="1">
                <a:solidFill>
                  <a:srgbClr val="88C999"/>
                </a:solidFill>
                <a:latin typeface="Consolas" panose="020B0609020204030204" pitchFamily="49" charset="0"/>
              </a:rPr>
              <a:t>replace</a:t>
            </a:r>
            <a:r>
              <a:rPr lang="nl-BE" dirty="0">
                <a:solidFill>
                  <a:srgbClr val="88C999"/>
                </a:solidFill>
                <a:latin typeface="Consolas" panose="020B0609020204030204" pitchFamily="49" charset="0"/>
              </a:rPr>
              <a:t> </a:t>
            </a:r>
          </a:p>
          <a:p>
            <a:pPr algn="ctr">
              <a:buFont typeface="Consolas" panose="020B0609020204030204" pitchFamily="49" charset="0"/>
              <a:buChar char="►"/>
            </a:pPr>
            <a:r>
              <a:rPr lang="nl-BE" dirty="0">
                <a:solidFill>
                  <a:srgbClr val="88C999"/>
                </a:solidFill>
                <a:latin typeface="Consolas" panose="020B0609020204030204" pitchFamily="49" charset="0"/>
              </a:rPr>
              <a:t> split 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3486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A200B2-40D3-42AC-A014-29F65B3E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Where</a:t>
            </a:r>
            <a:r>
              <a:rPr lang="nl-NL" dirty="0"/>
              <a:t> is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?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023A99-DE81-4785-83EB-28CF462E2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nl-BE" dirty="0">
                <a:solidFill>
                  <a:srgbClr val="88C999"/>
                </a:solidFill>
                <a:latin typeface="Consolas" panose="020B0609020204030204" pitchFamily="49" charset="0"/>
              </a:rPr>
              <a:t>Search engines</a:t>
            </a:r>
          </a:p>
          <a:p>
            <a:pPr algn="ctr">
              <a:buFont typeface="Consolas" panose="020B0609020204030204" pitchFamily="49" charset="0"/>
              <a:buChar char="►"/>
            </a:pPr>
            <a:r>
              <a:rPr lang="nl-BE" dirty="0">
                <a:solidFill>
                  <a:srgbClr val="88C999"/>
                </a:solidFill>
                <a:latin typeface="Consolas" panose="020B0609020204030204" pitchFamily="49" charset="0"/>
              </a:rPr>
              <a:t> Google</a:t>
            </a:r>
          </a:p>
          <a:p>
            <a:pPr marL="0" indent="0" algn="ctr">
              <a:buNone/>
            </a:pPr>
            <a:endParaRPr lang="nl-BE" dirty="0">
              <a:solidFill>
                <a:srgbClr val="88C999"/>
              </a:solidFill>
              <a:latin typeface="Consolas" panose="020B0609020204030204" pitchFamily="49" charset="0"/>
            </a:endParaRPr>
          </a:p>
          <a:p>
            <a:pPr algn="ctr"/>
            <a:r>
              <a:rPr lang="nl-BE" dirty="0">
                <a:solidFill>
                  <a:srgbClr val="88C999"/>
                </a:solidFill>
                <a:latin typeface="Consolas" panose="020B0609020204030204" pitchFamily="49" charset="0"/>
              </a:rPr>
              <a:t>User-input </a:t>
            </a:r>
            <a:r>
              <a:rPr lang="nl-BE" dirty="0" err="1">
                <a:solidFill>
                  <a:srgbClr val="88C999"/>
                </a:solidFill>
                <a:latin typeface="Consolas" panose="020B0609020204030204" pitchFamily="49" charset="0"/>
              </a:rPr>
              <a:t>validation</a:t>
            </a:r>
            <a:endParaRPr lang="nl-BE" dirty="0">
              <a:solidFill>
                <a:srgbClr val="88C999"/>
              </a:solidFill>
              <a:latin typeface="Consolas" panose="020B0609020204030204" pitchFamily="49" charset="0"/>
            </a:endParaRPr>
          </a:p>
          <a:p>
            <a:pPr algn="ctr">
              <a:buFont typeface="Consolas" panose="020B0609020204030204" pitchFamily="49" charset="0"/>
              <a:buChar char="►"/>
            </a:pPr>
            <a:r>
              <a:rPr lang="nl-BE" dirty="0">
                <a:solidFill>
                  <a:srgbClr val="88C999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88C999"/>
                </a:solidFill>
                <a:latin typeface="Consolas" panose="020B0609020204030204" pitchFamily="49" charset="0"/>
              </a:rPr>
              <a:t>passwords</a:t>
            </a:r>
            <a:endParaRPr lang="nl-BE" dirty="0">
              <a:solidFill>
                <a:srgbClr val="88C999"/>
              </a:solidFill>
              <a:latin typeface="Consolas" panose="020B0609020204030204" pitchFamily="49" charset="0"/>
            </a:endParaRPr>
          </a:p>
          <a:p>
            <a:pPr algn="ctr">
              <a:buFont typeface="Consolas" panose="020B0609020204030204" pitchFamily="49" charset="0"/>
              <a:buChar char="►"/>
            </a:pPr>
            <a:r>
              <a:rPr lang="nl-BE" dirty="0">
                <a:solidFill>
                  <a:srgbClr val="88C999"/>
                </a:solidFill>
                <a:latin typeface="Consolas" panose="020B0609020204030204" pitchFamily="49" charset="0"/>
              </a:rPr>
              <a:t> email</a:t>
            </a:r>
          </a:p>
          <a:p>
            <a:endParaRPr lang="nl-BE" dirty="0">
              <a:solidFill>
                <a:srgbClr val="88C999"/>
              </a:solidFill>
              <a:latin typeface="Consolas" panose="020B0609020204030204" pitchFamily="49" charset="0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3118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73DAF-E23A-474B-B6EA-163A74A8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Practical </a:t>
            </a:r>
            <a:r>
              <a:rPr lang="nl-NL" dirty="0" err="1"/>
              <a:t>Examples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AAB106-F7C9-442E-8A63-A3D39EA47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olidFill>
                  <a:srgbClr val="88C999"/>
                </a:solidFill>
                <a:latin typeface="Consolas" panose="020B0609020204030204" pitchFamily="49" charset="0"/>
              </a:rPr>
              <a:t>First </a:t>
            </a:r>
            <a:r>
              <a:rPr lang="nl-BE" dirty="0" err="1">
                <a:solidFill>
                  <a:srgbClr val="88C999"/>
                </a:solidFill>
                <a:latin typeface="Consolas" panose="020B0609020204030204" pitchFamily="49" charset="0"/>
              </a:rPr>
              <a:t>example</a:t>
            </a:r>
            <a:r>
              <a:rPr lang="nl-BE" dirty="0">
                <a:solidFill>
                  <a:srgbClr val="88C999"/>
                </a:solidFill>
                <a:latin typeface="Consolas" panose="020B0609020204030204" pitchFamily="49" charset="0"/>
              </a:rPr>
              <a:t>:</a:t>
            </a:r>
            <a:endParaRPr lang="nl-BE" b="0" i="0" dirty="0">
              <a:solidFill>
                <a:srgbClr val="88C99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BE" b="0" i="0" dirty="0">
              <a:solidFill>
                <a:srgbClr val="88C99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BE" b="0" i="0" dirty="0">
              <a:solidFill>
                <a:srgbClr val="88C999"/>
              </a:solidFill>
              <a:effectLst/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88C999"/>
                </a:solidFill>
                <a:latin typeface="Consolas" panose="020B0609020204030204" pitchFamily="49" charset="0"/>
              </a:rPr>
              <a:t>Second </a:t>
            </a:r>
            <a:r>
              <a:rPr lang="nl-BE" dirty="0" err="1">
                <a:solidFill>
                  <a:srgbClr val="88C999"/>
                </a:solidFill>
                <a:latin typeface="Consolas" panose="020B0609020204030204" pitchFamily="49" charset="0"/>
              </a:rPr>
              <a:t>example</a:t>
            </a:r>
            <a:r>
              <a:rPr lang="nl-BE" dirty="0">
                <a:solidFill>
                  <a:srgbClr val="88C999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D149C6B0-614B-46B8-AC8D-FC4532CEA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531" y="4497431"/>
            <a:ext cx="7611537" cy="10097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C87A4F38-F273-49E8-805D-AEB9C762B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531" y="2852661"/>
            <a:ext cx="7259063" cy="1095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981E51D4-444D-4CF9-BBDB-FBE451A0A5C9}"/>
              </a:ext>
            </a:extLst>
          </p:cNvPr>
          <p:cNvSpPr txBox="1"/>
          <p:nvPr/>
        </p:nvSpPr>
        <p:spPr>
          <a:xfrm>
            <a:off x="3889368" y="2293296"/>
            <a:ext cx="4009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rgbClr val="88C999"/>
                </a:solidFill>
                <a:latin typeface="Consolas" panose="020B0609020204030204" pitchFamily="49" charset="0"/>
              </a:rPr>
              <a:t>Password 8+char. “1aA”</a:t>
            </a:r>
            <a:endParaRPr lang="nl-BE" sz="2400" b="0" i="0" dirty="0">
              <a:solidFill>
                <a:srgbClr val="88C999"/>
              </a:solidFill>
              <a:effectLst/>
              <a:latin typeface="Consolas" panose="020B0609020204030204" pitchFamily="49" charset="0"/>
            </a:endParaRPr>
          </a:p>
          <a:p>
            <a:endParaRPr lang="nl-BE" sz="2400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A2D212E0-4753-4074-85C1-3657B2D9F99E}"/>
              </a:ext>
            </a:extLst>
          </p:cNvPr>
          <p:cNvSpPr txBox="1"/>
          <p:nvPr/>
        </p:nvSpPr>
        <p:spPr>
          <a:xfrm>
            <a:off x="4057541" y="3984949"/>
            <a:ext cx="3786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rgbClr val="88C999"/>
                </a:solidFill>
                <a:latin typeface="Consolas" panose="020B0609020204030204" pitchFamily="49" charset="0"/>
              </a:rPr>
              <a:t>Email </a:t>
            </a:r>
            <a:r>
              <a:rPr lang="nl-BE" sz="2400" dirty="0" err="1">
                <a:solidFill>
                  <a:srgbClr val="88C999"/>
                </a:solidFill>
                <a:latin typeface="Consolas" panose="020B0609020204030204" pitchFamily="49" charset="0"/>
              </a:rPr>
              <a:t>validation</a:t>
            </a:r>
            <a:endParaRPr lang="nl-BE" sz="2400" b="0" i="0" dirty="0">
              <a:solidFill>
                <a:srgbClr val="88C999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92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73DAF-E23A-474B-B6EA-163A74A8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Break </a:t>
            </a:r>
            <a:r>
              <a:rPr lang="nl-NL" dirty="0" err="1"/>
              <a:t>it</a:t>
            </a:r>
            <a:r>
              <a:rPr lang="nl-NL" dirty="0"/>
              <a:t> down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AAB106-F7C9-442E-8A63-A3D39EA47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01862"/>
            <a:ext cx="9905999" cy="3541714"/>
          </a:xfrm>
        </p:spPr>
        <p:txBody>
          <a:bodyPr numCol="2" anchor="ctr">
            <a:normAutofit/>
          </a:bodyPr>
          <a:lstStyle/>
          <a:p>
            <a:pPr algn="ctr">
              <a:buFont typeface="Consolas" panose="020B0609020204030204" pitchFamily="49" charset="0"/>
              <a:buChar char="►"/>
            </a:pPr>
            <a:r>
              <a:rPr lang="nl-BE" b="0" i="0" dirty="0">
                <a:solidFill>
                  <a:srgbClr val="88C999"/>
                </a:solidFill>
                <a:latin typeface="Consolas" panose="020B0609020204030204" pitchFamily="49" charset="0"/>
              </a:rPr>
              <a:t>(?=.*\</a:t>
            </a:r>
            <a:r>
              <a:rPr lang="nl-BE" b="0" i="0" dirty="0">
                <a:solidFill>
                  <a:srgbClr val="7EBA90"/>
                </a:solidFill>
                <a:latin typeface="Consolas" panose="020B0609020204030204" pitchFamily="49" charset="0"/>
              </a:rPr>
              <a:t>d)</a:t>
            </a:r>
          </a:p>
          <a:p>
            <a:pPr algn="ctr">
              <a:buFont typeface="Consolas" panose="020B0609020204030204" pitchFamily="49" charset="0"/>
              <a:buChar char="►"/>
            </a:pPr>
            <a:r>
              <a:rPr lang="nl-BE" b="0" i="0" dirty="0">
                <a:solidFill>
                  <a:srgbClr val="7EBA90"/>
                </a:solidFill>
                <a:latin typeface="Consolas" panose="020B0609020204030204" pitchFamily="49" charset="0"/>
              </a:rPr>
              <a:t>(?=.*[</a:t>
            </a:r>
            <a:r>
              <a:rPr lang="nl-BE" b="0" i="0" dirty="0">
                <a:solidFill>
                  <a:srgbClr val="88C999"/>
                </a:solidFill>
                <a:latin typeface="Consolas" panose="020B0609020204030204" pitchFamily="49" charset="0"/>
              </a:rPr>
              <a:t>a-</a:t>
            </a:r>
            <a:r>
              <a:rPr lang="nl-BE" b="0" i="0" dirty="0" err="1">
                <a:solidFill>
                  <a:srgbClr val="88C999"/>
                </a:solidFill>
                <a:latin typeface="Consolas" panose="020B0609020204030204" pitchFamily="49" charset="0"/>
              </a:rPr>
              <a:t>z</a:t>
            </a:r>
            <a:r>
              <a:rPr lang="nl-BE" b="0" i="0" dirty="0">
                <a:solidFill>
                  <a:srgbClr val="88C999"/>
                </a:solidFill>
                <a:latin typeface="Consolas" panose="020B0609020204030204" pitchFamily="49" charset="0"/>
              </a:rPr>
              <a:t>])</a:t>
            </a:r>
          </a:p>
          <a:p>
            <a:pPr algn="ctr">
              <a:buFont typeface="Consolas" panose="020B0609020204030204" pitchFamily="49" charset="0"/>
              <a:buChar char="►"/>
            </a:pPr>
            <a:r>
              <a:rPr lang="nl-BE" b="0" i="0" dirty="0">
                <a:solidFill>
                  <a:srgbClr val="88C999"/>
                </a:solidFill>
                <a:latin typeface="Consolas" panose="020B0609020204030204" pitchFamily="49" charset="0"/>
              </a:rPr>
              <a:t>(?=.*[A-Z])</a:t>
            </a:r>
          </a:p>
          <a:p>
            <a:pPr algn="ctr">
              <a:buFont typeface="Consolas" panose="020B0609020204030204" pitchFamily="49" charset="0"/>
              <a:buChar char="►"/>
            </a:pPr>
            <a:r>
              <a:rPr lang="nl-BE" b="0" i="0" dirty="0">
                <a:solidFill>
                  <a:srgbClr val="88C999"/>
                </a:solidFill>
                <a:latin typeface="Consolas" panose="020B0609020204030204" pitchFamily="49" charset="0"/>
              </a:rPr>
              <a:t>.{8,}</a:t>
            </a:r>
          </a:p>
          <a:p>
            <a:pPr marL="0" indent="0">
              <a:buNone/>
            </a:pPr>
            <a:endParaRPr lang="nl-BE" dirty="0">
              <a:solidFill>
                <a:srgbClr val="88C9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BE" dirty="0">
              <a:solidFill>
                <a:srgbClr val="88C9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b="0" i="0" dirty="0">
                <a:solidFill>
                  <a:srgbClr val="88C999"/>
                </a:solidFill>
                <a:effectLst/>
                <a:latin typeface="Consolas" panose="020B0609020204030204" pitchFamily="49" charset="0"/>
              </a:rPr>
              <a:t>Look </a:t>
            </a:r>
            <a:r>
              <a:rPr lang="nl-BE" b="0" i="0" dirty="0" err="1">
                <a:solidFill>
                  <a:srgbClr val="88C999"/>
                </a:solidFill>
                <a:effectLst/>
                <a:latin typeface="Consolas" panose="020B0609020204030204" pitchFamily="49" charset="0"/>
              </a:rPr>
              <a:t>ahead</a:t>
            </a:r>
            <a:r>
              <a:rPr lang="nl-BE" b="0" i="0" dirty="0">
                <a:solidFill>
                  <a:srgbClr val="88C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i="0" dirty="0" err="1">
                <a:solidFill>
                  <a:srgbClr val="88C9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l-BE" b="0" i="0" dirty="0">
                <a:solidFill>
                  <a:srgbClr val="88C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i="0" dirty="0" err="1">
                <a:solidFill>
                  <a:srgbClr val="88C999"/>
                </a:solidFill>
                <a:effectLst/>
                <a:latin typeface="Consolas" panose="020B0609020204030204" pitchFamily="49" charset="0"/>
              </a:rPr>
              <a:t>numbers</a:t>
            </a:r>
            <a:endParaRPr lang="nl-BE" b="0" i="0" dirty="0">
              <a:solidFill>
                <a:srgbClr val="88C99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dirty="0">
                <a:solidFill>
                  <a:srgbClr val="88C999"/>
                </a:solidFill>
                <a:latin typeface="Consolas" panose="020B0609020204030204" pitchFamily="49" charset="0"/>
              </a:rPr>
              <a:t>Look </a:t>
            </a:r>
            <a:r>
              <a:rPr lang="nl-BE" dirty="0" err="1">
                <a:solidFill>
                  <a:srgbClr val="88C999"/>
                </a:solidFill>
                <a:latin typeface="Consolas" panose="020B0609020204030204" pitchFamily="49" charset="0"/>
              </a:rPr>
              <a:t>ahead</a:t>
            </a:r>
            <a:r>
              <a:rPr lang="nl-BE" dirty="0">
                <a:solidFill>
                  <a:srgbClr val="88C999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88C999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88C999"/>
                </a:solidFill>
                <a:latin typeface="Consolas" panose="020B0609020204030204" pitchFamily="49" charset="0"/>
              </a:rPr>
              <a:t> a-z</a:t>
            </a:r>
            <a:endParaRPr lang="nl-BE" b="0" i="0" dirty="0">
              <a:solidFill>
                <a:srgbClr val="88C99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dirty="0">
                <a:solidFill>
                  <a:srgbClr val="88C999"/>
                </a:solidFill>
                <a:latin typeface="Consolas" panose="020B0609020204030204" pitchFamily="49" charset="0"/>
              </a:rPr>
              <a:t>Look </a:t>
            </a:r>
            <a:r>
              <a:rPr lang="nl-BE" dirty="0" err="1">
                <a:solidFill>
                  <a:srgbClr val="88C999"/>
                </a:solidFill>
                <a:latin typeface="Consolas" panose="020B0609020204030204" pitchFamily="49" charset="0"/>
              </a:rPr>
              <a:t>ahead</a:t>
            </a:r>
            <a:r>
              <a:rPr lang="nl-BE" dirty="0">
                <a:solidFill>
                  <a:srgbClr val="88C999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88C999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88C999"/>
                </a:solidFill>
                <a:latin typeface="Consolas" panose="020B0609020204030204" pitchFamily="49" charset="0"/>
              </a:rPr>
              <a:t> A-Z</a:t>
            </a:r>
            <a:endParaRPr lang="nl-BE" b="0" i="0" dirty="0">
              <a:solidFill>
                <a:srgbClr val="88C99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b="0" i="0" dirty="0">
                <a:solidFill>
                  <a:srgbClr val="88C999"/>
                </a:solidFill>
                <a:effectLst/>
                <a:latin typeface="Consolas" panose="020B0609020204030204" pitchFamily="49" charset="0"/>
              </a:rPr>
              <a:t>Match 8 or more </a:t>
            </a:r>
            <a:r>
              <a:rPr lang="nl-BE" b="0" i="0" dirty="0" err="1">
                <a:solidFill>
                  <a:srgbClr val="88C999"/>
                </a:solidFill>
                <a:effectLst/>
                <a:latin typeface="Consolas" panose="020B0609020204030204" pitchFamily="49" charset="0"/>
              </a:rPr>
              <a:t>characters</a:t>
            </a:r>
            <a:endParaRPr lang="nl-BE" b="0" i="0" dirty="0">
              <a:solidFill>
                <a:srgbClr val="88C999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91708091-56B7-4CA8-967E-B0D81D565D93}"/>
              </a:ext>
            </a:extLst>
          </p:cNvPr>
          <p:cNvCxnSpPr>
            <a:cxnSpLocks/>
          </p:cNvCxnSpPr>
          <p:nvPr/>
        </p:nvCxnSpPr>
        <p:spPr>
          <a:xfrm>
            <a:off x="4781550" y="2619375"/>
            <a:ext cx="1114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900EAE19-1212-41CD-8760-8F29A2F15472}"/>
              </a:ext>
            </a:extLst>
          </p:cNvPr>
          <p:cNvCxnSpPr>
            <a:cxnSpLocks/>
          </p:cNvCxnSpPr>
          <p:nvPr/>
        </p:nvCxnSpPr>
        <p:spPr>
          <a:xfrm>
            <a:off x="4783138" y="3162300"/>
            <a:ext cx="1114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2619FE1D-1286-4955-9D94-D61056441059}"/>
              </a:ext>
            </a:extLst>
          </p:cNvPr>
          <p:cNvCxnSpPr>
            <a:cxnSpLocks/>
          </p:cNvCxnSpPr>
          <p:nvPr/>
        </p:nvCxnSpPr>
        <p:spPr>
          <a:xfrm>
            <a:off x="4781550" y="3733800"/>
            <a:ext cx="1114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AA6E4E80-D0E3-44F9-AE30-DD83DB814A9E}"/>
              </a:ext>
            </a:extLst>
          </p:cNvPr>
          <p:cNvCxnSpPr>
            <a:cxnSpLocks/>
          </p:cNvCxnSpPr>
          <p:nvPr/>
        </p:nvCxnSpPr>
        <p:spPr>
          <a:xfrm>
            <a:off x="4781550" y="4305300"/>
            <a:ext cx="1114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40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73DAF-E23A-474B-B6EA-163A74A8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Rebuild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AAB106-F7C9-442E-8A63-A3D39EA47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01862"/>
            <a:ext cx="9905999" cy="3541714"/>
          </a:xfrm>
        </p:spPr>
        <p:txBody>
          <a:bodyPr numCol="2" anchor="ctr">
            <a:normAutofit/>
          </a:bodyPr>
          <a:lstStyle/>
          <a:p>
            <a:pPr algn="ctr">
              <a:buFont typeface="Consolas" panose="020B0609020204030204" pitchFamily="49" charset="0"/>
              <a:buChar char="►"/>
            </a:pPr>
            <a:r>
              <a:rPr lang="nl-BE" b="0" i="0" dirty="0">
                <a:solidFill>
                  <a:srgbClr val="88C999"/>
                </a:solidFill>
                <a:latin typeface="Consolas" panose="020B0609020204030204" pitchFamily="49" charset="0"/>
              </a:rPr>
              <a:t>(?=.*\</a:t>
            </a:r>
            <a:r>
              <a:rPr lang="nl-BE" b="0" i="0" dirty="0">
                <a:solidFill>
                  <a:srgbClr val="7EBA90"/>
                </a:solidFill>
                <a:latin typeface="Consolas" panose="020B0609020204030204" pitchFamily="49" charset="0"/>
              </a:rPr>
              <a:t>d)</a:t>
            </a:r>
          </a:p>
          <a:p>
            <a:pPr algn="ctr">
              <a:buFont typeface="Consolas" panose="020B0609020204030204" pitchFamily="49" charset="0"/>
              <a:buChar char="►"/>
            </a:pPr>
            <a:r>
              <a:rPr lang="nl-BE" b="0" i="0" dirty="0">
                <a:solidFill>
                  <a:srgbClr val="7EBA90"/>
                </a:solidFill>
                <a:latin typeface="Consolas" panose="020B0609020204030204" pitchFamily="49" charset="0"/>
              </a:rPr>
              <a:t>(?=.*[</a:t>
            </a:r>
            <a:r>
              <a:rPr lang="nl-BE" b="0" i="0" dirty="0">
                <a:solidFill>
                  <a:srgbClr val="88C999"/>
                </a:solidFill>
                <a:latin typeface="Consolas" panose="020B0609020204030204" pitchFamily="49" charset="0"/>
              </a:rPr>
              <a:t>a-</a:t>
            </a:r>
            <a:r>
              <a:rPr lang="nl-BE" b="0" i="0" dirty="0" err="1">
                <a:solidFill>
                  <a:srgbClr val="88C999"/>
                </a:solidFill>
                <a:latin typeface="Consolas" panose="020B0609020204030204" pitchFamily="49" charset="0"/>
              </a:rPr>
              <a:t>z</a:t>
            </a:r>
            <a:r>
              <a:rPr lang="nl-BE" b="0" i="0" dirty="0">
                <a:solidFill>
                  <a:srgbClr val="88C999"/>
                </a:solidFill>
                <a:latin typeface="Consolas" panose="020B0609020204030204" pitchFamily="49" charset="0"/>
              </a:rPr>
              <a:t>])</a:t>
            </a:r>
          </a:p>
          <a:p>
            <a:pPr algn="ctr">
              <a:buFont typeface="Consolas" panose="020B0609020204030204" pitchFamily="49" charset="0"/>
              <a:buChar char="►"/>
            </a:pPr>
            <a:r>
              <a:rPr lang="nl-BE" b="0" i="0" dirty="0">
                <a:solidFill>
                  <a:srgbClr val="88C999"/>
                </a:solidFill>
                <a:latin typeface="Consolas" panose="020B0609020204030204" pitchFamily="49" charset="0"/>
              </a:rPr>
              <a:t>(?=.*[A-Z])</a:t>
            </a:r>
          </a:p>
          <a:p>
            <a:pPr algn="ctr">
              <a:buFont typeface="Consolas" panose="020B0609020204030204" pitchFamily="49" charset="0"/>
              <a:buChar char="►"/>
            </a:pPr>
            <a:r>
              <a:rPr lang="nl-BE" b="0" i="0" dirty="0">
                <a:solidFill>
                  <a:srgbClr val="88C999"/>
                </a:solidFill>
                <a:latin typeface="Consolas" panose="020B0609020204030204" pitchFamily="49" charset="0"/>
              </a:rPr>
              <a:t>.{8,}</a:t>
            </a:r>
          </a:p>
          <a:p>
            <a:pPr marL="0" indent="0">
              <a:buNone/>
            </a:pPr>
            <a:endParaRPr lang="nl-BE" dirty="0">
              <a:solidFill>
                <a:srgbClr val="88C9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BE" dirty="0">
              <a:solidFill>
                <a:srgbClr val="88C999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B565145E-7FCE-4831-8F41-F2D1BB9448A8}"/>
              </a:ext>
            </a:extLst>
          </p:cNvPr>
          <p:cNvSpPr txBox="1"/>
          <p:nvPr/>
        </p:nvSpPr>
        <p:spPr>
          <a:xfrm>
            <a:off x="4168774" y="3429000"/>
            <a:ext cx="385445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dirty="0">
                <a:solidFill>
                  <a:srgbClr val="88C999"/>
                </a:solidFill>
                <a:latin typeface="Consolas" panose="020B0609020204030204" pitchFamily="49" charset="0"/>
              </a:rPr>
              <a:t>T</a:t>
            </a:r>
            <a:r>
              <a:rPr lang="nl-BE" sz="2400" dirty="0" err="1">
                <a:solidFill>
                  <a:srgbClr val="88C999"/>
                </a:solidFill>
                <a:latin typeface="Consolas" panose="020B0609020204030204" pitchFamily="49" charset="0"/>
              </a:rPr>
              <a:t>hispasswordisnotok</a:t>
            </a:r>
            <a:endParaRPr lang="nl-BE" sz="2400" dirty="0">
              <a:solidFill>
                <a:srgbClr val="88C999"/>
              </a:solidFill>
              <a:latin typeface="Consolas" panose="020B0609020204030204" pitchFamily="49" charset="0"/>
            </a:endParaRPr>
          </a:p>
          <a:p>
            <a:pPr algn="ctr"/>
            <a:endParaRPr lang="nl-BE" sz="2400" dirty="0">
              <a:solidFill>
                <a:srgbClr val="88C999"/>
              </a:solidFill>
              <a:latin typeface="Consolas" panose="020B0609020204030204" pitchFamily="49" charset="0"/>
            </a:endParaRPr>
          </a:p>
          <a:p>
            <a:pPr algn="ctr"/>
            <a:r>
              <a:rPr lang="nl-BE" sz="2400" dirty="0">
                <a:solidFill>
                  <a:srgbClr val="88C999"/>
                </a:solidFill>
                <a:latin typeface="Consolas" panose="020B0609020204030204" pitchFamily="49" charset="0"/>
              </a:rPr>
              <a:t>Th15p455w0rd150k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58083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6 L 0.07747 3.7037E-6 C 0.11211 3.7037E-6 0.15508 -0.02315 0.15508 -0.04098 L 0.15508 -0.08102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7" y="-40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3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91667E-6 -3.7037E-6 L 0.1638 -3.7037E-6 C 0.23724 -3.7037E-6 0.32786 -0.04583 0.32786 -0.08217 L 0.32786 -0.16342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93" y="-817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91667E-6 -2.59259E-6 L 0.22916 -2.59259E-6 C 0.3319 -2.59259E-6 0.45911 -0.06875 0.45911 -0.12361 L 0.45911 -0.24467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56" y="-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73DAF-E23A-474B-B6EA-163A74A8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Break </a:t>
            </a:r>
            <a:r>
              <a:rPr lang="nl-NL" dirty="0" err="1"/>
              <a:t>it</a:t>
            </a:r>
            <a:r>
              <a:rPr lang="nl-NL" dirty="0"/>
              <a:t> down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AAB106-F7C9-442E-8A63-A3D39EA47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32263"/>
          </a:xfrm>
        </p:spPr>
        <p:txBody>
          <a:bodyPr numCol="2" anchor="ctr">
            <a:normAutofit/>
          </a:bodyPr>
          <a:lstStyle/>
          <a:p>
            <a:pPr algn="ctr">
              <a:buFont typeface="Consolas" panose="020B0609020204030204" pitchFamily="49" charset="0"/>
              <a:buChar char="►"/>
            </a:pPr>
            <a:r>
              <a:rPr lang="nl-BE" b="0" i="0" dirty="0">
                <a:solidFill>
                  <a:srgbClr val="88C999"/>
                </a:solidFill>
                <a:effectLst/>
                <a:latin typeface="Consolas" panose="020B0609020204030204" pitchFamily="49" charset="0"/>
              </a:rPr>
              <a:t>[a-z0-9._%+-]</a:t>
            </a:r>
          </a:p>
          <a:p>
            <a:pPr algn="ctr">
              <a:buFont typeface="Consolas" panose="020B0609020204030204" pitchFamily="49" charset="0"/>
              <a:buChar char="►"/>
            </a:pPr>
            <a:r>
              <a:rPr lang="nl-BE" b="0" i="0" dirty="0">
                <a:solidFill>
                  <a:srgbClr val="88C999"/>
                </a:solidFill>
                <a:effectLst/>
                <a:latin typeface="Consolas" panose="020B0609020204030204" pitchFamily="49" charset="0"/>
              </a:rPr>
              <a:t>+</a:t>
            </a:r>
          </a:p>
          <a:p>
            <a:pPr algn="ctr">
              <a:buFont typeface="Consolas" panose="020B0609020204030204" pitchFamily="49" charset="0"/>
              <a:buChar char="►"/>
            </a:pPr>
            <a:r>
              <a:rPr lang="nl-BE" b="0" i="0" dirty="0">
                <a:solidFill>
                  <a:srgbClr val="88C999"/>
                </a:solidFill>
                <a:effectLst/>
                <a:latin typeface="Consolas" panose="020B0609020204030204" pitchFamily="49" charset="0"/>
              </a:rPr>
              <a:t>@</a:t>
            </a:r>
          </a:p>
          <a:p>
            <a:pPr algn="ctr">
              <a:buFont typeface="Consolas" panose="020B0609020204030204" pitchFamily="49" charset="0"/>
              <a:buChar char="►"/>
            </a:pPr>
            <a:r>
              <a:rPr lang="nl-BE" b="0" i="0" dirty="0">
                <a:solidFill>
                  <a:srgbClr val="88C999"/>
                </a:solidFill>
                <a:effectLst/>
                <a:latin typeface="Consolas" panose="020B0609020204030204" pitchFamily="49" charset="0"/>
              </a:rPr>
              <a:t>[a-z0-9.-]+</a:t>
            </a:r>
            <a:endParaRPr lang="nl-BE" b="0" i="0" dirty="0">
              <a:solidFill>
                <a:srgbClr val="88C999"/>
              </a:solidFill>
              <a:latin typeface="Consolas" panose="020B0609020204030204" pitchFamily="49" charset="0"/>
            </a:endParaRPr>
          </a:p>
          <a:p>
            <a:pPr algn="ctr">
              <a:buFont typeface="Consolas" panose="020B0609020204030204" pitchFamily="49" charset="0"/>
              <a:buChar char="►"/>
            </a:pPr>
            <a:r>
              <a:rPr lang="nl-BE" b="0" i="0" dirty="0">
                <a:solidFill>
                  <a:srgbClr val="88C999"/>
                </a:solidFill>
                <a:effectLst/>
                <a:latin typeface="Consolas" panose="020B0609020204030204" pitchFamily="49" charset="0"/>
              </a:rPr>
              <a:t>\.</a:t>
            </a:r>
          </a:p>
          <a:p>
            <a:pPr algn="ctr">
              <a:buFont typeface="Consolas" panose="020B0609020204030204" pitchFamily="49" charset="0"/>
              <a:buChar char="►"/>
            </a:pPr>
            <a:r>
              <a:rPr lang="nl-BE" b="0" i="0" dirty="0">
                <a:solidFill>
                  <a:srgbClr val="88C999"/>
                </a:solidFill>
                <a:effectLst/>
                <a:latin typeface="Consolas" panose="020B0609020204030204" pitchFamily="49" charset="0"/>
              </a:rPr>
              <a:t>[a-</a:t>
            </a:r>
            <a:r>
              <a:rPr lang="nl-BE" b="0" i="0" dirty="0" err="1">
                <a:solidFill>
                  <a:srgbClr val="88C999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nl-BE" b="0" i="0" dirty="0">
                <a:solidFill>
                  <a:srgbClr val="88C999"/>
                </a:solidFill>
                <a:effectLst/>
                <a:latin typeface="Consolas" panose="020B0609020204030204" pitchFamily="49" charset="0"/>
              </a:rPr>
              <a:t>]{2,}$</a:t>
            </a:r>
          </a:p>
          <a:p>
            <a:pPr marL="0" indent="0">
              <a:buNone/>
            </a:pPr>
            <a:endParaRPr lang="nl-BE" dirty="0">
              <a:solidFill>
                <a:srgbClr val="88C9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b="0" i="0" dirty="0" err="1">
                <a:solidFill>
                  <a:srgbClr val="88C999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nl-BE" b="0" i="0" dirty="0">
                <a:solidFill>
                  <a:srgbClr val="88C999"/>
                </a:solidFill>
                <a:effectLst/>
                <a:latin typeface="Consolas" panose="020B0609020204030204" pitchFamily="49" charset="0"/>
              </a:rPr>
              <a:t> a-</a:t>
            </a:r>
            <a:r>
              <a:rPr lang="nl-BE" b="0" i="0" dirty="0" err="1">
                <a:solidFill>
                  <a:srgbClr val="88C999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nl-BE" b="0" i="0" dirty="0">
                <a:solidFill>
                  <a:srgbClr val="88C999"/>
                </a:solidFill>
                <a:effectLst/>
                <a:latin typeface="Consolas" panose="020B0609020204030204" pitchFamily="49" charset="0"/>
              </a:rPr>
              <a:t> &amp; 0-9 etc.</a:t>
            </a:r>
          </a:p>
          <a:p>
            <a:pPr marL="0" indent="0">
              <a:buNone/>
            </a:pPr>
            <a:r>
              <a:rPr lang="nl-BE" b="0" i="0" dirty="0">
                <a:solidFill>
                  <a:srgbClr val="88C999"/>
                </a:solidFill>
                <a:effectLst/>
                <a:latin typeface="Consolas" panose="020B0609020204030204" pitchFamily="49" charset="0"/>
              </a:rPr>
              <a:t>Match </a:t>
            </a:r>
            <a:r>
              <a:rPr lang="nl-BE" b="0" i="0" dirty="0" err="1">
                <a:solidFill>
                  <a:srgbClr val="88C999"/>
                </a:solidFill>
                <a:effectLst/>
                <a:latin typeface="Consolas" panose="020B0609020204030204" pitchFamily="49" charset="0"/>
              </a:rPr>
              <a:t>previous</a:t>
            </a:r>
            <a:r>
              <a:rPr lang="nl-BE" b="0" i="0" dirty="0">
                <a:solidFill>
                  <a:srgbClr val="88C999"/>
                </a:solidFill>
                <a:effectLst/>
                <a:latin typeface="Consolas" panose="020B0609020204030204" pitchFamily="49" charset="0"/>
              </a:rPr>
              <a:t> ∞ </a:t>
            </a:r>
            <a:r>
              <a:rPr lang="nl-BE" b="0" i="0" dirty="0" err="1">
                <a:solidFill>
                  <a:srgbClr val="88C999"/>
                </a:solidFill>
                <a:effectLst/>
                <a:latin typeface="Consolas" panose="020B0609020204030204" pitchFamily="49" charset="0"/>
              </a:rPr>
              <a:t>times</a:t>
            </a:r>
            <a:endParaRPr lang="nl-BE" b="0" i="0" dirty="0">
              <a:solidFill>
                <a:srgbClr val="88C99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b="0" i="0" dirty="0">
                <a:solidFill>
                  <a:srgbClr val="88C999"/>
                </a:solidFill>
                <a:effectLst/>
                <a:latin typeface="Consolas" panose="020B0609020204030204" pitchFamily="49" charset="0"/>
              </a:rPr>
              <a:t>Match @</a:t>
            </a:r>
          </a:p>
          <a:p>
            <a:pPr marL="0" indent="0">
              <a:buNone/>
            </a:pPr>
            <a:r>
              <a:rPr lang="nl-BE" dirty="0" err="1">
                <a:solidFill>
                  <a:srgbClr val="88C999"/>
                </a:solidFill>
                <a:latin typeface="Consolas" panose="020B0609020204030204" pitchFamily="49" charset="0"/>
              </a:rPr>
              <a:t>Find</a:t>
            </a:r>
            <a:r>
              <a:rPr lang="nl-BE" dirty="0">
                <a:solidFill>
                  <a:srgbClr val="88C999"/>
                </a:solidFill>
                <a:latin typeface="Consolas" panose="020B0609020204030204" pitchFamily="49" charset="0"/>
              </a:rPr>
              <a:t> &amp; Match a-</a:t>
            </a:r>
            <a:r>
              <a:rPr lang="nl-BE" dirty="0" err="1">
                <a:solidFill>
                  <a:srgbClr val="88C999"/>
                </a:solidFill>
                <a:latin typeface="Consolas" panose="020B0609020204030204" pitchFamily="49" charset="0"/>
              </a:rPr>
              <a:t>z</a:t>
            </a:r>
            <a:r>
              <a:rPr lang="nl-BE" dirty="0">
                <a:solidFill>
                  <a:srgbClr val="88C999"/>
                </a:solidFill>
                <a:latin typeface="Consolas" panose="020B0609020204030204" pitchFamily="49" charset="0"/>
              </a:rPr>
              <a:t> &amp; 0-9 .-</a:t>
            </a:r>
          </a:p>
          <a:p>
            <a:pPr marL="0" indent="0">
              <a:buNone/>
            </a:pPr>
            <a:r>
              <a:rPr lang="nl-BE" dirty="0">
                <a:solidFill>
                  <a:srgbClr val="88C999"/>
                </a:solidFill>
                <a:latin typeface="Consolas" panose="020B0609020204030204" pitchFamily="49" charset="0"/>
              </a:rPr>
              <a:t>Match .</a:t>
            </a:r>
          </a:p>
          <a:p>
            <a:pPr marL="0" indent="0">
              <a:buNone/>
            </a:pPr>
            <a:r>
              <a:rPr lang="nl-BE" dirty="0">
                <a:solidFill>
                  <a:srgbClr val="88C999"/>
                </a:solidFill>
                <a:latin typeface="Consolas" panose="020B0609020204030204" pitchFamily="49" charset="0"/>
              </a:rPr>
              <a:t>Match a-</a:t>
            </a:r>
            <a:r>
              <a:rPr lang="nl-BE" dirty="0" err="1">
                <a:solidFill>
                  <a:srgbClr val="88C999"/>
                </a:solidFill>
                <a:latin typeface="Consolas" panose="020B0609020204030204" pitchFamily="49" charset="0"/>
              </a:rPr>
              <a:t>z</a:t>
            </a:r>
            <a:r>
              <a:rPr lang="nl-BE" dirty="0">
                <a:solidFill>
                  <a:srgbClr val="88C999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88C999"/>
                </a:solidFill>
                <a:latin typeface="Consolas" panose="020B0609020204030204" pitchFamily="49" charset="0"/>
              </a:rPr>
              <a:t>twice</a:t>
            </a:r>
            <a:r>
              <a:rPr lang="nl-BE" dirty="0">
                <a:solidFill>
                  <a:srgbClr val="88C999"/>
                </a:solidFill>
                <a:latin typeface="Consolas" panose="020B0609020204030204" pitchFamily="49" charset="0"/>
              </a:rPr>
              <a:t> or more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900EAE19-1212-41CD-8760-8F29A2F15472}"/>
              </a:ext>
            </a:extLst>
          </p:cNvPr>
          <p:cNvCxnSpPr>
            <a:cxnSpLocks/>
          </p:cNvCxnSpPr>
          <p:nvPr/>
        </p:nvCxnSpPr>
        <p:spPr>
          <a:xfrm>
            <a:off x="5029200" y="3190875"/>
            <a:ext cx="866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98517708-9837-4CA4-9780-424F712BD540}"/>
              </a:ext>
            </a:extLst>
          </p:cNvPr>
          <p:cNvCxnSpPr>
            <a:cxnSpLocks/>
          </p:cNvCxnSpPr>
          <p:nvPr/>
        </p:nvCxnSpPr>
        <p:spPr>
          <a:xfrm>
            <a:off x="5048250" y="4343400"/>
            <a:ext cx="866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18E679EE-1D7C-4C6E-9C98-ECD159E584CB}"/>
              </a:ext>
            </a:extLst>
          </p:cNvPr>
          <p:cNvCxnSpPr>
            <a:cxnSpLocks/>
          </p:cNvCxnSpPr>
          <p:nvPr/>
        </p:nvCxnSpPr>
        <p:spPr>
          <a:xfrm>
            <a:off x="5029200" y="3752850"/>
            <a:ext cx="866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88FED516-2392-47DD-A9F0-3E04F529370E}"/>
              </a:ext>
            </a:extLst>
          </p:cNvPr>
          <p:cNvCxnSpPr>
            <a:cxnSpLocks/>
          </p:cNvCxnSpPr>
          <p:nvPr/>
        </p:nvCxnSpPr>
        <p:spPr>
          <a:xfrm>
            <a:off x="5029200" y="2667000"/>
            <a:ext cx="866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9333CC2F-5A58-4182-ABF0-17A95B8A1BFF}"/>
              </a:ext>
            </a:extLst>
          </p:cNvPr>
          <p:cNvCxnSpPr>
            <a:cxnSpLocks/>
          </p:cNvCxnSpPr>
          <p:nvPr/>
        </p:nvCxnSpPr>
        <p:spPr>
          <a:xfrm>
            <a:off x="5048250" y="4924425"/>
            <a:ext cx="866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FAC5EAD9-2127-4044-9AAC-F737D493D47D}"/>
              </a:ext>
            </a:extLst>
          </p:cNvPr>
          <p:cNvCxnSpPr>
            <a:cxnSpLocks/>
          </p:cNvCxnSpPr>
          <p:nvPr/>
        </p:nvCxnSpPr>
        <p:spPr>
          <a:xfrm>
            <a:off x="5048250" y="5467350"/>
            <a:ext cx="866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99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73DAF-E23A-474B-B6EA-163A74A8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Rebuild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AAB106-F7C9-442E-8A63-A3D39EA47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32263"/>
          </a:xfrm>
        </p:spPr>
        <p:txBody>
          <a:bodyPr numCol="2" anchor="ctr">
            <a:normAutofit/>
          </a:bodyPr>
          <a:lstStyle/>
          <a:p>
            <a:pPr algn="ctr">
              <a:buFont typeface="Consolas" panose="020B0609020204030204" pitchFamily="49" charset="0"/>
              <a:buChar char="►"/>
            </a:pPr>
            <a:r>
              <a:rPr lang="nl-BE" b="0" i="0" dirty="0">
                <a:solidFill>
                  <a:srgbClr val="88C999"/>
                </a:solidFill>
                <a:effectLst/>
                <a:latin typeface="Consolas" panose="020B0609020204030204" pitchFamily="49" charset="0"/>
              </a:rPr>
              <a:t>[a-z0-9._%+-]</a:t>
            </a:r>
          </a:p>
          <a:p>
            <a:pPr algn="ctr">
              <a:buFont typeface="Consolas" panose="020B0609020204030204" pitchFamily="49" charset="0"/>
              <a:buChar char="►"/>
            </a:pPr>
            <a:r>
              <a:rPr lang="nl-BE" b="0" i="0" dirty="0">
                <a:solidFill>
                  <a:srgbClr val="88C999"/>
                </a:solidFill>
                <a:effectLst/>
                <a:latin typeface="Consolas" panose="020B0609020204030204" pitchFamily="49" charset="0"/>
              </a:rPr>
              <a:t>+</a:t>
            </a:r>
          </a:p>
          <a:p>
            <a:pPr algn="ctr">
              <a:buFont typeface="Consolas" panose="020B0609020204030204" pitchFamily="49" charset="0"/>
              <a:buChar char="►"/>
            </a:pPr>
            <a:r>
              <a:rPr lang="nl-BE" b="0" i="0" dirty="0">
                <a:solidFill>
                  <a:srgbClr val="88C999"/>
                </a:solidFill>
                <a:effectLst/>
                <a:latin typeface="Consolas" panose="020B0609020204030204" pitchFamily="49" charset="0"/>
              </a:rPr>
              <a:t>@</a:t>
            </a:r>
          </a:p>
          <a:p>
            <a:pPr algn="ctr">
              <a:buFont typeface="Consolas" panose="020B0609020204030204" pitchFamily="49" charset="0"/>
              <a:buChar char="►"/>
            </a:pPr>
            <a:r>
              <a:rPr lang="nl-BE" b="0" i="0" dirty="0">
                <a:solidFill>
                  <a:srgbClr val="88C999"/>
                </a:solidFill>
                <a:effectLst/>
                <a:latin typeface="Consolas" panose="020B0609020204030204" pitchFamily="49" charset="0"/>
              </a:rPr>
              <a:t>[a-z0-9.-]+</a:t>
            </a:r>
            <a:endParaRPr lang="nl-BE" b="0" i="0" dirty="0">
              <a:solidFill>
                <a:srgbClr val="88C999"/>
              </a:solidFill>
              <a:latin typeface="Consolas" panose="020B0609020204030204" pitchFamily="49" charset="0"/>
            </a:endParaRPr>
          </a:p>
          <a:p>
            <a:pPr algn="ctr">
              <a:buFont typeface="Consolas" panose="020B0609020204030204" pitchFamily="49" charset="0"/>
              <a:buChar char="►"/>
            </a:pPr>
            <a:r>
              <a:rPr lang="nl-BE" b="0" i="0" dirty="0">
                <a:solidFill>
                  <a:srgbClr val="88C999"/>
                </a:solidFill>
                <a:effectLst/>
                <a:latin typeface="Consolas" panose="020B0609020204030204" pitchFamily="49" charset="0"/>
              </a:rPr>
              <a:t>\.</a:t>
            </a:r>
          </a:p>
          <a:p>
            <a:pPr algn="ctr">
              <a:buFont typeface="Consolas" panose="020B0609020204030204" pitchFamily="49" charset="0"/>
              <a:buChar char="►"/>
            </a:pPr>
            <a:r>
              <a:rPr lang="nl-BE" b="0" i="0" dirty="0">
                <a:solidFill>
                  <a:srgbClr val="88C999"/>
                </a:solidFill>
                <a:effectLst/>
                <a:latin typeface="Consolas" panose="020B0609020204030204" pitchFamily="49" charset="0"/>
              </a:rPr>
              <a:t>[a-</a:t>
            </a:r>
            <a:r>
              <a:rPr lang="nl-BE" b="0" i="0" dirty="0" err="1">
                <a:solidFill>
                  <a:srgbClr val="88C999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nl-BE" b="0" i="0" dirty="0">
                <a:solidFill>
                  <a:srgbClr val="88C999"/>
                </a:solidFill>
                <a:effectLst/>
                <a:latin typeface="Consolas" panose="020B0609020204030204" pitchFamily="49" charset="0"/>
              </a:rPr>
              <a:t>]{2,}$</a:t>
            </a:r>
          </a:p>
          <a:p>
            <a:pPr marL="0" indent="0">
              <a:buNone/>
            </a:pPr>
            <a:endParaRPr lang="nl-BE" dirty="0">
              <a:solidFill>
                <a:srgbClr val="88C999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9AF788EA-EA72-4EB3-8226-8F00DB69DDA9}"/>
              </a:ext>
            </a:extLst>
          </p:cNvPr>
          <p:cNvSpPr txBox="1"/>
          <p:nvPr/>
        </p:nvSpPr>
        <p:spPr>
          <a:xfrm>
            <a:off x="3503611" y="3429000"/>
            <a:ext cx="51816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dirty="0">
                <a:solidFill>
                  <a:srgbClr val="88C999"/>
                </a:solidFill>
                <a:latin typeface="Consolas" panose="020B0609020204030204" pitchFamily="49" charset="0"/>
              </a:rPr>
              <a:t>C</a:t>
            </a:r>
            <a:r>
              <a:rPr lang="en-GB" b="0" i="0" dirty="0">
                <a:solidFill>
                  <a:srgbClr val="88C999"/>
                </a:solidFill>
                <a:latin typeface="Consolas" panose="020B0609020204030204" pitchFamily="49" charset="0"/>
              </a:rPr>
              <a:t>h</a:t>
            </a:r>
            <a:r>
              <a:rPr lang="nl-NL" b="0" i="0" dirty="0">
                <a:solidFill>
                  <a:srgbClr val="88C999"/>
                </a:solidFill>
                <a:latin typeface="Consolas" panose="020B0609020204030204" pitchFamily="49" charset="0"/>
              </a:rPr>
              <a:t>aracters_+-%.@e-mail.com</a:t>
            </a:r>
          </a:p>
          <a:p>
            <a:pPr algn="ctr"/>
            <a:endParaRPr lang="nl-NL" b="0" i="0" dirty="0">
              <a:solidFill>
                <a:srgbClr val="88C999"/>
              </a:solidFill>
              <a:latin typeface="Consolas" panose="020B0609020204030204" pitchFamily="49" charset="0"/>
            </a:endParaRPr>
          </a:p>
          <a:p>
            <a:pPr algn="ctr"/>
            <a:r>
              <a:rPr lang="nl-NL" dirty="0">
                <a:solidFill>
                  <a:srgbClr val="88C999"/>
                </a:solidFill>
                <a:latin typeface="Consolas" panose="020B0609020204030204" pitchFamily="49" charset="0"/>
              </a:rPr>
              <a:t>Characters_+-%.@e-mail.co.uk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0064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125E-6 -1.11111E-6 L 0.05872 -1.11111E-6 C 0.08528 -1.11111E-6 0.11849 -0.02268 0.11849 -0.04097 L 0.11849 -0.08102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4" y="-40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25E-6 0 L 0.07825 0 C 0.11328 0 0.1569 -0.0456 0.1569 -0.08194 L 0.1569 -0.16204 " pathEditMode="relative" rAng="0" ptsTypes="AAAA">
                                      <p:cBhvr>
                                        <p:cTn id="8" dur="1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9" y="-810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4154 0.0125 L 0.11289 0.0125 C 0.1819 0.0125 0.26771 -0.05949 0.26771 -0.1169 L 0.26771 -0.24607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6" y="-1294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3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125E-6 3.7037E-6 L 0.19036 3.7037E-6 C 0.27578 3.7037E-6 0.3819 -0.09051 0.3819 -0.16343 L 0.3819 -0.3257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89" y="-1629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125E-6 -3.7037E-6 L 0.24297 -3.7037E-6 C 0.35182 -3.7037E-6 0.48619 -0.11389 0.48619 -0.20601 L 0.48619 -0.41111 " pathEditMode="relative" rAng="0" ptsTypes="AAAA">
                                      <p:cBhvr>
                                        <p:cTn id="14" dur="1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10" y="-2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73DAF-E23A-474B-B6EA-163A74A86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nl-NL" dirty="0"/>
              <a:t>Monster code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513E229-A975-4EAB-B810-070A1FB1C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2338722"/>
            <a:ext cx="4689234" cy="33711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AAB106-F7C9-442E-8A63-A3D39EA47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88C999"/>
                </a:solidFill>
                <a:latin typeface="Consolas" panose="020B0609020204030204" pitchFamily="49" charset="0"/>
              </a:rPr>
              <a:t>T</a:t>
            </a:r>
            <a:r>
              <a:rPr lang="nl-BE" dirty="0">
                <a:solidFill>
                  <a:srgbClr val="88C999"/>
                </a:solidFill>
                <a:latin typeface="Consolas" panose="020B0609020204030204" pitchFamily="49" charset="0"/>
              </a:rPr>
              <a:t>his block</a:t>
            </a:r>
            <a:br>
              <a:rPr lang="nl-BE" dirty="0">
                <a:solidFill>
                  <a:srgbClr val="88C999"/>
                </a:solidFill>
                <a:latin typeface="Consolas" panose="020B0609020204030204" pitchFamily="49" charset="0"/>
              </a:rPr>
            </a:br>
            <a:r>
              <a:rPr lang="nl-BE" dirty="0">
                <a:solidFill>
                  <a:srgbClr val="88C999"/>
                </a:solidFill>
                <a:latin typeface="Consolas" panose="020B0609020204030204" pitchFamily="49" charset="0"/>
              </a:rPr>
              <a:t>matches colour-codes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0516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576</TotalTime>
  <Words>274</Words>
  <Application>Microsoft Office PowerPoint</Application>
  <PresentationFormat>Breedbeeld</PresentationFormat>
  <Paragraphs>83</Paragraphs>
  <Slides>12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Lato</vt:lpstr>
      <vt:lpstr>Tw Cen MT</vt:lpstr>
      <vt:lpstr>Circuit</vt:lpstr>
      <vt:lpstr>Regular-expression  (regex)</vt:lpstr>
      <vt:lpstr>What is a ‘regex’?</vt:lpstr>
      <vt:lpstr>Where is it used?</vt:lpstr>
      <vt:lpstr>Practical Examples</vt:lpstr>
      <vt:lpstr>Break it down</vt:lpstr>
      <vt:lpstr>Rebuild</vt:lpstr>
      <vt:lpstr>Break it down</vt:lpstr>
      <vt:lpstr>Rebuild</vt:lpstr>
      <vt:lpstr>Monster code</vt:lpstr>
      <vt:lpstr>Resources</vt:lpstr>
      <vt:lpstr>PowerPoint-presentatie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Regular-expression  (regex)</dc:title>
  <dc:creator>paul sempels</dc:creator>
  <cp:lastModifiedBy>paul sempels</cp:lastModifiedBy>
  <cp:revision>34</cp:revision>
  <dcterms:created xsi:type="dcterms:W3CDTF">2021-01-09T17:46:57Z</dcterms:created>
  <dcterms:modified xsi:type="dcterms:W3CDTF">2021-01-11T14:24:59Z</dcterms:modified>
</cp:coreProperties>
</file>