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d985d59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4d985d59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8fc34a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8fc34a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8fc34a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8fc34a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d985d5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d985d5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d985d59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d985d59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4d985d59c_1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4d985d59c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4d985d59c_1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4d985d59c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d985d59c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4d985d59c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4d985d5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4d985d5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0a5e0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0a5e0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d985d59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d985d59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d985d59c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d985d59c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4d985d5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4d985d5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4d985d59c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4d985d59c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4d985d59c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4d985d59c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4d985d59c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4d985d59c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4d985d59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4d985d59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hyperlink" Target="http://www.youtube.com/watch?v=M0hxyNT11jI" TargetMode="External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15" Type="http://schemas.openxmlformats.org/officeDocument/2006/relationships/image" Target="../media/image18.png"/><Relationship Id="rId14" Type="http://schemas.openxmlformats.org/officeDocument/2006/relationships/image" Target="../media/image22.png"/><Relationship Id="rId17" Type="http://schemas.openxmlformats.org/officeDocument/2006/relationships/hyperlink" Target="https://en.wikipedia.org/wiki/Folding@home" TargetMode="External"/><Relationship Id="rId16" Type="http://schemas.openxmlformats.org/officeDocument/2006/relationships/hyperlink" Target="https://foldingathome.org/" TargetMode="External"/><Relationship Id="rId5" Type="http://schemas.openxmlformats.org/officeDocument/2006/relationships/image" Target="../media/image6.png"/><Relationship Id="rId19" Type="http://schemas.openxmlformats.org/officeDocument/2006/relationships/hyperlink" Target="https://www.youtube.com/watch?v=gFcp2Xpd29I" TargetMode="External"/><Relationship Id="rId6" Type="http://schemas.openxmlformats.org/officeDocument/2006/relationships/image" Target="../media/image16.png"/><Relationship Id="rId18" Type="http://schemas.openxmlformats.org/officeDocument/2006/relationships/hyperlink" Target="https://www.youtube.com/watch?v=jiMZYJ--cT8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qDsMkQ4tUPQ" TargetMode="External"/><Relationship Id="rId4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M0hxyNT11jI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jiMZYJ--cT8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9400"/>
            <a:ext cx="85206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Folding@home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0900" y="3076600"/>
            <a:ext cx="85206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913" y="19278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451400" y="175550"/>
            <a:ext cx="85908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3C47D"/>
                </a:solidFill>
              </a:rPr>
              <a:t>More CPUs = More speed = Faster results</a:t>
            </a:r>
            <a:endParaRPr sz="2500">
              <a:solidFill>
                <a:srgbClr val="93C47D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 processors (CPUs)	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		- graphics processing units (GPUs)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AA84F"/>
                </a:solidFill>
              </a:rPr>
              <a:t>What devices can be used?</a:t>
            </a:r>
            <a:endParaRPr sz="25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6AA84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-”almost” all computers can contribute</a:t>
            </a:r>
            <a:endParaRPr sz="17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-computers (&lt;5 old) need a pentium</a:t>
            </a:r>
            <a:r>
              <a:rPr lang="en">
                <a:solidFill>
                  <a:srgbClr val="FFFFFF"/>
                </a:solidFill>
              </a:rPr>
              <a:t> 4 in order to be fast enough to finish </a:t>
            </a:r>
            <a:r>
              <a:rPr lang="en" sz="1500">
                <a:solidFill>
                  <a:srgbClr val="FFFFFF"/>
                </a:solidFill>
              </a:rPr>
              <a:t>deadlines</a:t>
            </a:r>
            <a:endParaRPr sz="15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- some Sony Xperia smartphones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" y="71275"/>
            <a:ext cx="6360201" cy="42984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200" y="110338"/>
            <a:ext cx="6360201" cy="4462743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6" name="Google Shape;136;p23"/>
          <p:cNvSpPr txBox="1"/>
          <p:nvPr/>
        </p:nvSpPr>
        <p:spPr>
          <a:xfrm>
            <a:off x="140600" y="4228825"/>
            <a:ext cx="6842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434343"/>
                </a:solidFill>
              </a:rPr>
              <a:t>Software</a:t>
            </a:r>
            <a:endParaRPr sz="3900">
              <a:solidFill>
                <a:srgbClr val="434343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2678" y="-345225"/>
            <a:ext cx="7121972" cy="49981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5068274" cy="39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5636350" y="71275"/>
            <a:ext cx="684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3C47D"/>
                </a:solidFill>
              </a:rPr>
              <a:t>3D visualization</a:t>
            </a:r>
            <a:endParaRPr sz="2600">
              <a:solidFill>
                <a:srgbClr val="93C47D"/>
              </a:solidFill>
            </a:endParaRPr>
          </a:p>
        </p:txBody>
      </p:sp>
      <p:pic>
        <p:nvPicPr>
          <p:cNvPr descr="Project 13742 &#10;&#10;Folding@Home: http://folding.stanford.edu/&#10;&#10;Music by Mechanical Phoenix: https://soundcloud.com/mechanical-phoenix&#10;&#10;2017" id="144" name="Google Shape;144;p24" title="Folding@Home Simulated Mutated Protei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150" y="1596675"/>
            <a:ext cx="5140850" cy="3855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21350"/>
            <a:ext cx="8684100" cy="477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AA84F"/>
                </a:solidFill>
              </a:rPr>
              <a:t>Why to be part of it?</a:t>
            </a:r>
            <a:endParaRPr sz="32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CCCC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Char char="●"/>
            </a:pPr>
            <a:r>
              <a:rPr lang="en" sz="2900">
                <a:solidFill>
                  <a:srgbClr val="CCCCCC"/>
                </a:solidFill>
              </a:rPr>
              <a:t>I</a:t>
            </a:r>
            <a:r>
              <a:rPr lang="en" sz="2600">
                <a:solidFill>
                  <a:srgbClr val="CCCCCC"/>
                </a:solidFill>
              </a:rPr>
              <a:t>t does not limit you or your computer</a:t>
            </a:r>
            <a:endParaRPr sz="26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CCCC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Char char="●"/>
            </a:pPr>
            <a:r>
              <a:rPr lang="en" sz="2600">
                <a:solidFill>
                  <a:srgbClr val="CCCCCC"/>
                </a:solidFill>
              </a:rPr>
              <a:t>New skills by experiencing the process</a:t>
            </a:r>
            <a:endParaRPr sz="26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CCCC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Char char="●"/>
            </a:pPr>
            <a:r>
              <a:rPr lang="en" sz="2600">
                <a:solidFill>
                  <a:srgbClr val="CCCCCC"/>
                </a:solidFill>
              </a:rPr>
              <a:t>Contribute also as a web developer with programming plugins</a:t>
            </a:r>
            <a:endParaRPr sz="26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Char char="●"/>
            </a:pPr>
            <a:r>
              <a:rPr lang="en" sz="2600">
                <a:solidFill>
                  <a:srgbClr val="CCCCCC"/>
                </a:solidFill>
              </a:rPr>
              <a:t>Help to solve pandemy COVID-19 faster</a:t>
            </a:r>
            <a:endParaRPr sz="2600">
              <a:solidFill>
                <a:srgbClr val="CCCCCC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BCD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01950" y="974050"/>
            <a:ext cx="8520600" cy="3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	</a:t>
            </a:r>
            <a:r>
              <a:rPr lang="en" sz="2600">
                <a:solidFill>
                  <a:srgbClr val="EFEFEF"/>
                </a:solidFill>
              </a:rPr>
              <a:t>-Cancers (breast cancer, kidney cancer…</a:t>
            </a:r>
            <a:r>
              <a:rPr lang="en" sz="2600">
                <a:solidFill>
                  <a:srgbClr val="EFEFEF"/>
                </a:solidFill>
              </a:rPr>
              <a:t>)</a:t>
            </a:r>
            <a:endParaRPr sz="2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</a:rPr>
              <a:t>	-Infectious diseases (Ebola, COVID-19…)</a:t>
            </a:r>
            <a:endParaRPr sz="2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</a:rPr>
              <a:t>	-Neurological diseases (Alzheimer, Parkinson..)</a:t>
            </a:r>
            <a:endParaRPr sz="2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49475" y="404650"/>
            <a:ext cx="759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AA84F"/>
                </a:solidFill>
              </a:rPr>
              <a:t>What projects can you contribute on?</a:t>
            </a:r>
            <a:endParaRPr sz="21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0" y="59350"/>
            <a:ext cx="6842100" cy="5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6AA84F"/>
                </a:solidFill>
              </a:rPr>
              <a:t>Interesting </a:t>
            </a:r>
            <a:r>
              <a:rPr lang="en" sz="2400" u="sng">
                <a:solidFill>
                  <a:srgbClr val="6AA84F"/>
                </a:solidFill>
              </a:rPr>
              <a:t>Fact!</a:t>
            </a:r>
            <a:endParaRPr sz="2400" u="sng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COVID-19 pandemy = &gt;increased interest in the project 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System achieved double speed in 1 month!!!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late March 2020	= 	1.22 exaflops </a:t>
            </a:r>
            <a:endParaRPr sz="1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April 12, 2020	=	2.43 exaflops </a:t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(</a:t>
            </a:r>
            <a:r>
              <a:rPr lang="en" sz="1700">
                <a:solidFill>
                  <a:schemeClr val="dk1"/>
                </a:solidFill>
              </a:rPr>
              <a:t>a measure of computer performance 1exa=1mil tera</a:t>
            </a:r>
            <a:r>
              <a:rPr lang="en" sz="1900">
                <a:solidFill>
                  <a:schemeClr val="dk1"/>
                </a:solidFill>
              </a:rPr>
              <a:t>)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4BCD1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BCD13"/>
                </a:solidFill>
              </a:rPr>
              <a:t>That makes F@H one of the </a:t>
            </a:r>
            <a:endParaRPr sz="2400" u="sng">
              <a:solidFill>
                <a:srgbClr val="4BCD13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BCD13"/>
                </a:solidFill>
              </a:rPr>
              <a:t>world's fastest computing system</a:t>
            </a:r>
            <a:endParaRPr sz="2400" u="sng">
              <a:solidFill>
                <a:srgbClr val="4BCD1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4BCD1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375" y="2767750"/>
            <a:ext cx="4027627" cy="23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619300"/>
            <a:ext cx="8697300" cy="9192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Contributors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00" y="715375"/>
            <a:ext cx="585175" cy="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675" y="625350"/>
            <a:ext cx="702175" cy="4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138" y="658649"/>
            <a:ext cx="702175" cy="33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900" y="653631"/>
            <a:ext cx="585175" cy="34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1575" y="519577"/>
            <a:ext cx="585175" cy="61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5250" y="526492"/>
            <a:ext cx="866201" cy="60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9600" y="709227"/>
            <a:ext cx="585175" cy="23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6525" y="709213"/>
            <a:ext cx="1036621" cy="4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13070" y="1254397"/>
            <a:ext cx="702175" cy="21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0438" y="1249925"/>
            <a:ext cx="1279828" cy="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84925" y="1249924"/>
            <a:ext cx="1392925" cy="2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37324" y="1193209"/>
            <a:ext cx="1235185" cy="3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28050" y="1193212"/>
            <a:ext cx="796480" cy="3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7425" y="2571750"/>
            <a:ext cx="90765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</a:rPr>
              <a:t>Sources: </a:t>
            </a:r>
            <a:endParaRPr sz="2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16"/>
              </a:rPr>
              <a:t>https://foldingathome.org/</a:t>
            </a:r>
            <a:endParaRPr sz="2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17"/>
              </a:rPr>
              <a:t>https://en.wikipedia.org/wiki/Folding@home</a:t>
            </a:r>
            <a:endParaRPr sz="2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18"/>
              </a:rPr>
              <a:t>https://www.youtube.com/watch?v=jiMZYJ--cT8</a:t>
            </a:r>
            <a:endParaRPr sz="2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19"/>
              </a:rPr>
              <a:t>https://www.youtube.com/watch?v=gFcp2Xpd29I</a:t>
            </a:r>
            <a:endParaRPr sz="2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</a:rPr>
              <a:t>https://www.youtube.com/watch?v=M0hxyNT11jI&amp;feature=youtu.be</a:t>
            </a:r>
            <a:endParaRPr sz="2100">
              <a:solidFill>
                <a:srgbClr val="B7B7B7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G ajudando na genki dama kk &#10;&#10;by: marcos :3" id="185" name="Google Shape;185;p29" title="Levantem as mãos para a grande GENKI DAM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00" y="1144375"/>
            <a:ext cx="5242276" cy="39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1038475" y="0"/>
            <a:ext cx="733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rgbClr val="4BCD13"/>
                </a:solidFill>
              </a:rPr>
              <a:t>“Together, we are powerful”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800"/>
              <a:t>Q&amp;A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 13742 &#10;&#10;Folding@Home: http://folding.stanford.edu/&#10;&#10;Music by Mechanical Phoenix: https://soundcloud.com/mechanical-phoenix&#10;&#10;2017" id="61" name="Google Shape;61;p14" title="Folding@Home Simulated Mutated Protei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700" y="161825"/>
            <a:ext cx="6080300" cy="456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166300" y="-286450"/>
            <a:ext cx="4464000" cy="56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6D7A8"/>
                </a:solidFill>
              </a:rPr>
              <a:t>What is it?</a:t>
            </a:r>
            <a:endParaRPr sz="28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Distributed computing project 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6D7A8"/>
                </a:solidFill>
              </a:rPr>
              <a:t>Goal:</a:t>
            </a:r>
            <a:endParaRPr sz="17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Help scientists find new 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</a:rPr>
              <a:t>cures for diseases 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6D7A8"/>
                </a:solidFill>
              </a:rPr>
              <a:t>How?</a:t>
            </a:r>
            <a:endParaRPr sz="17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</a:rPr>
              <a:t>By simulating protein </a:t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</a:rPr>
              <a:t>dynamics on your computers!</a:t>
            </a:r>
            <a:endParaRPr sz="1600">
              <a:solidFill>
                <a:srgbClr val="CCCC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6D7A8"/>
                </a:solidFill>
              </a:rPr>
              <a:t>Why?</a:t>
            </a:r>
            <a:endParaRPr sz="30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To use “all” processors on the </a:t>
            </a:r>
            <a:endParaRPr sz="16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world to speed up research</a:t>
            </a:r>
            <a:endParaRPr sz="1600">
              <a:solidFill>
                <a:srgbClr val="D9D9D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37950" y="624500"/>
            <a:ext cx="2468100" cy="11406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F@H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299353" y="3054424"/>
            <a:ext cx="1925400" cy="7701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Technical part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70027" y="3054424"/>
            <a:ext cx="2468100" cy="770100"/>
          </a:xfrm>
          <a:prstGeom prst="roundRect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- Diseases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0" name="Google Shape;70;p15"/>
          <p:cNvCxnSpPr>
            <a:stCxn id="67" idx="2"/>
            <a:endCxn id="68" idx="0"/>
          </p:cNvCxnSpPr>
          <p:nvPr/>
        </p:nvCxnSpPr>
        <p:spPr>
          <a:xfrm flipH="1" rot="-5400000">
            <a:off x="5272350" y="1064750"/>
            <a:ext cx="1289400" cy="2690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5"/>
          <p:cNvCxnSpPr>
            <a:stCxn id="69" idx="0"/>
            <a:endCxn id="67" idx="2"/>
          </p:cNvCxnSpPr>
          <p:nvPr/>
        </p:nvCxnSpPr>
        <p:spPr>
          <a:xfrm rot="-5400000">
            <a:off x="2643377" y="1125724"/>
            <a:ext cx="1289400" cy="2568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2004075" y="1900600"/>
            <a:ext cx="562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3C47D"/>
                </a:solidFill>
              </a:rPr>
              <a:t>Why?									How?</a:t>
            </a:r>
            <a:endParaRPr sz="19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30775" y="191625"/>
            <a:ext cx="8520600" cy="14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The research part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19575" y="1930525"/>
            <a:ext cx="8520600" cy="17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Why protein and protein dynamics?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is folding?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How the simulation works?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94375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3C47D"/>
                </a:solidFill>
              </a:rPr>
              <a:t>Why is protein research in this case so important?</a:t>
            </a:r>
            <a:endParaRPr sz="2500" u="sng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613200"/>
            <a:ext cx="40851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Proteins </a:t>
            </a:r>
            <a:r>
              <a:rPr lang="en" sz="1700">
                <a:solidFill>
                  <a:srgbClr val="FFFFFF"/>
                </a:solidFill>
              </a:rPr>
              <a:t>= an essential component to many biological functions and processes within human cells.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		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cxnSp>
        <p:nvCxnSpPr>
          <p:cNvPr id="85" name="Google Shape;85;p17"/>
          <p:cNvCxnSpPr>
            <a:stCxn id="86" idx="2"/>
            <a:endCxn id="87" idx="1"/>
          </p:cNvCxnSpPr>
          <p:nvPr/>
        </p:nvCxnSpPr>
        <p:spPr>
          <a:xfrm>
            <a:off x="1110350" y="3024350"/>
            <a:ext cx="528000" cy="999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7"/>
          <p:cNvCxnSpPr>
            <a:stCxn id="86" idx="2"/>
            <a:endCxn id="89" idx="1"/>
          </p:cNvCxnSpPr>
          <p:nvPr/>
        </p:nvCxnSpPr>
        <p:spPr>
          <a:xfrm flipH="1" rot="10800000">
            <a:off x="1110350" y="1970750"/>
            <a:ext cx="528000" cy="1053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7"/>
          <p:cNvSpPr/>
          <p:nvPr/>
        </p:nvSpPr>
        <p:spPr>
          <a:xfrm rot="-5400000">
            <a:off x="42500" y="2693450"/>
            <a:ext cx="1473900" cy="6618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Proteins are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638425" y="17082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Structural elements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638425" y="37612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Antibodies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406150" y="950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Bones, Muscles, Blood vessels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406125" y="22154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Hair, Skin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406125" y="31196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Recognize invading elements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406150" y="4023850"/>
            <a:ext cx="2119500" cy="8841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Allow the immune system to get rid of the invaders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7"/>
          <p:cNvCxnSpPr>
            <a:stCxn id="89" idx="3"/>
            <a:endCxn id="90" idx="1"/>
          </p:cNvCxnSpPr>
          <p:nvPr/>
        </p:nvCxnSpPr>
        <p:spPr>
          <a:xfrm flipH="1" rot="10800000">
            <a:off x="3658925" y="1212799"/>
            <a:ext cx="1747200" cy="758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7"/>
          <p:cNvCxnSpPr>
            <a:stCxn id="89" idx="3"/>
            <a:endCxn id="91" idx="1"/>
          </p:cNvCxnSpPr>
          <p:nvPr/>
        </p:nvCxnSpPr>
        <p:spPr>
          <a:xfrm>
            <a:off x="3658925" y="1970899"/>
            <a:ext cx="1747200" cy="50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7"/>
          <p:cNvCxnSpPr>
            <a:stCxn id="92" idx="1"/>
            <a:endCxn id="87" idx="3"/>
          </p:cNvCxnSpPr>
          <p:nvPr/>
        </p:nvCxnSpPr>
        <p:spPr>
          <a:xfrm flipH="1">
            <a:off x="3658925" y="3382288"/>
            <a:ext cx="1747200" cy="641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7"/>
          <p:cNvCxnSpPr>
            <a:stCxn id="93" idx="1"/>
            <a:endCxn id="87" idx="3"/>
          </p:cNvCxnSpPr>
          <p:nvPr/>
        </p:nvCxnSpPr>
        <p:spPr>
          <a:xfrm rot="10800000">
            <a:off x="3658950" y="4024000"/>
            <a:ext cx="1747200" cy="441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4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Folding vs. misfolding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15425"/>
            <a:ext cx="85206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B</a:t>
            </a:r>
            <a:r>
              <a:rPr lang="en" sz="1500">
                <a:solidFill>
                  <a:schemeClr val="dk1"/>
                </a:solidFill>
              </a:rPr>
              <a:t>efore proteins do their work, they assemble themselves, that is called “folding”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Thus, protein has to </a:t>
            </a:r>
            <a:r>
              <a:rPr lang="en" sz="1500">
                <a:solidFill>
                  <a:srgbClr val="6AA84F"/>
                </a:solidFill>
              </a:rPr>
              <a:t>fold</a:t>
            </a:r>
            <a:r>
              <a:rPr lang="en" sz="1500">
                <a:solidFill>
                  <a:schemeClr val="dk1"/>
                </a:solidFill>
              </a:rPr>
              <a:t> in order to </a:t>
            </a:r>
            <a:r>
              <a:rPr lang="en" sz="1500">
                <a:solidFill>
                  <a:srgbClr val="6AA84F"/>
                </a:solidFill>
              </a:rPr>
              <a:t>work correctly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-	If something goes </a:t>
            </a:r>
            <a:r>
              <a:rPr lang="en" sz="1500">
                <a:solidFill>
                  <a:srgbClr val="6AA84F"/>
                </a:solidFill>
              </a:rPr>
              <a:t>wrong</a:t>
            </a:r>
            <a:r>
              <a:rPr lang="en" sz="1500">
                <a:solidFill>
                  <a:schemeClr val="dk1"/>
                </a:solidFill>
              </a:rPr>
              <a:t> in our body protein can not fold, in that case we call it </a:t>
            </a:r>
            <a:r>
              <a:rPr lang="en" sz="1500">
                <a:solidFill>
                  <a:srgbClr val="6AA84F"/>
                </a:solidFill>
              </a:rPr>
              <a:t>“misfolding”</a:t>
            </a:r>
            <a:endParaRPr sz="15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Thus, protein misfolding can result in a variety of diseases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162" y="2494649"/>
            <a:ext cx="5421676" cy="2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861200" y="2494650"/>
            <a:ext cx="5421600" cy="27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protein </a:t>
            </a:r>
            <a:r>
              <a:rPr lang="en" sz="1700">
                <a:solidFill>
                  <a:srgbClr val="EFEFEF"/>
                </a:solidFill>
              </a:rPr>
              <a:t>before</a:t>
            </a:r>
            <a:r>
              <a:rPr lang="en" sz="1700"/>
              <a:t> and 				</a:t>
            </a:r>
            <a:r>
              <a:rPr lang="en" sz="1700">
                <a:solidFill>
                  <a:srgbClr val="EFEFEF"/>
                </a:solidFill>
              </a:rPr>
              <a:t>after </a:t>
            </a:r>
            <a:r>
              <a:rPr lang="en" sz="1700"/>
              <a:t>folding.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344325" y="2625325"/>
            <a:ext cx="755400" cy="154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79500" y="0"/>
            <a:ext cx="80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About</a:t>
            </a:r>
            <a:r>
              <a:rPr lang="en">
                <a:solidFill>
                  <a:srgbClr val="6AA84F"/>
                </a:solidFill>
              </a:rPr>
              <a:t> simulation 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79500" y="572700"/>
            <a:ext cx="72615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6D7A8"/>
                </a:solidFill>
              </a:rPr>
              <a:t>Markov State Models (MSMs) = 	the “core” of the whole simulation</a:t>
            </a:r>
            <a:r>
              <a:rPr lang="en" sz="2100">
                <a:solidFill>
                  <a:srgbClr val="00FF00"/>
                </a:solidFill>
              </a:rPr>
              <a:t> 		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100"/>
              <a:buChar char="➔"/>
            </a:pPr>
            <a:r>
              <a:rPr lang="en" sz="2100">
                <a:solidFill>
                  <a:srgbClr val="999999"/>
                </a:solidFill>
              </a:rPr>
              <a:t>gathers data + basic algorithms of protein behaviour.</a:t>
            </a:r>
            <a:endParaRPr sz="21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AA84F"/>
                </a:solidFill>
              </a:rPr>
              <a:t>W</a:t>
            </a:r>
            <a:r>
              <a:rPr lang="en" sz="2800">
                <a:solidFill>
                  <a:srgbClr val="6AA84F"/>
                </a:solidFill>
              </a:rPr>
              <a:t>hy to use it?</a:t>
            </a:r>
            <a:endParaRPr sz="2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3C47D"/>
                </a:solidFill>
              </a:rPr>
              <a:t>To observe the factors </a:t>
            </a:r>
            <a:endParaRPr sz="2100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3C47D"/>
                </a:solidFill>
              </a:rPr>
              <a:t>that influence folding</a:t>
            </a:r>
            <a:r>
              <a:rPr lang="en" sz="2100">
                <a:solidFill>
                  <a:srgbClr val="999999"/>
                </a:solidFill>
              </a:rPr>
              <a:t>,</a:t>
            </a:r>
            <a:endParaRPr sz="21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which is especially important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if the protein misfolds.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Combining the compute power of more than 200,000 NVIDIA GPUs and additional computing resources contributed by volunteers, the Folding@Home project has performed an exascale simulation of the #COVID19 spike. The #simulation shows the dynamic behavior of COVID’s spike, which exhibits binding sites that can latch onto human cells. Using NVIDIA Omniverse to #visualize this simulation output gives us an idea of the dangerous dance performed by the virus’ spikes, but also demonstrates regions where potential treatments could attack.&#10;#NVIDIAOmniverse #SC20&#10;NVIDIA's COVID-19 efforts: https://nvda.ws/2JkX0P9" id="113" name="Google Shape;113;p19" title="Exascale Simulation of COVID19 Using Folding@Home and NVIDIA Omnivers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200" y="1768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4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8761D"/>
                </a:solidFill>
              </a:rPr>
              <a:t>The technical part</a:t>
            </a:r>
            <a:endParaRPr sz="4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3000">
                <a:solidFill>
                  <a:srgbClr val="999999"/>
                </a:solidFill>
              </a:rPr>
              <a:t>How does the system works?</a:t>
            </a:r>
            <a:endParaRPr sz="30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3000">
                <a:solidFill>
                  <a:srgbClr val="999999"/>
                </a:solidFill>
              </a:rPr>
              <a:t>W</a:t>
            </a:r>
            <a:r>
              <a:rPr lang="en" sz="3000">
                <a:solidFill>
                  <a:srgbClr val="999999"/>
                </a:solidFill>
              </a:rPr>
              <a:t>hich devices can contribute?</a:t>
            </a:r>
            <a:endParaRPr sz="3000">
              <a:solidFill>
                <a:srgbClr val="99999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Char char="●"/>
            </a:pPr>
            <a:r>
              <a:rPr lang="en" sz="3000">
                <a:solidFill>
                  <a:srgbClr val="999999"/>
                </a:solidFill>
              </a:rPr>
              <a:t>How does the software looks?</a:t>
            </a:r>
            <a:endParaRPr sz="3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78575" y="190725"/>
            <a:ext cx="3663300" cy="4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AA84F"/>
                </a:solidFill>
              </a:rPr>
              <a:t>How does it work in practice?</a:t>
            </a:r>
            <a:endParaRPr sz="21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arenR"/>
            </a:pPr>
            <a:r>
              <a:rPr lang="en" sz="1400">
                <a:solidFill>
                  <a:srgbClr val="CCCCCC"/>
                </a:solidFill>
              </a:rPr>
              <a:t>The volunteer installs F@H software on their device</a:t>
            </a:r>
            <a:endParaRPr sz="14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arenR"/>
            </a:pPr>
            <a:r>
              <a:rPr lang="en" sz="1400">
                <a:solidFill>
                  <a:srgbClr val="CCCCCC"/>
                </a:solidFill>
              </a:rPr>
              <a:t>Each device receives pieces of a simulation (work units)</a:t>
            </a:r>
            <a:endParaRPr sz="14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arenR"/>
            </a:pPr>
            <a:r>
              <a:rPr lang="en" sz="1400">
                <a:solidFill>
                  <a:srgbClr val="CCCCCC"/>
                </a:solidFill>
              </a:rPr>
              <a:t>They run it and complete them</a:t>
            </a:r>
            <a:endParaRPr sz="14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arenR"/>
            </a:pPr>
            <a:r>
              <a:rPr lang="en" sz="1400">
                <a:solidFill>
                  <a:srgbClr val="CCCCCC"/>
                </a:solidFill>
              </a:rPr>
              <a:t>Returns them to the project's </a:t>
            </a:r>
            <a:endParaRPr sz="14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database servers</a:t>
            </a:r>
            <a:endParaRPr sz="1400"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arenR"/>
            </a:pPr>
            <a:r>
              <a:rPr lang="en" sz="1400">
                <a:solidFill>
                  <a:srgbClr val="CCCCCC"/>
                </a:solidFill>
              </a:rPr>
              <a:t>Here, the units are compiled into an overall simulation </a:t>
            </a:r>
            <a:endParaRPr sz="1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distributed system </a:t>
            </a:r>
            <a:endParaRPr sz="1700" u="sng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</a:rPr>
              <a:t>=</a:t>
            </a:r>
            <a:endParaRPr sz="17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6AA84F"/>
                </a:solidFill>
              </a:rPr>
              <a:t> supercomputer</a:t>
            </a:r>
            <a:endParaRPr sz="1400" u="sng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875" y="270730"/>
            <a:ext cx="5247800" cy="416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