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GB" sz="4800" spc="-1" strike="noStrike">
                <a:solidFill>
                  <a:srgbClr val="333333"/>
                </a:solidFill>
                <a:latin typeface="Noto Sans"/>
              </a:rPr>
              <a:t>Click to edit the title text format</a:t>
            </a:r>
            <a:endParaRPr b="1" lang="en-GB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GB" sz="24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GB" sz="24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GB" sz="24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GB" sz="24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GB" sz="24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GB" sz="2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Noto Sans"/>
              </a:rPr>
              <a:t>&lt;date/time&gt;</a:t>
            </a:r>
            <a:endParaRPr b="0" lang="en-GB" sz="1400" spc="-1" strike="noStrike"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Noto Sans"/>
              </a:rPr>
              <a:t>&lt;footer&gt;</a:t>
            </a:r>
            <a:endParaRPr b="0" lang="en-GB" sz="1400" spc="-1" strike="noStrike"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7A9D1D6-046C-4D19-94F8-0C83D994A120}" type="slidenum">
              <a:rPr b="0" lang="en-GB" sz="1400" spc="-1" strike="noStrike">
                <a:latin typeface="Noto Sans"/>
              </a:rPr>
              <a:t>&lt;number&gt;</a:t>
            </a:fld>
            <a:r>
              <a:rPr b="0" lang="en-GB" sz="1400" spc="-1" strike="noStrike">
                <a:latin typeface="Noto Sans"/>
              </a:rPr>
              <a:t> / </a:t>
            </a:r>
            <a:fld id="{0615E887-2C39-4491-9D16-EDBE0EBDEF06}" type="slidecount">
              <a:rPr b="0" lang="en-GB" sz="1400" spc="-1" strike="noStrike">
                <a:latin typeface="Noto Sans"/>
              </a:rPr>
              <a:t>15</a:t>
            </a:fld>
            <a:endParaRPr b="0" lang="en-GB" sz="1400" spc="-1" strike="noStrike">
              <a:latin typeface="Noto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4400" spc="-1" strike="noStrike">
                <a:solidFill>
                  <a:srgbClr val="333333"/>
                </a:solidFill>
                <a:latin typeface="Noto Sans"/>
              </a:rPr>
              <a:t>Click to edit the title text format</a:t>
            </a:r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Noto Sans"/>
              </a:rPr>
              <a:t>&lt;date/time&gt;</a:t>
            </a:r>
            <a:endParaRPr b="0" lang="en-GB" sz="1400" spc="-1" strike="noStrike">
              <a:latin typeface="Noto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Noto Sans"/>
              </a:rPr>
              <a:t>&lt;footer&gt;</a:t>
            </a:r>
            <a:endParaRPr b="0" lang="en-GB" sz="1400" spc="-1" strike="noStrike">
              <a:latin typeface="Noto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10F2622-032B-4D57-8B66-B07E1F3248D8}" type="slidenum">
              <a:rPr b="0" lang="en-GB" sz="1400" spc="-1" strike="noStrike">
                <a:latin typeface="Noto Sans"/>
              </a:rPr>
              <a:t>&lt;number&gt;</a:t>
            </a:fld>
            <a:r>
              <a:rPr b="0" lang="en-GB" sz="1400" spc="-1" strike="noStrike">
                <a:latin typeface="Noto Sans"/>
              </a:rPr>
              <a:t> / </a:t>
            </a:r>
            <a:fld id="{CA3012DD-4475-4C0D-859F-1BD4B9C64D1D}" type="slidecount">
              <a:rPr b="0" lang="en-GB" sz="1400" spc="-1" strike="noStrike">
                <a:latin typeface="Noto Sans"/>
              </a:rPr>
              <a:t>15</a:t>
            </a:fld>
            <a:endParaRPr b="0" lang="en-GB" sz="1400" spc="-1" strike="noStrike">
              <a:latin typeface="Noto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lingscars.com/" TargetMode="External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GB" sz="4800" spc="-1" strike="noStrike">
                <a:solidFill>
                  <a:srgbClr val="333333"/>
                </a:solidFill>
                <a:latin typeface="Noto Sans"/>
              </a:rPr>
              <a:t>Gestalt &amp; Webdesign</a:t>
            </a:r>
            <a:endParaRPr b="1" lang="en-GB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000" spc="-1" strike="noStrike">
                <a:solidFill>
                  <a:srgbClr val="333333"/>
                </a:solidFill>
                <a:latin typeface="Noto Sans"/>
              </a:rPr>
              <a:t>Reification</a:t>
            </a:r>
            <a:endParaRPr b="1" lang="en-GB" sz="40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Constructive - generative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Different from sum of it’s parts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Whitespace and simplicity 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400" spc="-1" strike="noStrike">
                <a:solidFill>
                  <a:srgbClr val="333333"/>
                </a:solidFill>
                <a:latin typeface="Noto Sans"/>
              </a:rPr>
              <a:t>Invariance</a:t>
            </a:r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Object recognition: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Rotation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Scale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Translation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Elasticity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CAPTCHA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517360" y="2141280"/>
            <a:ext cx="3842640" cy="117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400" spc="-1" strike="noStrike">
                <a:solidFill>
                  <a:srgbClr val="333333"/>
                </a:solidFill>
                <a:latin typeface="Noto Sans"/>
              </a:rPr>
              <a:t>Laws of prägnanz</a:t>
            </a:r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" y="1871640"/>
            <a:ext cx="10079640" cy="382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000" spc="-1" strike="noStrike">
                <a:solidFill>
                  <a:srgbClr val="333333"/>
                </a:solidFill>
                <a:latin typeface="Noto Sans"/>
              </a:rPr>
              <a:t>Figure/Ground organisation</a:t>
            </a:r>
            <a:endParaRPr b="1" lang="en-GB" sz="40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512000" y="1686600"/>
            <a:ext cx="6877080" cy="529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000" spc="-1" strike="noStrike">
                <a:solidFill>
                  <a:srgbClr val="333333"/>
                </a:solidFill>
                <a:latin typeface="Noto Sans"/>
              </a:rPr>
              <a:t>A glorious mess</a:t>
            </a:r>
            <a:endParaRPr b="1" lang="en-GB" sz="40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  <a:hlinkClick r:id="rId1"/>
              </a:rPr>
              <a:t>https://www.lingscars.com/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400" spc="-1" strike="noStrike">
                <a:solidFill>
                  <a:srgbClr val="333333"/>
                </a:solidFill>
                <a:latin typeface="Noto Sans"/>
              </a:rPr>
              <a:t>Q&amp;A</a:t>
            </a:r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476440" y="2129040"/>
            <a:ext cx="4917960" cy="47520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4777560" y="1790640"/>
            <a:ext cx="432000" cy="53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000" spc="-1" strike="noStrike">
                <a:solidFill>
                  <a:srgbClr val="333333"/>
                </a:solidFill>
                <a:latin typeface="Noto Sans"/>
              </a:rPr>
              <a:t>Gestalt Psychology</a:t>
            </a:r>
            <a:endParaRPr b="1" lang="en-GB" sz="40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Perception of visual elements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Early 20</a:t>
            </a:r>
            <a:r>
              <a:rPr b="0" lang="en-GB" sz="2800" spc="-1" strike="noStrike" baseline="14000000">
                <a:solidFill>
                  <a:srgbClr val="333333"/>
                </a:solidFill>
                <a:latin typeface="Noto Sans"/>
              </a:rPr>
              <a:t>th</a:t>
            </a: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 century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Wertheimer, Köhler, Koffka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Reaction against structuralism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Legacy: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Perceptual illusions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Website &amp; user interface design 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000" spc="-1" strike="noStrike">
                <a:solidFill>
                  <a:srgbClr val="333333"/>
                </a:solidFill>
                <a:latin typeface="Noto Sans"/>
              </a:rPr>
              <a:t>4 Principles of Gestalt</a:t>
            </a:r>
            <a:endParaRPr b="1" lang="en-GB" sz="40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Emergence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Multistability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Reification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Invariance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Laws of Prägnanz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Figure/Ground organisation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1368000"/>
            <a:ext cx="10079640" cy="637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000" spc="-1" strike="noStrike">
                <a:solidFill>
                  <a:srgbClr val="333333"/>
                </a:solidFill>
                <a:latin typeface="Noto Sans"/>
              </a:rPr>
              <a:t>Emergence</a:t>
            </a:r>
            <a:endParaRPr b="1" lang="en-GB" sz="40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Complexity to simplicity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Whole before the parts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Overall appearance &gt; details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0" y="1680120"/>
            <a:ext cx="10079640" cy="424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000" spc="-1" strike="noStrike">
                <a:solidFill>
                  <a:srgbClr val="333333"/>
                </a:solidFill>
                <a:latin typeface="Noto Sans"/>
              </a:rPr>
              <a:t>Multistability</a:t>
            </a:r>
            <a:endParaRPr b="1" lang="en-GB" sz="40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Occurs with multiple interpretations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Alternates stable-unstable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"/>
              </a:rPr>
              <a:t>Avoid ambiguity in design</a:t>
            </a:r>
            <a:endParaRPr b="0" lang="en-GB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1" lang="en-GB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088000" y="1690560"/>
            <a:ext cx="5832000" cy="48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2021-02-14T16:51:59Z</dcterms:created>
  <dc:creator/>
  <dc:description/>
  <dc:language>en-GB</dc:language>
  <cp:lastModifiedBy/>
  <cp:lastPrinted>2021-02-15T12:35:58Z</cp:lastPrinted>
  <dcterms:modified xsi:type="dcterms:W3CDTF">2021-02-16T13:38:05Z</dcterms:modified>
  <cp:revision>4</cp:revision>
  <dc:subject/>
  <dc:title>Impress</dc:title>
</cp:coreProperties>
</file>