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7" roundtripDataSignature="AMtx7mgpRKuNczOvE4XPw6XBBmg5Ce6c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AC52800-51A0-48BF-85C0-DA184AB24236}">
  <a:tblStyle styleId="{BAC52800-51A0-48BF-85C0-DA184AB2423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ba1f84a84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ba1f84a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5ba1f84a84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ba1f84a84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ba1f84a8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5ba1f84a84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ba1f84a1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ba1f84a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5ba1f84a1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ba1f84a12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ba1f84a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5ba1f84a12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ba1f84a12_1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ba1f84a1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5ba1f84a12_1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ba1f84a12_1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ba1f84a1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5ba1f84a12_1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Relationship Id="rId3" Type="http://schemas.openxmlformats.org/officeDocument/2006/relationships/image" Target="../media/image10.png"/><Relationship Id="rId4" Type="http://schemas.openxmlformats.org/officeDocument/2006/relationships/image" Target="../media/image2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2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">
  <p:cSld name="Portada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049" y="3192122"/>
            <a:ext cx="4740951" cy="366587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" name="Google Shape;18;p26"/>
          <p:cNvPicPr preferRelativeResize="0"/>
          <p:nvPr/>
        </p:nvPicPr>
        <p:blipFill rotWithShape="1">
          <a:blip r:embed="rId3">
            <a:alphaModFix/>
          </a:blip>
          <a:srcRect b="22946" l="10521" r="14498" t="17753"/>
          <a:stretch/>
        </p:blipFill>
        <p:spPr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dustrial 2">
  <p:cSld name="Industrial 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5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101" name="Google Shape;101;p35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039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2" name="Google Shape;102;p35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35"/>
            <p:cNvPicPr preferRelativeResize="0"/>
            <p:nvPr/>
          </p:nvPicPr>
          <p:blipFill rotWithShape="1">
            <a:blip r:embed="rId4">
              <a:alphaModFix/>
            </a:blip>
            <a:srcRect b="0" l="0" r="17369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35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8" name="Google Shape;108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fraestructura">
  <p:cSld name="Infraestructura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3" name="Google Shape;11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295" y="-40944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6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039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6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6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6"/>
          <p:cNvSpPr/>
          <p:nvPr/>
        </p:nvSpPr>
        <p:spPr>
          <a:xfrm>
            <a:off x="6786588" y="-1091939"/>
            <a:ext cx="2996202" cy="783393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118" name="Google Shape;11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ro">
  <p:cSld name="Agro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3" name="Google Shape;123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278" y="0"/>
            <a:ext cx="8936719" cy="68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7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039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7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37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ítulo y objetos">
  <p:cSld name="1_Título y objeto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27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7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7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rmación">
  <p:cSld name="Formació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2015\_MG_1747.JPG" id="29" name="Google Shape;2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30;p28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31" name="Google Shape;31;p28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039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2" name="Google Shape;32;p28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28"/>
            <p:cNvPicPr preferRelativeResize="0"/>
            <p:nvPr/>
          </p:nvPicPr>
          <p:blipFill rotWithShape="1">
            <a:blip r:embed="rId4">
              <a:alphaModFix/>
            </a:blip>
            <a:srcRect b="0" l="0" r="17369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" name="Google Shape;35;p28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" name="Google Shape;43;p29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9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9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leo">
  <p:cSld name="Emple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50" name="Google Shape;50;p30"/>
          <p:cNvGrpSpPr/>
          <p:nvPr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descr="D:\Fotos\Empleo\10 Final_22.jpg" id="51" name="Google Shape;51;p30"/>
            <p:cNvPicPr preferRelativeResize="0"/>
            <p:nvPr/>
          </p:nvPicPr>
          <p:blipFill rotWithShape="1">
            <a:blip r:embed="rId2">
              <a:alphaModFix/>
            </a:blip>
            <a:srcRect b="-10827" l="0" r="0" t="0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Google Shape;52;p30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039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0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397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4" name="Google Shape;54;p30"/>
            <p:cNvPicPr preferRelativeResize="0"/>
            <p:nvPr/>
          </p:nvPicPr>
          <p:blipFill rotWithShape="1">
            <a:blip r:embed="rId3">
              <a:alphaModFix/>
            </a:blip>
            <a:srcRect b="14698" l="46767" r="0" t="0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" name="Google Shape;55;p30"/>
            <p:cNvSpPr/>
            <p:nvPr/>
          </p:nvSpPr>
          <p:spPr>
            <a:xfrm>
              <a:off x="6786588" y="-1091939"/>
              <a:ext cx="2996202" cy="78339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pic>
          <p:nvPicPr>
            <p:cNvPr id="56" name="Google Shape;56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rendimiento">
  <p:cSld name="Emprendimient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D:\Fotos\Fondo Emprender\emprendedores\_MG_4258.jpg" id="61" name="Google Shape;61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-1"/>
            <a:ext cx="9143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31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039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1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31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orld Skills">
  <p:cSld name="World Skill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"/>
            <a:ext cx="9144001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32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70" name="Google Shape;70;p32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039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1" name="Google Shape;71;p32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32"/>
            <p:cNvPicPr preferRelativeResize="0"/>
            <p:nvPr/>
          </p:nvPicPr>
          <p:blipFill rotWithShape="1">
            <a:blip r:embed="rId4">
              <a:alphaModFix/>
            </a:blip>
            <a:srcRect b="0" l="0" r="17369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3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7" name="Google Shape;77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dustrial">
  <p:cSld name="Industrial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2" name="Google Shape;82;p33"/>
          <p:cNvPicPr preferRelativeResize="0"/>
          <p:nvPr/>
        </p:nvPicPr>
        <p:blipFill rotWithShape="1">
          <a:blip r:embed="rId2">
            <a:alphaModFix/>
          </a:blip>
          <a:srcRect b="-934" l="0" r="0" t="0"/>
          <a:stretch/>
        </p:blipFill>
        <p:spPr>
          <a:xfrm>
            <a:off x="-1" y="0"/>
            <a:ext cx="9144001" cy="69841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3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039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33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3"/>
          <p:cNvSpPr/>
          <p:nvPr/>
        </p:nvSpPr>
        <p:spPr>
          <a:xfrm>
            <a:off x="6786588" y="-1091939"/>
            <a:ext cx="2996202" cy="783393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87" name="Google Shape;8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rmación 2">
  <p:cSld name="Formación 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2" name="Google Shape;92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4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039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34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Relationship Id="rId5" Type="http://schemas.openxmlformats.org/officeDocument/2006/relationships/image" Target="../media/image60.png"/><Relationship Id="rId6" Type="http://schemas.openxmlformats.org/officeDocument/2006/relationships/image" Target="../media/image36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0.png"/><Relationship Id="rId4" Type="http://schemas.openxmlformats.org/officeDocument/2006/relationships/image" Target="../media/image60.png"/><Relationship Id="rId5" Type="http://schemas.openxmlformats.org/officeDocument/2006/relationships/image" Target="../media/image36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Relationship Id="rId4" Type="http://schemas.openxmlformats.org/officeDocument/2006/relationships/image" Target="../media/image51.png"/><Relationship Id="rId9" Type="http://schemas.openxmlformats.org/officeDocument/2006/relationships/image" Target="../media/image44.png"/><Relationship Id="rId5" Type="http://schemas.openxmlformats.org/officeDocument/2006/relationships/image" Target="../media/image43.png"/><Relationship Id="rId6" Type="http://schemas.openxmlformats.org/officeDocument/2006/relationships/image" Target="../media/image42.png"/><Relationship Id="rId7" Type="http://schemas.openxmlformats.org/officeDocument/2006/relationships/image" Target="../media/image46.png"/><Relationship Id="rId8" Type="http://schemas.openxmlformats.org/officeDocument/2006/relationships/image" Target="../media/image4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4.png"/><Relationship Id="rId4" Type="http://schemas.openxmlformats.org/officeDocument/2006/relationships/image" Target="../media/image41.png"/><Relationship Id="rId5" Type="http://schemas.openxmlformats.org/officeDocument/2006/relationships/image" Target="../media/image54.png"/><Relationship Id="rId6" Type="http://schemas.openxmlformats.org/officeDocument/2006/relationships/image" Target="../media/image48.png"/><Relationship Id="rId7" Type="http://schemas.openxmlformats.org/officeDocument/2006/relationships/image" Target="../media/image4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9.jp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"/>
          <p:cNvSpPr txBox="1"/>
          <p:nvPr/>
        </p:nvSpPr>
        <p:spPr>
          <a:xfrm>
            <a:off x="180995" y="0"/>
            <a:ext cx="7631557" cy="1510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5400"/>
              <a:buFont typeface="Calibri"/>
              <a:buNone/>
            </a:pPr>
            <a:r>
              <a:rPr b="1" i="0" lang="en-GB" sz="5400" u="none" cap="none" strike="noStrik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C.E.E.T | ADSI </a:t>
            </a:r>
            <a:endParaRPr b="1" i="0" sz="5400" u="none" cap="none" strike="noStrike">
              <a:solidFill>
                <a:srgbClr val="3185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 txBox="1"/>
          <p:nvPr/>
        </p:nvSpPr>
        <p:spPr>
          <a:xfrm rot="-1235998">
            <a:off x="100057" y="2376364"/>
            <a:ext cx="7198931" cy="1877024"/>
          </a:xfrm>
          <a:prstGeom prst="rect">
            <a:avLst/>
          </a:prstGeom>
          <a:solidFill>
            <a:srgbClr val="0099A5">
              <a:alpha val="2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i="0" lang="en-GB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Trimestre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	Centro de Electricidad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	Electronica y 						Telecomuncaciones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/>
          <p:nvPr/>
        </p:nvSpPr>
        <p:spPr>
          <a:xfrm>
            <a:off x="0" y="588815"/>
            <a:ext cx="608764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Levantamiento de Informacion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933" y="2561839"/>
            <a:ext cx="743851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/>
          <p:nvPr/>
        </p:nvSpPr>
        <p:spPr>
          <a:xfrm>
            <a:off x="0" y="588815"/>
            <a:ext cx="608764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Levantamiento de Informacion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133" y="2730972"/>
            <a:ext cx="6861733" cy="3348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/>
          <p:nvPr/>
        </p:nvSpPr>
        <p:spPr>
          <a:xfrm>
            <a:off x="-1" y="484729"/>
            <a:ext cx="5799551" cy="610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Especificaciones de Hardware</a:t>
            </a:r>
            <a:endParaRPr/>
          </a:p>
        </p:txBody>
      </p:sp>
      <p:sp>
        <p:nvSpPr>
          <p:cNvPr id="223" name="Google Shape;223;p12"/>
          <p:cNvSpPr/>
          <p:nvPr/>
        </p:nvSpPr>
        <p:spPr>
          <a:xfrm>
            <a:off x="638096" y="477250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n para bitcoin" id="224" name="Google Shape;224;p1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2"/>
          <p:cNvSpPr/>
          <p:nvPr/>
        </p:nvSpPr>
        <p:spPr>
          <a:xfrm>
            <a:off x="938169" y="2648851"/>
            <a:ext cx="7983409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*Anotación: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 debe tener en cuenta las especificaciones básicas para que el funcionamiento del software de Certificados sea el optimo entre ellas se encuentran las siguientes características mínimas: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9593"/>
              </a:buClr>
              <a:buSzPts val="1600"/>
              <a:buFont typeface="Noto Sans Symbols"/>
              <a:buChar char="✔"/>
            </a:pPr>
            <a:r>
              <a:rPr b="0" i="0" lang="en-GB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b="0" i="1" lang="en-GB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8GB de memoria RAM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9593"/>
              </a:buClr>
              <a:buSzPts val="1600"/>
              <a:buFont typeface="Noto Sans Symbols"/>
              <a:buChar char="✔"/>
            </a:pPr>
            <a:r>
              <a:rPr b="0" i="1" lang="en-GB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Procesador de Core i5 de 3.5GHz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9593"/>
              </a:buClr>
              <a:buSzPts val="1600"/>
              <a:buFont typeface="Noto Sans Symbols"/>
              <a:buChar char="✔"/>
            </a:pPr>
            <a:r>
              <a:rPr b="0" i="1" lang="en-GB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- 1TB de disco duro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9593"/>
              </a:buClr>
              <a:buSzPts val="1600"/>
              <a:buFont typeface="Noto Sans Symbols"/>
              <a:buChar char="✔"/>
            </a:pPr>
            <a:r>
              <a:rPr b="0" i="1" lang="en-GB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Modem o Router (Para conexiones a internet)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* Para el caso de </a:t>
            </a:r>
            <a:r>
              <a:rPr b="1" i="1" lang="en-GB" sz="1600" u="none" cap="none" strike="noStrike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C#</a:t>
            </a:r>
            <a:r>
              <a:rPr b="0" i="1" lang="en-GB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Manejar versiones </a:t>
            </a:r>
            <a:r>
              <a:rPr b="1" i="1" lang="en-GB" sz="1600" u="none" cap="none" strike="noStrike">
                <a:solidFill>
                  <a:srgbClr val="366092"/>
                </a:solidFill>
                <a:latin typeface="Trebuchet MS"/>
                <a:ea typeface="Trebuchet MS"/>
                <a:cs typeface="Trebuchet MS"/>
                <a:sym typeface="Trebuchet MS"/>
              </a:rPr>
              <a:t>Windows Server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* Para el caso de </a:t>
            </a:r>
            <a:r>
              <a:rPr b="1" i="1" lang="en-GB" sz="1600" u="none" cap="none" strike="noStrike">
                <a:solidFill>
                  <a:srgbClr val="366092"/>
                </a:solidFill>
                <a:latin typeface="Trebuchet MS"/>
                <a:ea typeface="Trebuchet MS"/>
                <a:cs typeface="Trebuchet MS"/>
                <a:sym typeface="Trebuchet MS"/>
              </a:rPr>
              <a:t>php</a:t>
            </a:r>
            <a:r>
              <a:rPr b="0" i="1" lang="en-GB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Manejar versiones </a:t>
            </a:r>
            <a:r>
              <a:rPr b="1" i="1" lang="en-GB" sz="1600" u="none" cap="none" strike="noStrike">
                <a:solidFill>
                  <a:srgbClr val="E36C09"/>
                </a:solidFill>
                <a:latin typeface="Trebuchet MS"/>
                <a:ea typeface="Trebuchet MS"/>
                <a:cs typeface="Trebuchet MS"/>
                <a:sym typeface="Trebuchet MS"/>
              </a:rPr>
              <a:t>Ubuntu/CentOS/Debian/RedHat(Any). </a:t>
            </a:r>
            <a:r>
              <a:rPr b="0" i="0" lang="en-GB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Todas en sus versiones Server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9593"/>
              </a:buClr>
              <a:buSzPts val="1600"/>
              <a:buFont typeface="Arial"/>
              <a:buNone/>
            </a:pPr>
            <a:r>
              <a:t/>
            </a:r>
            <a:endParaRPr b="1" i="1" sz="1600" u="none" cap="none" strike="noStrike">
              <a:solidFill>
                <a:srgbClr val="36609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/>
          <p:nvPr/>
        </p:nvSpPr>
        <p:spPr>
          <a:xfrm>
            <a:off x="-1" y="484729"/>
            <a:ext cx="5799551" cy="610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Especificaciones de Hardware</a:t>
            </a:r>
            <a:endParaRPr/>
          </a:p>
        </p:txBody>
      </p:sp>
      <p:sp>
        <p:nvSpPr>
          <p:cNvPr id="231" name="Google Shape;231;p13"/>
          <p:cNvSpPr/>
          <p:nvPr/>
        </p:nvSpPr>
        <p:spPr>
          <a:xfrm>
            <a:off x="638096" y="477250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n para bitcoin" id="232" name="Google Shape;232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61" y="2976675"/>
            <a:ext cx="1048724" cy="90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3"/>
          <p:cNvSpPr/>
          <p:nvPr/>
        </p:nvSpPr>
        <p:spPr>
          <a:xfrm rot="-827182">
            <a:off x="1210278" y="2952957"/>
            <a:ext cx="737254" cy="20584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3"/>
          <p:cNvSpPr/>
          <p:nvPr/>
        </p:nvSpPr>
        <p:spPr>
          <a:xfrm rot="-1645389">
            <a:off x="803025" y="2462579"/>
            <a:ext cx="1249649" cy="1937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3"/>
          <p:cNvSpPr/>
          <p:nvPr/>
        </p:nvSpPr>
        <p:spPr>
          <a:xfrm rot="502139">
            <a:off x="1278771" y="3548793"/>
            <a:ext cx="737254" cy="20584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 rot="1426550">
            <a:off x="1206579" y="3988789"/>
            <a:ext cx="737254" cy="20584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3"/>
          <p:cNvSpPr/>
          <p:nvPr/>
        </p:nvSpPr>
        <p:spPr>
          <a:xfrm rot="2284817">
            <a:off x="803024" y="4526002"/>
            <a:ext cx="1249649" cy="1937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1091" y="1709801"/>
            <a:ext cx="1198461" cy="529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29991" y="2550717"/>
            <a:ext cx="1198461" cy="585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21869" y="3384061"/>
            <a:ext cx="1346887" cy="72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00649" y="4264126"/>
            <a:ext cx="1202378" cy="561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77544" y="5084504"/>
            <a:ext cx="924780" cy="7720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13"/>
          <p:cNvCxnSpPr/>
          <p:nvPr/>
        </p:nvCxnSpPr>
        <p:spPr>
          <a:xfrm>
            <a:off x="6240161" y="1709801"/>
            <a:ext cx="0" cy="3977865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p13"/>
          <p:cNvSpPr txBox="1"/>
          <p:nvPr/>
        </p:nvSpPr>
        <p:spPr>
          <a:xfrm>
            <a:off x="3862803" y="1849791"/>
            <a:ext cx="17838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256MB </a:t>
            </a:r>
            <a:endParaRPr/>
          </a:p>
        </p:txBody>
      </p:sp>
      <p:sp>
        <p:nvSpPr>
          <p:cNvPr id="246" name="Google Shape;246;p13"/>
          <p:cNvSpPr txBox="1"/>
          <p:nvPr/>
        </p:nvSpPr>
        <p:spPr>
          <a:xfrm>
            <a:off x="3806582" y="2714188"/>
            <a:ext cx="17838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Windows 7</a:t>
            </a:r>
            <a:endParaRPr/>
          </a:p>
        </p:txBody>
      </p:sp>
      <p:sp>
        <p:nvSpPr>
          <p:cNvPr id="247" name="Google Shape;247;p13"/>
          <p:cNvSpPr txBox="1"/>
          <p:nvPr/>
        </p:nvSpPr>
        <p:spPr>
          <a:xfrm>
            <a:off x="3808053" y="3602471"/>
            <a:ext cx="22028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i3 Pentium 650MHz </a:t>
            </a:r>
            <a:endParaRPr/>
          </a:p>
        </p:txBody>
      </p:sp>
      <p:sp>
        <p:nvSpPr>
          <p:cNvPr id="248" name="Google Shape;248;p13"/>
          <p:cNvSpPr txBox="1"/>
          <p:nvPr/>
        </p:nvSpPr>
        <p:spPr>
          <a:xfrm>
            <a:off x="3862803" y="4357045"/>
            <a:ext cx="17838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500MB</a:t>
            </a:r>
            <a:endParaRPr/>
          </a:p>
        </p:txBody>
      </p:sp>
      <p:sp>
        <p:nvSpPr>
          <p:cNvPr id="249" name="Google Shape;249;p13"/>
          <p:cNvSpPr txBox="1"/>
          <p:nvPr/>
        </p:nvSpPr>
        <p:spPr>
          <a:xfrm>
            <a:off x="3862803" y="5121560"/>
            <a:ext cx="17838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x86 Bits</a:t>
            </a:r>
            <a:endParaRPr/>
          </a:p>
        </p:txBody>
      </p:sp>
      <p:sp>
        <p:nvSpPr>
          <p:cNvPr id="250" name="Google Shape;250;p13"/>
          <p:cNvSpPr txBox="1"/>
          <p:nvPr/>
        </p:nvSpPr>
        <p:spPr>
          <a:xfrm>
            <a:off x="6838777" y="1849791"/>
            <a:ext cx="17838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4GB </a:t>
            </a:r>
            <a:endParaRPr/>
          </a:p>
        </p:txBody>
      </p:sp>
      <p:sp>
        <p:nvSpPr>
          <p:cNvPr id="251" name="Google Shape;251;p13"/>
          <p:cNvSpPr txBox="1"/>
          <p:nvPr/>
        </p:nvSpPr>
        <p:spPr>
          <a:xfrm>
            <a:off x="6782556" y="2714188"/>
            <a:ext cx="17838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Windows 7</a:t>
            </a:r>
            <a:endParaRPr/>
          </a:p>
        </p:txBody>
      </p:sp>
      <p:sp>
        <p:nvSpPr>
          <p:cNvPr id="252" name="Google Shape;252;p13"/>
          <p:cNvSpPr txBox="1"/>
          <p:nvPr/>
        </p:nvSpPr>
        <p:spPr>
          <a:xfrm>
            <a:off x="6838777" y="4357045"/>
            <a:ext cx="17838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500GB</a:t>
            </a:r>
            <a:endParaRPr/>
          </a:p>
        </p:txBody>
      </p:sp>
      <p:sp>
        <p:nvSpPr>
          <p:cNvPr id="253" name="Google Shape;253;p13"/>
          <p:cNvSpPr txBox="1"/>
          <p:nvPr/>
        </p:nvSpPr>
        <p:spPr>
          <a:xfrm>
            <a:off x="6838777" y="5121560"/>
            <a:ext cx="17838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x64 Bits</a:t>
            </a:r>
            <a:endParaRPr/>
          </a:p>
        </p:txBody>
      </p:sp>
      <p:sp>
        <p:nvSpPr>
          <p:cNvPr id="254" name="Google Shape;254;p13"/>
          <p:cNvSpPr txBox="1"/>
          <p:nvPr/>
        </p:nvSpPr>
        <p:spPr>
          <a:xfrm>
            <a:off x="6787950" y="3401095"/>
            <a:ext cx="22028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i5 2.6GHz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"/>
          <p:cNvSpPr/>
          <p:nvPr/>
        </p:nvSpPr>
        <p:spPr>
          <a:xfrm>
            <a:off x="-1" y="484729"/>
            <a:ext cx="5799551" cy="610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Especificaciones de Hardware</a:t>
            </a:r>
            <a:endParaRPr/>
          </a:p>
        </p:txBody>
      </p:sp>
      <p:sp>
        <p:nvSpPr>
          <p:cNvPr id="260" name="Google Shape;260;p14"/>
          <p:cNvSpPr/>
          <p:nvPr/>
        </p:nvSpPr>
        <p:spPr>
          <a:xfrm>
            <a:off x="638096" y="477250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n para bitcoin" id="261" name="Google Shape;261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4"/>
          <p:cNvSpPr/>
          <p:nvPr/>
        </p:nvSpPr>
        <p:spPr>
          <a:xfrm rot="-827182">
            <a:off x="1210278" y="2952957"/>
            <a:ext cx="737254" cy="20584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4"/>
          <p:cNvSpPr/>
          <p:nvPr/>
        </p:nvSpPr>
        <p:spPr>
          <a:xfrm rot="-1645389">
            <a:off x="803025" y="2462579"/>
            <a:ext cx="1249649" cy="1937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4"/>
          <p:cNvSpPr/>
          <p:nvPr/>
        </p:nvSpPr>
        <p:spPr>
          <a:xfrm rot="502139">
            <a:off x="1278771" y="3548793"/>
            <a:ext cx="737254" cy="20584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4"/>
          <p:cNvSpPr/>
          <p:nvPr/>
        </p:nvSpPr>
        <p:spPr>
          <a:xfrm rot="1426550">
            <a:off x="1206579" y="3988789"/>
            <a:ext cx="737254" cy="20584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4"/>
          <p:cNvSpPr/>
          <p:nvPr/>
        </p:nvSpPr>
        <p:spPr>
          <a:xfrm rot="2284817">
            <a:off x="803024" y="4526002"/>
            <a:ext cx="1249649" cy="1937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1091" y="1709801"/>
            <a:ext cx="1198461" cy="529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9991" y="2550717"/>
            <a:ext cx="1198461" cy="585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21869" y="3384061"/>
            <a:ext cx="1346887" cy="72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00649" y="4264126"/>
            <a:ext cx="1202378" cy="561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77544" y="5084504"/>
            <a:ext cx="924780" cy="7720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14"/>
          <p:cNvCxnSpPr/>
          <p:nvPr/>
        </p:nvCxnSpPr>
        <p:spPr>
          <a:xfrm>
            <a:off x="6240161" y="1709801"/>
            <a:ext cx="0" cy="3977865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p14"/>
          <p:cNvSpPr txBox="1"/>
          <p:nvPr/>
        </p:nvSpPr>
        <p:spPr>
          <a:xfrm>
            <a:off x="3862803" y="1849791"/>
            <a:ext cx="17838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256MB </a:t>
            </a:r>
            <a:endParaRPr/>
          </a:p>
        </p:txBody>
      </p:sp>
      <p:sp>
        <p:nvSpPr>
          <p:cNvPr id="274" name="Google Shape;274;p14"/>
          <p:cNvSpPr txBox="1"/>
          <p:nvPr/>
        </p:nvSpPr>
        <p:spPr>
          <a:xfrm>
            <a:off x="3806582" y="2714188"/>
            <a:ext cx="17838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Windows 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 1°G</a:t>
            </a:r>
            <a:endParaRPr/>
          </a:p>
        </p:txBody>
      </p:sp>
      <p:sp>
        <p:nvSpPr>
          <p:cNvPr id="275" name="Google Shape;275;p14"/>
          <p:cNvSpPr txBox="1"/>
          <p:nvPr/>
        </p:nvSpPr>
        <p:spPr>
          <a:xfrm>
            <a:off x="3808053" y="3602471"/>
            <a:ext cx="22028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i2/3 Pentium 256MHz </a:t>
            </a:r>
            <a:endParaRPr/>
          </a:p>
        </p:txBody>
      </p:sp>
      <p:sp>
        <p:nvSpPr>
          <p:cNvPr id="276" name="Google Shape;276;p14"/>
          <p:cNvSpPr txBox="1"/>
          <p:nvPr/>
        </p:nvSpPr>
        <p:spPr>
          <a:xfrm>
            <a:off x="3862803" y="4357045"/>
            <a:ext cx="17838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124MB</a:t>
            </a:r>
            <a:endParaRPr/>
          </a:p>
        </p:txBody>
      </p:sp>
      <p:sp>
        <p:nvSpPr>
          <p:cNvPr id="277" name="Google Shape;277;p14"/>
          <p:cNvSpPr txBox="1"/>
          <p:nvPr/>
        </p:nvSpPr>
        <p:spPr>
          <a:xfrm>
            <a:off x="3862803" y="5121560"/>
            <a:ext cx="17838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x86 Bits</a:t>
            </a:r>
            <a:endParaRPr/>
          </a:p>
        </p:txBody>
      </p:sp>
      <p:sp>
        <p:nvSpPr>
          <p:cNvPr id="278" name="Google Shape;278;p14"/>
          <p:cNvSpPr txBox="1"/>
          <p:nvPr/>
        </p:nvSpPr>
        <p:spPr>
          <a:xfrm>
            <a:off x="6838777" y="1849791"/>
            <a:ext cx="17838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2GB </a:t>
            </a:r>
            <a:endParaRPr/>
          </a:p>
        </p:txBody>
      </p:sp>
      <p:sp>
        <p:nvSpPr>
          <p:cNvPr id="279" name="Google Shape;279;p14"/>
          <p:cNvSpPr txBox="1"/>
          <p:nvPr/>
        </p:nvSpPr>
        <p:spPr>
          <a:xfrm>
            <a:off x="6782556" y="2714188"/>
            <a:ext cx="17838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Windows 7</a:t>
            </a:r>
            <a:endParaRPr/>
          </a:p>
        </p:txBody>
      </p:sp>
      <p:sp>
        <p:nvSpPr>
          <p:cNvPr id="280" name="Google Shape;280;p14"/>
          <p:cNvSpPr txBox="1"/>
          <p:nvPr/>
        </p:nvSpPr>
        <p:spPr>
          <a:xfrm>
            <a:off x="6838777" y="4357045"/>
            <a:ext cx="17838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256GB</a:t>
            </a:r>
            <a:endParaRPr/>
          </a:p>
        </p:txBody>
      </p:sp>
      <p:sp>
        <p:nvSpPr>
          <p:cNvPr id="281" name="Google Shape;281;p14"/>
          <p:cNvSpPr txBox="1"/>
          <p:nvPr/>
        </p:nvSpPr>
        <p:spPr>
          <a:xfrm>
            <a:off x="6838777" y="5121560"/>
            <a:ext cx="17838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x64 Bits</a:t>
            </a:r>
            <a:endParaRPr/>
          </a:p>
        </p:txBody>
      </p:sp>
      <p:sp>
        <p:nvSpPr>
          <p:cNvPr id="282" name="Google Shape;282;p14"/>
          <p:cNvSpPr txBox="1"/>
          <p:nvPr/>
        </p:nvSpPr>
        <p:spPr>
          <a:xfrm>
            <a:off x="6787950" y="3478703"/>
            <a:ext cx="22028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i5 2.6GHz </a:t>
            </a:r>
            <a:endParaRPr/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0304" y="3096654"/>
            <a:ext cx="918115" cy="901157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4"/>
          <p:cNvSpPr/>
          <p:nvPr/>
        </p:nvSpPr>
        <p:spPr>
          <a:xfrm>
            <a:off x="6782556" y="2975798"/>
            <a:ext cx="9733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 2°G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/>
          <p:nvPr/>
        </p:nvSpPr>
        <p:spPr>
          <a:xfrm>
            <a:off x="110861" y="448193"/>
            <a:ext cx="5799551" cy="610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Especificaciones de Software</a:t>
            </a:r>
            <a:endParaRPr/>
          </a:p>
        </p:txBody>
      </p:sp>
      <p:sp>
        <p:nvSpPr>
          <p:cNvPr id="290" name="Google Shape;290;p15"/>
          <p:cNvSpPr/>
          <p:nvPr/>
        </p:nvSpPr>
        <p:spPr>
          <a:xfrm>
            <a:off x="638096" y="477250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n para bitcoin" id="291" name="Google Shape;291;p1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9200" y="3245639"/>
            <a:ext cx="1875403" cy="161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93" y="2834218"/>
            <a:ext cx="1462218" cy="717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01789" y="2245426"/>
            <a:ext cx="1346887" cy="812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3114" y="4500417"/>
            <a:ext cx="1551697" cy="913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77624" y="1819699"/>
            <a:ext cx="1181353" cy="95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01789" y="4054519"/>
            <a:ext cx="1410336" cy="71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91060" y="5679212"/>
            <a:ext cx="791682" cy="730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/>
          <p:nvPr/>
        </p:nvSpPr>
        <p:spPr>
          <a:xfrm>
            <a:off x="110861" y="448193"/>
            <a:ext cx="5799551" cy="610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Especificaciones de Software</a:t>
            </a:r>
            <a:endParaRPr/>
          </a:p>
        </p:txBody>
      </p:sp>
      <p:sp>
        <p:nvSpPr>
          <p:cNvPr id="304" name="Google Shape;304;p16"/>
          <p:cNvSpPr/>
          <p:nvPr/>
        </p:nvSpPr>
        <p:spPr>
          <a:xfrm>
            <a:off x="638096" y="477250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n para bitcoin" id="305" name="Google Shape;305;p1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6430" y="5054576"/>
            <a:ext cx="1112533" cy="1026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6224" y="3489769"/>
            <a:ext cx="2114188" cy="1282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54694" y="2115591"/>
            <a:ext cx="1939043" cy="1271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2603" y="4691665"/>
            <a:ext cx="1703297" cy="1280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66430" y="2000622"/>
            <a:ext cx="1319473" cy="1276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/>
          <p:nvPr/>
        </p:nvSpPr>
        <p:spPr>
          <a:xfrm>
            <a:off x="0" y="538805"/>
            <a:ext cx="94468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Requisitos del Usuario Final</a:t>
            </a:r>
            <a:endParaRPr/>
          </a:p>
        </p:txBody>
      </p:sp>
      <p:pic>
        <p:nvPicPr>
          <p:cNvPr id="316" name="Google Shape;3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619" y="2070115"/>
            <a:ext cx="2406477" cy="2380876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7"/>
          <p:cNvSpPr txBox="1"/>
          <p:nvPr/>
        </p:nvSpPr>
        <p:spPr>
          <a:xfrm flipH="1">
            <a:off x="6751937" y="2849881"/>
            <a:ext cx="20661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7"/>
          <p:cNvSpPr txBox="1"/>
          <p:nvPr/>
        </p:nvSpPr>
        <p:spPr>
          <a:xfrm>
            <a:off x="984184" y="4503313"/>
            <a:ext cx="7478448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Android: Versión 5.1(Lollipop) o superior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Conexión a internet: 20Mbps o superior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Navegador: Firefox/Opera Cualquier otro que soporte 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iOS: Versión 5s o Superior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Conexión a internet: 20Mbps o superior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Navegador: Safari(HTML5)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8904" y="2333208"/>
            <a:ext cx="2406477" cy="2001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/>
          <p:nvPr/>
        </p:nvSpPr>
        <p:spPr>
          <a:xfrm>
            <a:off x="0" y="538805"/>
            <a:ext cx="9446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Requisitos del Usuario Final</a:t>
            </a:r>
            <a:endParaRPr/>
          </a:p>
        </p:txBody>
      </p:sp>
      <p:sp>
        <p:nvSpPr>
          <p:cNvPr id="325" name="Google Shape;325;p18"/>
          <p:cNvSpPr txBox="1"/>
          <p:nvPr/>
        </p:nvSpPr>
        <p:spPr>
          <a:xfrm flipH="1">
            <a:off x="6751937" y="2849881"/>
            <a:ext cx="20661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5083" y="1666995"/>
            <a:ext cx="3676650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8"/>
          <p:cNvSpPr txBox="1"/>
          <p:nvPr/>
        </p:nvSpPr>
        <p:spPr>
          <a:xfrm>
            <a:off x="1387083" y="4606229"/>
            <a:ext cx="6672649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PC de Escritorio: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S.O: Windows 7 o superior /Linux (superiores a primera Generación)</a:t>
            </a:r>
            <a:b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MacOS: Versión 10.5 y superior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Conexión a internet: 20Mbps o superior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Navegador: Cualquiera compatible con 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/>
          <p:nvPr/>
        </p:nvSpPr>
        <p:spPr>
          <a:xfrm>
            <a:off x="1612900" y="371885"/>
            <a:ext cx="5740400" cy="104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Proyecto de Desarrollo de Sistema de Información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1612900" y="2196080"/>
            <a:ext cx="5848350" cy="72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600" u="none" cap="none" strike="noStrik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Certificados CO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693977" y="3272549"/>
            <a:ext cx="4572000" cy="2347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Aprendices: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Lucrecia Mosquera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Dashell Carrero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David Caro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Kewin Angel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Vanessa Vega	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Jhon Ramos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g5ba1f84a84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6075"/>
            <a:ext cx="9144000" cy="52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5ba1f84a84_0_6"/>
          <p:cNvSpPr txBox="1"/>
          <p:nvPr/>
        </p:nvSpPr>
        <p:spPr>
          <a:xfrm>
            <a:off x="1564200" y="502525"/>
            <a:ext cx="6015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1"/>
                </a:solidFill>
              </a:rPr>
              <a:t>Modelo Relacional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ba1f84a84_0_14"/>
          <p:cNvSpPr txBox="1"/>
          <p:nvPr/>
        </p:nvSpPr>
        <p:spPr>
          <a:xfrm>
            <a:off x="1564200" y="502525"/>
            <a:ext cx="6015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1"/>
                </a:solidFill>
              </a:rPr>
              <a:t>Modelo Entidad </a:t>
            </a:r>
            <a:r>
              <a:rPr lang="en-GB" sz="3200">
                <a:solidFill>
                  <a:schemeClr val="lt1"/>
                </a:solidFill>
              </a:rPr>
              <a:t>Relación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46" name="Google Shape;346;g5ba1f84a84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5400"/>
            <a:ext cx="9144000" cy="525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/>
          <p:nvPr/>
        </p:nvSpPr>
        <p:spPr>
          <a:xfrm>
            <a:off x="0" y="635625"/>
            <a:ext cx="669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Requerimiento No Funcionales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3" name="Google Shape;353;p20"/>
          <p:cNvGraphicFramePr/>
          <p:nvPr/>
        </p:nvGraphicFramePr>
        <p:xfrm>
          <a:off x="262021" y="17126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{BAC52800-51A0-48BF-85C0-DA184AB24236}</a:tableStyleId>
              </a:tblPr>
              <a:tblGrid>
                <a:gridCol w="1439325"/>
                <a:gridCol w="1236125"/>
              </a:tblGrid>
              <a:tr h="100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Identificación del Requerimiento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RNF01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0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Requerimiento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Captcha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0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Característica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Solución de 1 o 2 captchas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00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del requerimiento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Resolver captcha para iniciar sesión en el sistema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0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 del Requerimiento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Baja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54" name="Google Shape;354;p20"/>
          <p:cNvGraphicFramePr/>
          <p:nvPr/>
        </p:nvGraphicFramePr>
        <p:xfrm>
          <a:off x="6046188" y="17126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{BAC52800-51A0-48BF-85C0-DA184AB24236}</a:tableStyleId>
              </a:tblPr>
              <a:tblGrid>
                <a:gridCol w="1458875"/>
                <a:gridCol w="1250450"/>
              </a:tblGrid>
              <a:tr h="89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Identificación del Requerimiento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RNF03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0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Requerimiento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Interfaz del aplicativo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00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Característica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Usuarios del aplicativo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00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del requerimiento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aplicativo debe ser intuitivo y facil de usar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00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 del Requerimiento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355" name="Google Shape;355;p20"/>
          <p:cNvGraphicFramePr/>
          <p:nvPr/>
        </p:nvGraphicFramePr>
        <p:xfrm>
          <a:off x="3154104" y="17126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{BAC52800-51A0-48BF-85C0-DA184AB24236}</a:tableStyleId>
              </a:tblPr>
              <a:tblGrid>
                <a:gridCol w="1439325"/>
                <a:gridCol w="1236125"/>
              </a:tblGrid>
              <a:tr h="100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Identificación del Requerimiento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RNF02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0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Requerimiento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disponibilidad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0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Característica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tiempo total en que un sistema puede ser usado en un período determinado</a:t>
                      </a:r>
                      <a:r>
                        <a:rPr b="0" i="0" lang="en-GB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00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del requerimiento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Define el grado de operabilidad de un sistema.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0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 del Requerimiento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Baja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"/>
          <p:cNvSpPr txBox="1"/>
          <p:nvPr/>
        </p:nvSpPr>
        <p:spPr>
          <a:xfrm>
            <a:off x="0" y="635625"/>
            <a:ext cx="669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Requerimiento No Funcionales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1" name="Google Shape;361;p21"/>
          <p:cNvGraphicFramePr/>
          <p:nvPr/>
        </p:nvGraphicFramePr>
        <p:xfrm>
          <a:off x="829728" y="16848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{BAC52800-51A0-48BF-85C0-DA184AB24236}</a:tableStyleId>
              </a:tblPr>
              <a:tblGrid>
                <a:gridCol w="1599850"/>
                <a:gridCol w="1380425"/>
              </a:tblGrid>
              <a:tr h="98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Identificación del Requerimiento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RNF04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96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Requerimiento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Seguridad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4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Característica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Proteccion de datos.</a:t>
                      </a:r>
                      <a:endParaRPr/>
                    </a:p>
                  </a:txBody>
                  <a:tcPr marT="0" marB="0" marR="68575" marL="68575"/>
                </a:tc>
              </a:tr>
              <a:tr h="113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del requerimiento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Asegurar datos del software de una pagina para evitar posibles perdidas.</a:t>
                      </a:r>
                      <a:endParaRPr/>
                    </a:p>
                  </a:txBody>
                  <a:tcPr marT="0" marB="0" marR="68575" marL="68575"/>
                </a:tc>
              </a:tr>
              <a:tr h="5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 del Requerimiento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362" name="Google Shape;362;p21"/>
          <p:cNvGraphicFramePr/>
          <p:nvPr/>
        </p:nvGraphicFramePr>
        <p:xfrm>
          <a:off x="5401728" y="17018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{BAC52800-51A0-48BF-85C0-DA184AB24236}</a:tableStyleId>
              </a:tblPr>
              <a:tblGrid>
                <a:gridCol w="1599850"/>
                <a:gridCol w="1380425"/>
              </a:tblGrid>
              <a:tr h="93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Identificación del Requerimiento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RNF05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91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Requerimiento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Mantenibilidad</a:t>
                      </a:r>
                      <a:endParaRPr/>
                    </a:p>
                  </a:txBody>
                  <a:tcPr marT="0" marB="0" marR="68575" marL="68575"/>
                </a:tc>
              </a:tr>
              <a:tr h="111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Característica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Permite el constante matenimiento al software.</a:t>
                      </a:r>
                      <a:endParaRPr/>
                    </a:p>
                  </a:txBody>
                  <a:tcPr marT="0" marB="0" marR="68575" marL="68575"/>
                </a:tc>
              </a:tr>
              <a:tr h="1473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del requerimiento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Aislar defecto y causas que presenta el software.</a:t>
                      </a:r>
                      <a:endParaRPr/>
                    </a:p>
                  </a:txBody>
                  <a:tcPr marT="0" marB="0" marR="68575" marL="68575"/>
                </a:tc>
              </a:tr>
              <a:tr h="51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 del Requerimiento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/>
          <p:nvPr/>
        </p:nvSpPr>
        <p:spPr>
          <a:xfrm>
            <a:off x="0" y="438503"/>
            <a:ext cx="613695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Requerimiento Funcionales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8" name="Google Shape;368;p22"/>
          <p:cNvGraphicFramePr/>
          <p:nvPr/>
        </p:nvGraphicFramePr>
        <p:xfrm>
          <a:off x="108690" y="16905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{BAC52800-51A0-48BF-85C0-DA184AB24236}</a:tableStyleId>
              </a:tblPr>
              <a:tblGrid>
                <a:gridCol w="1356775"/>
                <a:gridCol w="1356775"/>
              </a:tblGrid>
              <a:tr h="89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Identificación del requerimiento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RF01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89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requerimiento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Autenticación del usuario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93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Características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usuarios deberán registrarse para poder acceder al sistema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404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del requerimiento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podrá ser consultado con un usuario y una contraseña dada por el CEET al correo electrónico del usuario.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89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 del requerimiento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369" name="Google Shape;369;p22"/>
          <p:cNvGraphicFramePr/>
          <p:nvPr/>
        </p:nvGraphicFramePr>
        <p:xfrm>
          <a:off x="3012228" y="16930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{BAC52800-51A0-48BF-85C0-DA184AB24236}</a:tableStyleId>
              </a:tblPr>
              <a:tblGrid>
                <a:gridCol w="1600925"/>
                <a:gridCol w="1600925"/>
              </a:tblGrid>
              <a:tr h="892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Identificación del requerimiento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RF02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892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requerimiento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Modificación del certificado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93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Características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administrador es el único permitido para modificar los datos.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400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del requerimiento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permitirá la modificación de los datos únicamente por la persona encargada de su manejo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892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 del requerimiento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370" name="Google Shape;370;p22"/>
          <p:cNvGraphicFramePr/>
          <p:nvPr/>
        </p:nvGraphicFramePr>
        <p:xfrm>
          <a:off x="6376333" y="1686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{BAC52800-51A0-48BF-85C0-DA184AB24236}</a:tableStyleId>
              </a:tblPr>
              <a:tblGrid>
                <a:gridCol w="1322900"/>
                <a:gridCol w="1322900"/>
              </a:tblGrid>
              <a:tr h="101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Identificación del requerimiento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RF03</a:t>
                      </a:r>
                      <a:endParaRPr/>
                    </a:p>
                  </a:txBody>
                  <a:tcPr marT="0" marB="0" marR="68575" marL="68575"/>
                </a:tc>
              </a:tr>
              <a:tr h="101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requerimiento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Validación de datos </a:t>
                      </a:r>
                      <a:endParaRPr/>
                    </a:p>
                  </a:txBody>
                  <a:tcPr marT="0" marB="0" marR="68575" marL="68575"/>
                </a:tc>
              </a:tr>
              <a:tr h="1074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Características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permitirá a los usuarios ingresar información personal. </a:t>
                      </a:r>
                      <a:endParaRPr/>
                    </a:p>
                  </a:txBody>
                  <a:tcPr marT="0" marB="0" marR="68575" marL="68575"/>
                </a:tc>
              </a:tr>
              <a:tr h="126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del requerimiento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Toda información ingresada en el sistema deberá ser la del usuario que solicite el certificado laboral.</a:t>
                      </a:r>
                      <a:endParaRPr/>
                    </a:p>
                  </a:txBody>
                  <a:tcPr marT="0" marB="0" marR="68575" marL="68575"/>
                </a:tc>
              </a:tr>
              <a:tr h="63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 del requerimiento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Google Shape;375;p23"/>
          <p:cNvGraphicFramePr/>
          <p:nvPr/>
        </p:nvGraphicFramePr>
        <p:xfrm>
          <a:off x="807903" y="18046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{BAC52800-51A0-48BF-85C0-DA184AB24236}</a:tableStyleId>
              </a:tblPr>
              <a:tblGrid>
                <a:gridCol w="1281625"/>
                <a:gridCol w="1281625"/>
              </a:tblGrid>
              <a:tr h="95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Identificación del requerimiento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RF04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95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requerimiento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Plataforma virtual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95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Características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permitirá descargar de manera virtual el certificado laboral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95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del requerimiento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Todo certificado laboral tendrá un tiempo de espera para que pueda ser descargado.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95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 del requerimiento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376" name="Google Shape;376;p23"/>
          <p:cNvGraphicFramePr/>
          <p:nvPr/>
        </p:nvGraphicFramePr>
        <p:xfrm>
          <a:off x="5523123" y="18398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{BAC52800-51A0-48BF-85C0-DA184AB24236}</a:tableStyleId>
              </a:tblPr>
              <a:tblGrid>
                <a:gridCol w="1441375"/>
                <a:gridCol w="1441375"/>
              </a:tblGrid>
              <a:tr h="79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Identificación del requerimiento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RF05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9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requerimiento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Recuperar Contraseña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79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Características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Opción para recuperar contraseña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568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del requerimiento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usuario podrá recuperar su contraseña en caso de no recordarla o cambio de la misma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79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 del requerimiento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77" name="Google Shape;377;p23"/>
          <p:cNvSpPr/>
          <p:nvPr/>
        </p:nvSpPr>
        <p:spPr>
          <a:xfrm>
            <a:off x="0" y="438503"/>
            <a:ext cx="613695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Requerimiento Funcionales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g5ba1f84a1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900" y="1854475"/>
            <a:ext cx="5001825" cy="47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g5ba1f84a12_0_0"/>
          <p:cNvSpPr/>
          <p:nvPr/>
        </p:nvSpPr>
        <p:spPr>
          <a:xfrm>
            <a:off x="0" y="438503"/>
            <a:ext cx="6137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</a:rPr>
              <a:t>Casos de uso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ba1f84a12_1_0"/>
          <p:cNvSpPr/>
          <p:nvPr/>
        </p:nvSpPr>
        <p:spPr>
          <a:xfrm>
            <a:off x="0" y="438503"/>
            <a:ext cx="6137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</a:rPr>
              <a:t>Casos de uso extendidos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g5ba1f84a12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076" y="1974550"/>
            <a:ext cx="6410375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g5ba1f84a12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575" y="2036300"/>
            <a:ext cx="6523825" cy="463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5ba1f84a12_1_7"/>
          <p:cNvSpPr/>
          <p:nvPr/>
        </p:nvSpPr>
        <p:spPr>
          <a:xfrm>
            <a:off x="0" y="438503"/>
            <a:ext cx="6137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</a:rPr>
              <a:t>Casos de uso extendidos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g5ba1f84a12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43475"/>
            <a:ext cx="8839199" cy="1754633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g5ba1f84a12_1_12"/>
          <p:cNvSpPr/>
          <p:nvPr/>
        </p:nvSpPr>
        <p:spPr>
          <a:xfrm>
            <a:off x="0" y="438503"/>
            <a:ext cx="6137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</a:rPr>
              <a:t>Casos de uso extendidos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/>
          <p:nvPr/>
        </p:nvSpPr>
        <p:spPr>
          <a:xfrm>
            <a:off x="983723" y="2179620"/>
            <a:ext cx="23231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4484318" y="5616404"/>
            <a:ext cx="333944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446754" y="2086067"/>
            <a:ext cx="3397084" cy="483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0" y="538712"/>
            <a:ext cx="79656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 General</a:t>
            </a:r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610014" y="4021147"/>
            <a:ext cx="7964643" cy="1116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GB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Implementar </a:t>
            </a:r>
            <a:r>
              <a:rPr b="0" i="0" lang="en-GB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 sistema de información para la institución educativa SENA </a:t>
            </a:r>
            <a:r>
              <a:rPr b="0" i="0" lang="en-GB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capaz de optimizar tiempo en las entregas de certificaciones para colaboradores del Sena C.E.E.T.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4484318" y="4787002"/>
            <a:ext cx="333944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155762" y="4642986"/>
            <a:ext cx="454252" cy="2819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723" y="2110007"/>
            <a:ext cx="7417926" cy="18415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MP® Conceptos rápidos (parte 2 / 3) – Administrador ..." id="154" name="Google Shape;15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0238" y="5187112"/>
            <a:ext cx="6503526" cy="143343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"/>
          <p:cNvSpPr txBox="1"/>
          <p:nvPr/>
        </p:nvSpPr>
        <p:spPr>
          <a:xfrm>
            <a:off x="9144000" y="1359244"/>
            <a:ext cx="15940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Lucre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4"/>
          <p:cNvSpPr txBox="1"/>
          <p:nvPr/>
        </p:nvSpPr>
        <p:spPr>
          <a:xfrm>
            <a:off x="1127578" y="5296746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400"/>
              <a:buFont typeface="Calibri"/>
              <a:buNone/>
            </a:pPr>
            <a:r>
              <a:rPr b="1" i="0" lang="en-GB" sz="5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endParaRPr b="0" i="0" sz="54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2" name="Google Shape;412;p24"/>
          <p:cNvPicPr preferRelativeResize="0"/>
          <p:nvPr/>
        </p:nvPicPr>
        <p:blipFill rotWithShape="1">
          <a:blip r:embed="rId4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/>
          <p:nvPr/>
        </p:nvSpPr>
        <p:spPr>
          <a:xfrm>
            <a:off x="720677" y="2177407"/>
            <a:ext cx="8423323" cy="483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Noto Sans Symbols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57150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Noto Sans Symbols"/>
              <a:buChar char="✔"/>
            </a:pPr>
            <a:r>
              <a:rPr b="0" i="1" lang="en-GB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Agilizar los tiempos para la gestion de certificados.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57150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Noto Sans Symbols"/>
              <a:buChar char="✔"/>
            </a:pPr>
            <a:r>
              <a:rPr b="0" i="1" lang="en-GB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Ahorrar al usuario los desplazamientos al efectuar los tramites para el certificado laboral.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57150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Noto Sans Symbols"/>
              <a:buChar char="✔"/>
            </a:pPr>
            <a:r>
              <a:rPr b="0" i="1" lang="en-GB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Disminuir la funcion que lleva a cabo la persona encargada de recolectar la informacion para realizar una certificacion.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57150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Noto Sans Symbols"/>
              <a:buChar char="✔"/>
            </a:pPr>
            <a:r>
              <a:rPr b="0" i="1" lang="en-GB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Validar que el sitio cubra la satisfaccion de los usuarios</a:t>
            </a:r>
            <a:r>
              <a:rPr b="0" i="1" lang="en-GB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Noto Sans Symbols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84763" y="2945181"/>
            <a:ext cx="67165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84765" y="3957892"/>
            <a:ext cx="641624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84765" y="5241714"/>
            <a:ext cx="70204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0" y="538712"/>
            <a:ext cx="79656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Objetivos Especificos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6801318" y="4682100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8095262" y="4634723"/>
            <a:ext cx="11783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/>
          <p:nvPr/>
        </p:nvSpPr>
        <p:spPr>
          <a:xfrm>
            <a:off x="2979903" y="2353838"/>
            <a:ext cx="498573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Respuestas de Colaboradores del C.E.E.T insatisfechos</a:t>
            </a:r>
            <a:endParaRPr/>
          </a:p>
        </p:txBody>
      </p:sp>
      <p:sp>
        <p:nvSpPr>
          <p:cNvPr id="172" name="Google Shape;172;p5"/>
          <p:cNvSpPr/>
          <p:nvPr/>
        </p:nvSpPr>
        <p:spPr>
          <a:xfrm>
            <a:off x="0" y="538712"/>
            <a:ext cx="79656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GB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4130445" y="3825606"/>
            <a:ext cx="1994782" cy="18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t/>
            </a:r>
            <a:endParaRPr b="1" i="0" sz="8000" u="none" cap="none" strike="noStrik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805" y="2362711"/>
            <a:ext cx="1800225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5"/>
          <p:cNvSpPr/>
          <p:nvPr/>
        </p:nvSpPr>
        <p:spPr>
          <a:xfrm>
            <a:off x="2921910" y="2113407"/>
            <a:ext cx="4674644" cy="776614"/>
          </a:xfrm>
          <a:prstGeom prst="bracketPair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/>
          <p:nvPr/>
        </p:nvSpPr>
        <p:spPr>
          <a:xfrm>
            <a:off x="3055659" y="3663936"/>
            <a:ext cx="44071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Tiempos altos, al tramitar solicitudes con el tema de su certificación</a:t>
            </a:r>
            <a:endParaRPr/>
          </a:p>
        </p:txBody>
      </p:sp>
      <p:sp>
        <p:nvSpPr>
          <p:cNvPr id="177" name="Google Shape;177;p5"/>
          <p:cNvSpPr/>
          <p:nvPr/>
        </p:nvSpPr>
        <p:spPr>
          <a:xfrm>
            <a:off x="2921909" y="3429000"/>
            <a:ext cx="4674643" cy="776614"/>
          </a:xfrm>
          <a:prstGeom prst="bracketPair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489805" y="5215401"/>
            <a:ext cx="747583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las entrevistas realizadas, se deduce que a nivel de gestión de cualquier tipo de certificación laboral con el C.E.E.T, los tiempos de respuestas no son óptimos ya que para la persona encargada resulta tedioso a la hora de hacer tanto papeleo no solo de uno si no del personal del Sena CEET.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/>
          <p:nvPr/>
        </p:nvSpPr>
        <p:spPr>
          <a:xfrm>
            <a:off x="71387" y="478165"/>
            <a:ext cx="7615825" cy="740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Alcance del Proyecto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996000" y="2976488"/>
            <a:ext cx="28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720675" y="3141690"/>
            <a:ext cx="84234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Fomentar el uso de aplicativos web, dejando de lado los trámites presenciales facilitando al personal del sena la </a:t>
            </a:r>
            <a:r>
              <a:rPr i="1" lang="en-GB" sz="1600">
                <a:latin typeface="Trebuchet MS"/>
                <a:ea typeface="Trebuchet MS"/>
                <a:cs typeface="Trebuchet MS"/>
                <a:sym typeface="Trebuchet MS"/>
              </a:rPr>
              <a:t>expedición</a:t>
            </a:r>
            <a:r>
              <a:rPr b="0" i="1" lang="en-GB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de sus certificados laborales dando esta herramienta como una ayuda al manejo de los certificados </a:t>
            </a:r>
            <a:r>
              <a:rPr i="1" lang="en-GB" sz="1600">
                <a:latin typeface="Trebuchet MS"/>
                <a:ea typeface="Trebuchet MS"/>
                <a:cs typeface="Trebuchet MS"/>
                <a:sym typeface="Trebuchet MS"/>
              </a:rPr>
              <a:t>vía</a:t>
            </a:r>
            <a:r>
              <a:rPr b="0" i="1" lang="en-GB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web</a:t>
            </a:r>
            <a:r>
              <a:rPr i="1" lang="en-GB" sz="1600">
                <a:latin typeface="Trebuchet MS"/>
                <a:ea typeface="Trebuchet MS"/>
                <a:cs typeface="Trebuchet MS"/>
                <a:sym typeface="Trebuchet MS"/>
              </a:rPr>
              <a:t> y</a:t>
            </a:r>
            <a:r>
              <a:rPr b="0" i="1" lang="en-GB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disminu</a:t>
            </a:r>
            <a:r>
              <a:rPr i="1" lang="en-GB" sz="1600">
                <a:latin typeface="Trebuchet MS"/>
                <a:ea typeface="Trebuchet MS"/>
                <a:cs typeface="Trebuchet MS"/>
                <a:sym typeface="Trebuchet MS"/>
              </a:rPr>
              <a:t>yendo</a:t>
            </a:r>
            <a:r>
              <a:rPr b="0" i="1" lang="en-GB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la carga laboral de las personas encargadas.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/>
          <p:nvPr/>
        </p:nvSpPr>
        <p:spPr>
          <a:xfrm>
            <a:off x="0" y="551925"/>
            <a:ext cx="480933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Justificación del Proyecto</a:t>
            </a:r>
            <a:endParaRPr/>
          </a:p>
        </p:txBody>
      </p:sp>
      <p:sp>
        <p:nvSpPr>
          <p:cNvPr id="192" name="Google Shape;192;p7"/>
          <p:cNvSpPr/>
          <p:nvPr/>
        </p:nvSpPr>
        <p:spPr>
          <a:xfrm>
            <a:off x="4572000" y="2193342"/>
            <a:ext cx="362946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El proyecto de certificaciones laborales, va a reducir la manera en </a:t>
            </a: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cómo</a:t>
            </a:r>
            <a:r>
              <a:rPr b="0" i="0" lang="en-GB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se ejecutan las actividades relacionadas con el tema de certificados actualmente, ya que el actual proceso es muy deficiente en tanto a tiempos como a la gestión misma brindada por parte del C.E.E.T.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648" y="2393941"/>
            <a:ext cx="4046033" cy="2768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/>
          <p:nvPr/>
        </p:nvSpPr>
        <p:spPr>
          <a:xfrm>
            <a:off x="0" y="588815"/>
            <a:ext cx="608764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Levantamiento de Informacion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8162" y="2481839"/>
            <a:ext cx="6953250" cy="3787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/>
          <p:nvPr/>
        </p:nvSpPr>
        <p:spPr>
          <a:xfrm>
            <a:off x="0" y="588815"/>
            <a:ext cx="608764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Levantamiento de Informacion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2238" y="2356793"/>
            <a:ext cx="6722076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Jhon Alexander Ramos Vides</dc:creator>
</cp:coreProperties>
</file>