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Canva Sans Bold" charset="1" panose="020B0803030501040103"/>
      <p:regular r:id="rId22"/>
    </p:embeddedFont>
    <p:embeddedFont>
      <p:font typeface="Canva Sans" charset="1" panose="020B05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A0A8B2"/>
        </a:solidFill>
      </p:bgPr>
    </p:bg>
    <p:spTree>
      <p:nvGrpSpPr>
        <p:cNvPr id="1" name=""/>
        <p:cNvGrpSpPr/>
        <p:nvPr/>
      </p:nvGrpSpPr>
      <p:grpSpPr>
        <a:xfrm>
          <a:off x="0" y="0"/>
          <a:ext cx="0" cy="0"/>
          <a:chOff x="0" y="0"/>
          <a:chExt cx="0" cy="0"/>
        </a:xfrm>
      </p:grpSpPr>
      <p:sp>
        <p:nvSpPr>
          <p:cNvPr name="TextBox 2" id="2"/>
          <p:cNvSpPr txBox="true"/>
          <p:nvPr/>
        </p:nvSpPr>
        <p:spPr>
          <a:xfrm rot="0">
            <a:off x="6652736" y="336135"/>
            <a:ext cx="4982528"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INTRODUCTION</a:t>
            </a:r>
          </a:p>
        </p:txBody>
      </p:sp>
      <p:sp>
        <p:nvSpPr>
          <p:cNvPr name="TextBox 3" id="3"/>
          <p:cNvSpPr txBox="true"/>
          <p:nvPr/>
        </p:nvSpPr>
        <p:spPr>
          <a:xfrm rot="0">
            <a:off x="0" y="3483203"/>
            <a:ext cx="18288000"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We have created a Self-Healing Technology which helps in disaster management. </a:t>
            </a:r>
          </a:p>
        </p:txBody>
      </p:sp>
      <p:sp>
        <p:nvSpPr>
          <p:cNvPr name="TextBox 4" id="4"/>
          <p:cNvSpPr txBox="true"/>
          <p:nvPr/>
        </p:nvSpPr>
        <p:spPr>
          <a:xfrm rot="0">
            <a:off x="0" y="5786668"/>
            <a:ext cx="18288000" cy="17805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When a disaster occurs mobile networks get disrupted due to which there is breakdown in communication in that locality, which hampers the communication between the rescuers and victims.   </a:t>
            </a:r>
          </a:p>
        </p:txBody>
      </p:sp>
      <p:sp>
        <p:nvSpPr>
          <p:cNvPr name="TextBox 5" id="5"/>
          <p:cNvSpPr txBox="true"/>
          <p:nvPr/>
        </p:nvSpPr>
        <p:spPr>
          <a:xfrm rot="0">
            <a:off x="0" y="8062508"/>
            <a:ext cx="18288000"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As a remedy for this situation we have taken an approach which includes the usage of HAPs to restore the mobile networks on a temporary basis for rescue mission.</a:t>
            </a:r>
          </a:p>
        </p:txBody>
      </p:sp>
      <p:sp>
        <p:nvSpPr>
          <p:cNvPr name="TextBox 6" id="6"/>
          <p:cNvSpPr txBox="true"/>
          <p:nvPr/>
        </p:nvSpPr>
        <p:spPr>
          <a:xfrm rot="0">
            <a:off x="0" y="1205458"/>
            <a:ext cx="18288000"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Problem Statement-1: Effective communications using GIS.</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A0A8B2"/>
        </a:solidFill>
      </p:bgPr>
    </p:bg>
    <p:spTree>
      <p:nvGrpSpPr>
        <p:cNvPr id="1" name=""/>
        <p:cNvGrpSpPr/>
        <p:nvPr/>
      </p:nvGrpSpPr>
      <p:grpSpPr>
        <a:xfrm>
          <a:off x="0" y="0"/>
          <a:ext cx="0" cy="0"/>
          <a:chOff x="0" y="0"/>
          <a:chExt cx="0" cy="0"/>
        </a:xfrm>
      </p:grpSpPr>
      <p:sp>
        <p:nvSpPr>
          <p:cNvPr name="TextBox 2" id="2"/>
          <p:cNvSpPr txBox="true"/>
          <p:nvPr/>
        </p:nvSpPr>
        <p:spPr>
          <a:xfrm rot="0">
            <a:off x="0" y="-66675"/>
            <a:ext cx="18288000" cy="298069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5. Emergency Communication:- </a:t>
            </a:r>
            <a:r>
              <a:rPr lang="en-US" sz="3399">
                <a:solidFill>
                  <a:srgbClr val="000000"/>
                </a:solidFill>
                <a:latin typeface="Canva Sans"/>
                <a:ea typeface="Canva Sans"/>
                <a:cs typeface="Canva Sans"/>
                <a:sym typeface="Canva Sans"/>
              </a:rPr>
              <a:t>In disaster situations, H</a:t>
            </a:r>
            <a:r>
              <a:rPr lang="en-US" sz="3399">
                <a:solidFill>
                  <a:srgbClr val="000000"/>
                </a:solidFill>
                <a:latin typeface="Canva Sans"/>
                <a:ea typeface="Canva Sans"/>
                <a:cs typeface="Canva Sans"/>
                <a:sym typeface="Canva Sans"/>
              </a:rPr>
              <a:t>APS can ensure that first responders, relief workers, and residents stay connected. This includes not only regular calling but also emergency services and communication for coordination between agencies.</a:t>
            </a:r>
          </a:p>
          <a:p>
            <a:pPr algn="just">
              <a:lnSpc>
                <a:spcPts val="4759"/>
              </a:lnSpc>
            </a:pPr>
          </a:p>
        </p:txBody>
      </p:sp>
      <p:sp>
        <p:nvSpPr>
          <p:cNvPr name="TextBox 3" id="3"/>
          <p:cNvSpPr txBox="true"/>
          <p:nvPr/>
        </p:nvSpPr>
        <p:spPr>
          <a:xfrm rot="0">
            <a:off x="0" y="2983997"/>
            <a:ext cx="18288000" cy="538099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6. Wide </a:t>
            </a:r>
            <a:r>
              <a:rPr lang="en-US" sz="3399">
                <a:solidFill>
                  <a:srgbClr val="000000"/>
                </a:solidFill>
                <a:latin typeface="Canva Sans"/>
                <a:ea typeface="Canva Sans"/>
                <a:cs typeface="Canva Sans"/>
                <a:sym typeface="Canva Sans"/>
              </a:rPr>
              <a:t>Area Coverage: HAPs typically operates at high altitudes (around 20 km), providing broad coverage over large regions, which is especially useful in rural or hard-to-reach areas where regular cell towers are unavailable.</a:t>
            </a:r>
          </a:p>
          <a:p>
            <a:pPr algn="just">
              <a:lnSpc>
                <a:spcPts val="4759"/>
              </a:lnSpc>
            </a:pPr>
          </a:p>
          <a:p>
            <a:pPr algn="just">
              <a:lnSpc>
                <a:spcPts val="4759"/>
              </a:lnSpc>
            </a:pPr>
            <a:r>
              <a:rPr lang="en-US" sz="3399">
                <a:solidFill>
                  <a:srgbClr val="000000"/>
                </a:solidFill>
                <a:latin typeface="Canva Sans"/>
                <a:ea typeface="Canva Sans"/>
                <a:cs typeface="Canva Sans"/>
                <a:sym typeface="Canva Sans"/>
              </a:rPr>
              <a:t>7. Interoperability: HAPs systems are designed to work with existing cellular networks (4G, 5G), making them compatible with most mobile phones without requiring any special devices.</a:t>
            </a:r>
          </a:p>
          <a:p>
            <a:pPr algn="just">
              <a:lnSpc>
                <a:spcPts val="4759"/>
              </a:lnSpc>
            </a:pPr>
          </a:p>
          <a:p>
            <a:pPr algn="just">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A0A8B2"/>
        </a:solidFill>
      </p:bgPr>
    </p:bg>
    <p:spTree>
      <p:nvGrpSpPr>
        <p:cNvPr id="1" name=""/>
        <p:cNvGrpSpPr/>
        <p:nvPr/>
      </p:nvGrpSpPr>
      <p:grpSpPr>
        <a:xfrm>
          <a:off x="0" y="0"/>
          <a:ext cx="0" cy="0"/>
          <a:chOff x="0" y="0"/>
          <a:chExt cx="0" cy="0"/>
        </a:xfrm>
      </p:grpSpPr>
      <p:sp>
        <p:nvSpPr>
          <p:cNvPr name="TextBox 2" id="2"/>
          <p:cNvSpPr txBox="true"/>
          <p:nvPr/>
        </p:nvSpPr>
        <p:spPr>
          <a:xfrm rot="0">
            <a:off x="0" y="159703"/>
            <a:ext cx="9424048"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SWOT ANALYIS</a:t>
            </a:r>
          </a:p>
        </p:txBody>
      </p:sp>
      <p:sp>
        <p:nvSpPr>
          <p:cNvPr name="TextBox 3" id="3"/>
          <p:cNvSpPr txBox="true"/>
          <p:nvPr/>
        </p:nvSpPr>
        <p:spPr>
          <a:xfrm rot="0">
            <a:off x="304952" y="1803164"/>
            <a:ext cx="17983048" cy="3355270"/>
          </a:xfrm>
          <a:prstGeom prst="rect">
            <a:avLst/>
          </a:prstGeom>
        </p:spPr>
        <p:txBody>
          <a:bodyPr anchor="t" rtlCol="false" tIns="0" lIns="0" bIns="0" rIns="0">
            <a:spAutoFit/>
          </a:bodyPr>
          <a:lstStyle/>
          <a:p>
            <a:pPr algn="l">
              <a:lnSpc>
                <a:spcPts val="6688"/>
              </a:lnSpc>
            </a:pPr>
            <a:r>
              <a:rPr lang="en-US" sz="4777" b="true">
                <a:solidFill>
                  <a:srgbClr val="000000"/>
                </a:solidFill>
                <a:latin typeface="Canva Sans Bold"/>
                <a:ea typeface="Canva Sans Bold"/>
                <a:cs typeface="Canva Sans Bold"/>
                <a:sym typeface="Canva Sans Bold"/>
              </a:rPr>
              <a:t>STRENGTH:-</a:t>
            </a:r>
          </a:p>
          <a:p>
            <a:pPr algn="l" marL="1031519" indent="-515759" lvl="1">
              <a:lnSpc>
                <a:spcPts val="6688"/>
              </a:lnSpc>
              <a:buAutoNum type="arabicPeriod" startAt="1"/>
            </a:pPr>
            <a:r>
              <a:rPr lang="en-US" b="true" sz="4777">
                <a:solidFill>
                  <a:srgbClr val="000000"/>
                </a:solidFill>
                <a:latin typeface="Canva Sans Bold"/>
                <a:ea typeface="Canva Sans Bold"/>
                <a:cs typeface="Canva Sans Bold"/>
                <a:sym typeface="Canva Sans Bold"/>
              </a:rPr>
              <a:t> FEASIBLE </a:t>
            </a:r>
          </a:p>
          <a:p>
            <a:pPr algn="l" marL="1031519" indent="-515759" lvl="1">
              <a:lnSpc>
                <a:spcPts val="6688"/>
              </a:lnSpc>
              <a:buAutoNum type="arabicPeriod" startAt="1"/>
            </a:pPr>
            <a:r>
              <a:rPr lang="en-US" b="true" sz="4777">
                <a:solidFill>
                  <a:srgbClr val="000000"/>
                </a:solidFill>
                <a:latin typeface="Canva Sans Bold"/>
                <a:ea typeface="Canva Sans Bold"/>
                <a:cs typeface="Canva Sans Bold"/>
                <a:sym typeface="Canva Sans Bold"/>
              </a:rPr>
              <a:t>CAN COVER REMOTE LOCATIONS</a:t>
            </a:r>
          </a:p>
          <a:p>
            <a:pPr algn="l" marL="1031519" indent="-515759" lvl="1">
              <a:lnSpc>
                <a:spcPts val="6688"/>
              </a:lnSpc>
              <a:buAutoNum type="arabicPeriod" startAt="1"/>
            </a:pPr>
            <a:r>
              <a:rPr lang="en-US" b="true" sz="4777">
                <a:solidFill>
                  <a:srgbClr val="000000"/>
                </a:solidFill>
                <a:latin typeface="Canva Sans Bold"/>
                <a:ea typeface="Canva Sans Bold"/>
                <a:cs typeface="Canva Sans Bold"/>
                <a:sym typeface="Canva Sans Bold"/>
              </a:rPr>
              <a:t>TEMPORARY BUT EASY NETWORK</a:t>
            </a:r>
          </a:p>
        </p:txBody>
      </p:sp>
      <p:sp>
        <p:nvSpPr>
          <p:cNvPr name="TextBox 4" id="4"/>
          <p:cNvSpPr txBox="true"/>
          <p:nvPr/>
        </p:nvSpPr>
        <p:spPr>
          <a:xfrm rot="0">
            <a:off x="195802" y="5671092"/>
            <a:ext cx="18201349" cy="3345688"/>
          </a:xfrm>
          <a:prstGeom prst="rect">
            <a:avLst/>
          </a:prstGeom>
        </p:spPr>
        <p:txBody>
          <a:bodyPr anchor="t" rtlCol="false" tIns="0" lIns="0" bIns="0" rIns="0">
            <a:spAutoFit/>
          </a:bodyPr>
          <a:lstStyle/>
          <a:p>
            <a:pPr algn="just">
              <a:lnSpc>
                <a:spcPts val="6691"/>
              </a:lnSpc>
            </a:pPr>
            <a:r>
              <a:rPr lang="en-US" sz="4779" b="true">
                <a:solidFill>
                  <a:srgbClr val="000000"/>
                </a:solidFill>
                <a:latin typeface="Canva Sans Bold"/>
                <a:ea typeface="Canva Sans Bold"/>
                <a:cs typeface="Canva Sans Bold"/>
                <a:sym typeface="Canva Sans Bold"/>
              </a:rPr>
              <a:t>WEAKNESS:- </a:t>
            </a:r>
          </a:p>
          <a:p>
            <a:pPr algn="just" marL="1032001" indent="-516001" lvl="1">
              <a:lnSpc>
                <a:spcPts val="6691"/>
              </a:lnSpc>
              <a:buAutoNum type="arabicPeriod" startAt="1"/>
            </a:pPr>
            <a:r>
              <a:rPr lang="en-US" b="true" sz="4779">
                <a:solidFill>
                  <a:srgbClr val="000000"/>
                </a:solidFill>
                <a:latin typeface="Canva Sans Bold"/>
                <a:ea typeface="Canva Sans Bold"/>
                <a:cs typeface="Canva Sans Bold"/>
                <a:sym typeface="Canva Sans Bold"/>
              </a:rPr>
              <a:t>DIFFICULT TO WITHSTAND HEAVY WEATHER CONDITIONS</a:t>
            </a:r>
          </a:p>
          <a:p>
            <a:pPr algn="just" marL="1032001" indent="-516001" lvl="1">
              <a:lnSpc>
                <a:spcPts val="6691"/>
              </a:lnSpc>
              <a:buAutoNum type="arabicPeriod" startAt="1"/>
            </a:pPr>
            <a:r>
              <a:rPr lang="en-US" b="true" sz="4779">
                <a:solidFill>
                  <a:srgbClr val="000000"/>
                </a:solidFill>
                <a:latin typeface="Canva Sans Bold"/>
                <a:ea typeface="Canva Sans Bold"/>
                <a:cs typeface="Canva Sans Bold"/>
                <a:sym typeface="Canva Sans Bold"/>
              </a:rPr>
              <a:t>CONTINOUS POWER SOURCES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A0A8B2"/>
        </a:solidFill>
      </p:bgPr>
    </p:bg>
    <p:spTree>
      <p:nvGrpSpPr>
        <p:cNvPr id="1" name=""/>
        <p:cNvGrpSpPr/>
        <p:nvPr/>
      </p:nvGrpSpPr>
      <p:grpSpPr>
        <a:xfrm>
          <a:off x="0" y="0"/>
          <a:ext cx="0" cy="0"/>
          <a:chOff x="0" y="0"/>
          <a:chExt cx="0" cy="0"/>
        </a:xfrm>
      </p:grpSpPr>
      <p:sp>
        <p:nvSpPr>
          <p:cNvPr name="TextBox 2" id="2"/>
          <p:cNvSpPr txBox="true"/>
          <p:nvPr/>
        </p:nvSpPr>
        <p:spPr>
          <a:xfrm rot="0">
            <a:off x="650565" y="2422003"/>
            <a:ext cx="17637435" cy="365887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OPPORTUNITIES:- </a:t>
            </a:r>
          </a:p>
          <a:p>
            <a:pPr algn="ctr">
              <a:lnSpc>
                <a:spcPts val="7279"/>
              </a:lnSpc>
            </a:pPr>
            <a:r>
              <a:rPr lang="en-US" sz="5199" b="true">
                <a:solidFill>
                  <a:srgbClr val="000000"/>
                </a:solidFill>
                <a:latin typeface="Canva Sans Bold"/>
                <a:ea typeface="Canva Sans Bold"/>
                <a:cs typeface="Canva Sans Bold"/>
                <a:sym typeface="Canva Sans Bold"/>
              </a:rPr>
              <a:t> 1.  https://elenageosystems.com/static/media/Elena-NDNUv3.4b4f86e7.pdf</a:t>
            </a:r>
          </a:p>
          <a:p>
            <a:pPr algn="ctr">
              <a:lnSpc>
                <a:spcPts val="7279"/>
              </a:lnSpc>
            </a:pPr>
            <a:r>
              <a:rPr lang="en-US" sz="5199" b="true">
                <a:solidFill>
                  <a:srgbClr val="000000"/>
                </a:solidFill>
                <a:latin typeface="Canva Sans Bold"/>
                <a:ea typeface="Canva Sans Bold"/>
                <a:cs typeface="Canva Sans Bold"/>
                <a:sym typeface="Canva Sans Bold"/>
              </a:rPr>
              <a:t>2. https://susanfuturetechnologies.com/mobius/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A0A8B2"/>
        </a:solidFill>
      </p:bgPr>
    </p:bg>
    <p:spTree>
      <p:nvGrpSpPr>
        <p:cNvPr id="1" name=""/>
        <p:cNvGrpSpPr/>
        <p:nvPr/>
      </p:nvGrpSpPr>
      <p:grpSpPr>
        <a:xfrm>
          <a:off x="0" y="0"/>
          <a:ext cx="0" cy="0"/>
          <a:chOff x="0" y="0"/>
          <a:chExt cx="0" cy="0"/>
        </a:xfrm>
      </p:grpSpPr>
      <p:sp>
        <p:nvSpPr>
          <p:cNvPr name="Freeform 2" id="2"/>
          <p:cNvSpPr/>
          <p:nvPr/>
        </p:nvSpPr>
        <p:spPr>
          <a:xfrm flipH="false" flipV="false" rot="0">
            <a:off x="1863049" y="1028700"/>
            <a:ext cx="3663594" cy="7385989"/>
          </a:xfrm>
          <a:custGeom>
            <a:avLst/>
            <a:gdLst/>
            <a:ahLst/>
            <a:cxnLst/>
            <a:rect r="r" b="b" t="t" l="l"/>
            <a:pathLst>
              <a:path h="7385989" w="3663594">
                <a:moveTo>
                  <a:pt x="0" y="0"/>
                </a:moveTo>
                <a:lnTo>
                  <a:pt x="3663594" y="0"/>
                </a:lnTo>
                <a:lnTo>
                  <a:pt x="3663594" y="7385989"/>
                </a:lnTo>
                <a:lnTo>
                  <a:pt x="0" y="7385989"/>
                </a:lnTo>
                <a:lnTo>
                  <a:pt x="0" y="0"/>
                </a:lnTo>
                <a:close/>
              </a:path>
            </a:pathLst>
          </a:custGeom>
          <a:blipFill>
            <a:blip r:embed="rId2"/>
            <a:stretch>
              <a:fillRect l="-433" t="0" r="-433" b="0"/>
            </a:stretch>
          </a:blipFill>
        </p:spPr>
      </p:sp>
      <p:sp>
        <p:nvSpPr>
          <p:cNvPr name="Freeform 3" id="3"/>
          <p:cNvSpPr/>
          <p:nvPr/>
        </p:nvSpPr>
        <p:spPr>
          <a:xfrm flipH="false" flipV="false" rot="0">
            <a:off x="12765347" y="1028700"/>
            <a:ext cx="3967211" cy="7132551"/>
          </a:xfrm>
          <a:custGeom>
            <a:avLst/>
            <a:gdLst/>
            <a:ahLst/>
            <a:cxnLst/>
            <a:rect r="r" b="b" t="t" l="l"/>
            <a:pathLst>
              <a:path h="7132551" w="3967211">
                <a:moveTo>
                  <a:pt x="0" y="0"/>
                </a:moveTo>
                <a:lnTo>
                  <a:pt x="3967211" y="0"/>
                </a:lnTo>
                <a:lnTo>
                  <a:pt x="3967211" y="7132551"/>
                </a:lnTo>
                <a:lnTo>
                  <a:pt x="0" y="7132551"/>
                </a:lnTo>
                <a:lnTo>
                  <a:pt x="0" y="0"/>
                </a:lnTo>
                <a:close/>
              </a:path>
            </a:pathLst>
          </a:custGeom>
          <a:blipFill>
            <a:blip r:embed="rId3"/>
            <a:stretch>
              <a:fillRect l="0" t="-419" r="0" b="-3972"/>
            </a:stretch>
          </a:blipFill>
        </p:spPr>
      </p:sp>
      <p:sp>
        <p:nvSpPr>
          <p:cNvPr name="TextBox 4" id="4"/>
          <p:cNvSpPr txBox="true"/>
          <p:nvPr/>
        </p:nvSpPr>
        <p:spPr>
          <a:xfrm rot="0">
            <a:off x="7416522" y="3155150"/>
            <a:ext cx="3454956" cy="1566544"/>
          </a:xfrm>
          <a:prstGeom prst="rect">
            <a:avLst/>
          </a:prstGeom>
        </p:spPr>
        <p:txBody>
          <a:bodyPr anchor="t" rtlCol="false" tIns="0" lIns="0" bIns="0" rIns="0">
            <a:spAutoFit/>
          </a:bodyPr>
          <a:lstStyle/>
          <a:p>
            <a:pPr algn="ctr" marL="0" indent="0" lvl="0">
              <a:lnSpc>
                <a:spcPts val="12880"/>
              </a:lnSpc>
              <a:spcBef>
                <a:spcPct val="0"/>
              </a:spcBef>
            </a:pPr>
            <a:r>
              <a:rPr lang="en-US" b="true" sz="9200">
                <a:solidFill>
                  <a:srgbClr val="000000"/>
                </a:solidFill>
                <a:latin typeface="Canva Sans Bold"/>
                <a:ea typeface="Canva Sans Bold"/>
                <a:cs typeface="Canva Sans Bold"/>
                <a:sym typeface="Canva Sans Bold"/>
              </a:rPr>
              <a:t>NavIC</a:t>
            </a:r>
          </a:p>
        </p:txBody>
      </p:sp>
      <p:sp>
        <p:nvSpPr>
          <p:cNvPr name="TextBox 5" id="5"/>
          <p:cNvSpPr txBox="true"/>
          <p:nvPr/>
        </p:nvSpPr>
        <p:spPr>
          <a:xfrm rot="0">
            <a:off x="5026520" y="5076825"/>
            <a:ext cx="8234959"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NAVIGATION WITH INDIAN CONSTELLATION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A0A8B2"/>
        </a:solidFill>
      </p:bgPr>
    </p:bg>
    <p:spTree>
      <p:nvGrpSpPr>
        <p:cNvPr id="1" name=""/>
        <p:cNvGrpSpPr/>
        <p:nvPr/>
      </p:nvGrpSpPr>
      <p:grpSpPr>
        <a:xfrm>
          <a:off x="0" y="0"/>
          <a:ext cx="0" cy="0"/>
          <a:chOff x="0" y="0"/>
          <a:chExt cx="0" cy="0"/>
        </a:xfrm>
      </p:grpSpPr>
      <p:sp>
        <p:nvSpPr>
          <p:cNvPr name="Freeform 2" id="2"/>
          <p:cNvSpPr/>
          <p:nvPr/>
        </p:nvSpPr>
        <p:spPr>
          <a:xfrm flipH="false" flipV="false" rot="0">
            <a:off x="889129" y="1773229"/>
            <a:ext cx="6606645" cy="6242433"/>
          </a:xfrm>
          <a:custGeom>
            <a:avLst/>
            <a:gdLst/>
            <a:ahLst/>
            <a:cxnLst/>
            <a:rect r="r" b="b" t="t" l="l"/>
            <a:pathLst>
              <a:path h="6242433" w="6606645">
                <a:moveTo>
                  <a:pt x="0" y="0"/>
                </a:moveTo>
                <a:lnTo>
                  <a:pt x="6606645" y="0"/>
                </a:lnTo>
                <a:lnTo>
                  <a:pt x="6606645" y="6242433"/>
                </a:lnTo>
                <a:lnTo>
                  <a:pt x="0" y="6242433"/>
                </a:lnTo>
                <a:lnTo>
                  <a:pt x="0" y="0"/>
                </a:lnTo>
                <a:close/>
              </a:path>
            </a:pathLst>
          </a:custGeom>
          <a:blipFill>
            <a:blip r:embed="rId2"/>
            <a:stretch>
              <a:fillRect l="0" t="0" r="0" b="0"/>
            </a:stretch>
          </a:blipFill>
        </p:spPr>
      </p:sp>
      <p:sp>
        <p:nvSpPr>
          <p:cNvPr name="Freeform 3" id="3"/>
          <p:cNvSpPr/>
          <p:nvPr/>
        </p:nvSpPr>
        <p:spPr>
          <a:xfrm flipH="false" flipV="false" rot="0">
            <a:off x="13231033" y="239144"/>
            <a:ext cx="4028267" cy="9808713"/>
          </a:xfrm>
          <a:custGeom>
            <a:avLst/>
            <a:gdLst/>
            <a:ahLst/>
            <a:cxnLst/>
            <a:rect r="r" b="b" t="t" l="l"/>
            <a:pathLst>
              <a:path h="9808713" w="4028267">
                <a:moveTo>
                  <a:pt x="0" y="0"/>
                </a:moveTo>
                <a:lnTo>
                  <a:pt x="4028267" y="0"/>
                </a:lnTo>
                <a:lnTo>
                  <a:pt x="4028267" y="9808712"/>
                </a:lnTo>
                <a:lnTo>
                  <a:pt x="0" y="9808712"/>
                </a:lnTo>
                <a:lnTo>
                  <a:pt x="0" y="0"/>
                </a:lnTo>
                <a:close/>
              </a:path>
            </a:pathLst>
          </a:custGeom>
          <a:blipFill>
            <a:blip r:embed="rId3"/>
            <a:stretch>
              <a:fillRect l="0" t="-2314" r="-13551" b="-6809"/>
            </a:stretch>
          </a:blipFill>
        </p:spPr>
      </p:sp>
      <p:sp>
        <p:nvSpPr>
          <p:cNvPr name="Freeform 4" id="4"/>
          <p:cNvSpPr/>
          <p:nvPr/>
        </p:nvSpPr>
        <p:spPr>
          <a:xfrm flipH="false" flipV="false" rot="0">
            <a:off x="8536432" y="1773229"/>
            <a:ext cx="3907980" cy="7220506"/>
          </a:xfrm>
          <a:custGeom>
            <a:avLst/>
            <a:gdLst/>
            <a:ahLst/>
            <a:cxnLst/>
            <a:rect r="r" b="b" t="t" l="l"/>
            <a:pathLst>
              <a:path h="7220506" w="3907980">
                <a:moveTo>
                  <a:pt x="0" y="0"/>
                </a:moveTo>
                <a:lnTo>
                  <a:pt x="3907980" y="0"/>
                </a:lnTo>
                <a:lnTo>
                  <a:pt x="3907980" y="7220507"/>
                </a:lnTo>
                <a:lnTo>
                  <a:pt x="0" y="7220507"/>
                </a:lnTo>
                <a:lnTo>
                  <a:pt x="0" y="0"/>
                </a:lnTo>
                <a:close/>
              </a:path>
            </a:pathLst>
          </a:custGeom>
          <a:blipFill>
            <a:blip r:embed="rId4"/>
            <a:stretch>
              <a:fillRect l="0" t="0" r="0" b="0"/>
            </a:stretch>
          </a:blipFill>
        </p:spPr>
      </p:sp>
      <p:sp>
        <p:nvSpPr>
          <p:cNvPr name="TextBox 5" id="5"/>
          <p:cNvSpPr txBox="true"/>
          <p:nvPr/>
        </p:nvSpPr>
        <p:spPr>
          <a:xfrm rot="0">
            <a:off x="7495774" y="405130"/>
            <a:ext cx="5735258"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SUSAN FUTURETECHNOLOGY</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A0A8B2"/>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4366141" cy="273494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THREATS:-  </a:t>
            </a:r>
          </a:p>
          <a:p>
            <a:pPr algn="l" marL="1122679" indent="-561340" lvl="1">
              <a:lnSpc>
                <a:spcPts val="7279"/>
              </a:lnSpc>
              <a:buAutoNum type="arabicPeriod" startAt="1"/>
            </a:pPr>
            <a:r>
              <a:rPr lang="en-US" b="true" sz="5199">
                <a:solidFill>
                  <a:srgbClr val="000000"/>
                </a:solidFill>
                <a:latin typeface="Canva Sans Bold"/>
                <a:ea typeface="Canva Sans Bold"/>
                <a:cs typeface="Canva Sans Bold"/>
                <a:sym typeface="Canva Sans Bold"/>
              </a:rPr>
              <a:t>BIRD</a:t>
            </a:r>
          </a:p>
          <a:p>
            <a:pPr algn="l" marL="1122679" indent="-561340" lvl="1">
              <a:lnSpc>
                <a:spcPts val="7279"/>
              </a:lnSpc>
              <a:buAutoNum type="arabicPeriod" startAt="1"/>
            </a:pPr>
            <a:r>
              <a:rPr lang="en-US" b="true" sz="5199">
                <a:solidFill>
                  <a:srgbClr val="000000"/>
                </a:solidFill>
                <a:latin typeface="Canva Sans Bold"/>
                <a:ea typeface="Canva Sans Bold"/>
                <a:cs typeface="Canva Sans Bold"/>
                <a:sym typeface="Canva Sans Bold"/>
              </a:rPr>
              <a:t>SECURITY</a:t>
            </a:r>
          </a:p>
        </p:txBody>
      </p:sp>
      <p:sp>
        <p:nvSpPr>
          <p:cNvPr name="TextBox 3" id="3"/>
          <p:cNvSpPr txBox="true"/>
          <p:nvPr/>
        </p:nvSpPr>
        <p:spPr>
          <a:xfrm rot="0">
            <a:off x="1028700" y="4292442"/>
            <a:ext cx="12158424" cy="2734945"/>
          </a:xfrm>
          <a:prstGeom prst="rect">
            <a:avLst/>
          </a:prstGeom>
        </p:spPr>
        <p:txBody>
          <a:bodyPr anchor="t" rtlCol="false" tIns="0" lIns="0" bIns="0" rIns="0">
            <a:spAutoFit/>
          </a:bodyPr>
          <a:lstStyle/>
          <a:p>
            <a:pPr algn="just">
              <a:lnSpc>
                <a:spcPts val="7279"/>
              </a:lnSpc>
            </a:pPr>
            <a:r>
              <a:rPr lang="en-US" sz="5199" b="true">
                <a:solidFill>
                  <a:srgbClr val="000000"/>
                </a:solidFill>
                <a:latin typeface="Canva Sans Bold"/>
                <a:ea typeface="Canva Sans Bold"/>
                <a:cs typeface="Canva Sans Bold"/>
                <a:sym typeface="Canva Sans Bold"/>
              </a:rPr>
              <a:t>SOLUTIONS FOR THE THREATS</a:t>
            </a:r>
          </a:p>
          <a:p>
            <a:pPr algn="just" marL="1122679" indent="-561340" lvl="1">
              <a:lnSpc>
                <a:spcPts val="7279"/>
              </a:lnSpc>
              <a:buAutoNum type="arabicPeriod" startAt="1"/>
            </a:pPr>
            <a:r>
              <a:rPr lang="en-US" b="true" sz="5199">
                <a:solidFill>
                  <a:srgbClr val="000000"/>
                </a:solidFill>
                <a:latin typeface="Canva Sans Bold"/>
                <a:ea typeface="Canva Sans Bold"/>
                <a:cs typeface="Canva Sans Bold"/>
                <a:sym typeface="Canva Sans Bold"/>
              </a:rPr>
              <a:t>FOR COLLISIONS USING SENSORS</a:t>
            </a:r>
          </a:p>
          <a:p>
            <a:pPr algn="just" marL="1122679" indent="-561340" lvl="1">
              <a:lnSpc>
                <a:spcPts val="7279"/>
              </a:lnSpc>
              <a:buAutoNum type="arabicPeriod" startAt="1"/>
            </a:pPr>
            <a:r>
              <a:rPr lang="en-US" b="true" sz="5199">
                <a:solidFill>
                  <a:srgbClr val="000000"/>
                </a:solidFill>
                <a:latin typeface="Canva Sans Bold"/>
                <a:ea typeface="Canva Sans Bold"/>
                <a:cs typeface="Canva Sans Bold"/>
                <a:sym typeface="Canva Sans Bold"/>
              </a:rPr>
              <a:t>INCLUSION OF CYBER-SECURITY</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A0A8B2"/>
        </a:solidFill>
      </p:bgPr>
    </p:bg>
    <p:spTree>
      <p:nvGrpSpPr>
        <p:cNvPr id="1" name=""/>
        <p:cNvGrpSpPr/>
        <p:nvPr/>
      </p:nvGrpSpPr>
      <p:grpSpPr>
        <a:xfrm>
          <a:off x="0" y="0"/>
          <a:ext cx="0" cy="0"/>
          <a:chOff x="0" y="0"/>
          <a:chExt cx="0" cy="0"/>
        </a:xfrm>
      </p:grpSpPr>
      <p:sp>
        <p:nvSpPr>
          <p:cNvPr name="TextBox 2" id="2"/>
          <p:cNvSpPr txBox="true"/>
          <p:nvPr/>
        </p:nvSpPr>
        <p:spPr>
          <a:xfrm rot="0">
            <a:off x="5417287" y="-171450"/>
            <a:ext cx="7941350"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CONCLUSION</a:t>
            </a:r>
          </a:p>
        </p:txBody>
      </p:sp>
      <p:sp>
        <p:nvSpPr>
          <p:cNvPr name="TextBox 3" id="3"/>
          <p:cNvSpPr txBox="true"/>
          <p:nvPr/>
        </p:nvSpPr>
        <p:spPr>
          <a:xfrm rot="0">
            <a:off x="0" y="2908932"/>
            <a:ext cx="18288000" cy="29806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HAPs restore the communication services between VICTIMS and RESCUERS</a:t>
            </a:r>
          </a:p>
          <a:p>
            <a:pPr algn="ctr">
              <a:lnSpc>
                <a:spcPts val="4759"/>
              </a:lnSpc>
            </a:pPr>
            <a:r>
              <a:rPr lang="en-US" sz="3399">
                <a:solidFill>
                  <a:srgbClr val="000000"/>
                </a:solidFill>
                <a:latin typeface="Canva Sans"/>
                <a:ea typeface="Canva Sans"/>
                <a:cs typeface="Canva Sans"/>
                <a:sym typeface="Canva Sans"/>
              </a:rPr>
              <a:t>due to which timely medical support can be of  great help  for the victims saving many life. </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They can save the temporary data of the disaster which can be very useful in rebuilding the new habitat.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0A8B2"/>
        </a:solidFill>
      </p:bgPr>
    </p:bg>
    <p:spTree>
      <p:nvGrpSpPr>
        <p:cNvPr id="1" name=""/>
        <p:cNvGrpSpPr/>
        <p:nvPr/>
      </p:nvGrpSpPr>
      <p:grpSpPr>
        <a:xfrm>
          <a:off x="0" y="0"/>
          <a:ext cx="0" cy="0"/>
          <a:chOff x="0" y="0"/>
          <a:chExt cx="0" cy="0"/>
        </a:xfrm>
      </p:grpSpPr>
      <p:grpSp>
        <p:nvGrpSpPr>
          <p:cNvPr name="Group 2" id="2"/>
          <p:cNvGrpSpPr/>
          <p:nvPr/>
        </p:nvGrpSpPr>
        <p:grpSpPr>
          <a:xfrm rot="0">
            <a:off x="5837872" y="8140065"/>
            <a:ext cx="184785" cy="184785"/>
            <a:chOff x="0" y="0"/>
            <a:chExt cx="246380" cy="246380"/>
          </a:xfrm>
        </p:grpSpPr>
        <p:sp>
          <p:nvSpPr>
            <p:cNvPr name="Freeform 3" id="3"/>
            <p:cNvSpPr/>
            <p:nvPr/>
          </p:nvSpPr>
          <p:spPr>
            <a:xfrm flipH="false" flipV="false" rot="0">
              <a:off x="45720" y="49530"/>
              <a:ext cx="147320" cy="153670"/>
            </a:xfrm>
            <a:custGeom>
              <a:avLst/>
              <a:gdLst/>
              <a:ahLst/>
              <a:cxnLst/>
              <a:rect r="r" b="b" t="t" l="l"/>
              <a:pathLst>
                <a:path h="153670" w="147320">
                  <a:moveTo>
                    <a:pt x="147320" y="53340"/>
                  </a:moveTo>
                  <a:cubicBezTo>
                    <a:pt x="143510" y="107950"/>
                    <a:pt x="124460" y="137160"/>
                    <a:pt x="105410" y="146050"/>
                  </a:cubicBezTo>
                  <a:cubicBezTo>
                    <a:pt x="86360" y="153670"/>
                    <a:pt x="52070" y="148590"/>
                    <a:pt x="34290" y="140970"/>
                  </a:cubicBezTo>
                  <a:cubicBezTo>
                    <a:pt x="22860" y="135890"/>
                    <a:pt x="13970" y="127000"/>
                    <a:pt x="8890" y="115570"/>
                  </a:cubicBezTo>
                  <a:cubicBezTo>
                    <a:pt x="1270" y="99060"/>
                    <a:pt x="0" y="62230"/>
                    <a:pt x="5080" y="44450"/>
                  </a:cubicBezTo>
                  <a:cubicBezTo>
                    <a:pt x="8890" y="31750"/>
                    <a:pt x="17780" y="22860"/>
                    <a:pt x="27940" y="16510"/>
                  </a:cubicBezTo>
                  <a:cubicBezTo>
                    <a:pt x="36830" y="8890"/>
                    <a:pt x="46990" y="2540"/>
                    <a:pt x="60960" y="1270"/>
                  </a:cubicBezTo>
                  <a:cubicBezTo>
                    <a:pt x="78740" y="0"/>
                    <a:pt x="128270" y="21590"/>
                    <a:pt x="128270" y="21590"/>
                  </a:cubicBezTo>
                </a:path>
              </a:pathLst>
            </a:custGeom>
            <a:solidFill>
              <a:srgbClr val="E7191F"/>
            </a:solidFill>
            <a:ln cap="sq">
              <a:noFill/>
              <a:prstDash val="solid"/>
              <a:miter/>
            </a:ln>
          </p:spPr>
        </p:sp>
      </p:grpSp>
      <p:sp>
        <p:nvSpPr>
          <p:cNvPr name="Freeform 4" id="4"/>
          <p:cNvSpPr/>
          <p:nvPr/>
        </p:nvSpPr>
        <p:spPr>
          <a:xfrm flipH="false" flipV="false" rot="0">
            <a:off x="0" y="1427633"/>
            <a:ext cx="9412804" cy="6897217"/>
          </a:xfrm>
          <a:custGeom>
            <a:avLst/>
            <a:gdLst/>
            <a:ahLst/>
            <a:cxnLst/>
            <a:rect r="r" b="b" t="t" l="l"/>
            <a:pathLst>
              <a:path h="6897217" w="9412804">
                <a:moveTo>
                  <a:pt x="0" y="0"/>
                </a:moveTo>
                <a:lnTo>
                  <a:pt x="9412804" y="0"/>
                </a:lnTo>
                <a:lnTo>
                  <a:pt x="9412804" y="6897217"/>
                </a:lnTo>
                <a:lnTo>
                  <a:pt x="0" y="6897217"/>
                </a:lnTo>
                <a:lnTo>
                  <a:pt x="0" y="0"/>
                </a:lnTo>
                <a:close/>
              </a:path>
            </a:pathLst>
          </a:custGeom>
          <a:blipFill>
            <a:blip r:embed="rId2"/>
            <a:stretch>
              <a:fillRect l="-18934" t="0" r="-12412" b="0"/>
            </a:stretch>
          </a:blipFill>
        </p:spPr>
      </p:sp>
      <p:sp>
        <p:nvSpPr>
          <p:cNvPr name="TextBox 5" id="5"/>
          <p:cNvSpPr txBox="true"/>
          <p:nvPr/>
        </p:nvSpPr>
        <p:spPr>
          <a:xfrm rot="0">
            <a:off x="9842319" y="3061192"/>
            <a:ext cx="7772363" cy="23806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1.Urban Areas: Typically 0.5 to 2 miles (0.8 to 3.2 km)* due to buildings and obstructions.</a:t>
            </a:r>
          </a:p>
          <a:p>
            <a:pPr algn="ctr">
              <a:lnSpc>
                <a:spcPts val="4759"/>
              </a:lnSpc>
            </a:pPr>
          </a:p>
        </p:txBody>
      </p:sp>
      <p:sp>
        <p:nvSpPr>
          <p:cNvPr name="TextBox 6" id="6"/>
          <p:cNvSpPr txBox="true"/>
          <p:nvPr/>
        </p:nvSpPr>
        <p:spPr>
          <a:xfrm rot="0">
            <a:off x="9842319" y="5791778"/>
            <a:ext cx="7930791" cy="17805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2.Rural Areas: Can reach 2 to 5 miles (3.2 to 8 km), and up to **20 miles (32 km)* in ideal, flat conditions</a:t>
            </a:r>
          </a:p>
        </p:txBody>
      </p:sp>
      <p:sp>
        <p:nvSpPr>
          <p:cNvPr name="TextBox 7" id="7"/>
          <p:cNvSpPr txBox="true"/>
          <p:nvPr/>
        </p:nvSpPr>
        <p:spPr>
          <a:xfrm rot="0">
            <a:off x="6641754" y="-171450"/>
            <a:ext cx="528911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REGIONS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0A8B2"/>
        </a:solidFill>
      </p:bgPr>
    </p:bg>
    <p:spTree>
      <p:nvGrpSpPr>
        <p:cNvPr id="1" name=""/>
        <p:cNvGrpSpPr/>
        <p:nvPr/>
      </p:nvGrpSpPr>
      <p:grpSpPr>
        <a:xfrm>
          <a:off x="0" y="0"/>
          <a:ext cx="0" cy="0"/>
          <a:chOff x="0" y="0"/>
          <a:chExt cx="0" cy="0"/>
        </a:xfrm>
      </p:grpSpPr>
      <p:sp>
        <p:nvSpPr>
          <p:cNvPr name="Freeform 2" id="2"/>
          <p:cNvSpPr/>
          <p:nvPr/>
        </p:nvSpPr>
        <p:spPr>
          <a:xfrm flipH="false" flipV="false" rot="0">
            <a:off x="309592" y="1287225"/>
            <a:ext cx="5778062" cy="6685061"/>
          </a:xfrm>
          <a:custGeom>
            <a:avLst/>
            <a:gdLst/>
            <a:ahLst/>
            <a:cxnLst/>
            <a:rect r="r" b="b" t="t" l="l"/>
            <a:pathLst>
              <a:path h="6685061" w="5778062">
                <a:moveTo>
                  <a:pt x="0" y="0"/>
                </a:moveTo>
                <a:lnTo>
                  <a:pt x="5778062" y="0"/>
                </a:lnTo>
                <a:lnTo>
                  <a:pt x="5778062" y="6685061"/>
                </a:lnTo>
                <a:lnTo>
                  <a:pt x="0" y="6685061"/>
                </a:lnTo>
                <a:lnTo>
                  <a:pt x="0" y="0"/>
                </a:lnTo>
                <a:close/>
              </a:path>
            </a:pathLst>
          </a:custGeom>
          <a:blipFill>
            <a:blip r:embed="rId2"/>
            <a:stretch>
              <a:fillRect l="-15199" t="-12113" r="-15199" b="-592"/>
            </a:stretch>
          </a:blipFill>
        </p:spPr>
      </p:sp>
      <p:sp>
        <p:nvSpPr>
          <p:cNvPr name="TextBox 3" id="3"/>
          <p:cNvSpPr txBox="true"/>
          <p:nvPr/>
        </p:nvSpPr>
        <p:spPr>
          <a:xfrm rot="0">
            <a:off x="1301541" y="8103645"/>
            <a:ext cx="379416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 disaster  occurs.</a:t>
            </a:r>
          </a:p>
        </p:txBody>
      </p:sp>
      <p:sp>
        <p:nvSpPr>
          <p:cNvPr name="TextBox 4" id="4"/>
          <p:cNvSpPr txBox="true"/>
          <p:nvPr/>
        </p:nvSpPr>
        <p:spPr>
          <a:xfrm rot="0">
            <a:off x="6851997" y="3106073"/>
            <a:ext cx="10841899" cy="35807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 Environmental Impacts:- Extreme weather conditions like floods, high winds, snowstorms, or wildfires, landslide can interfere with the proper functioning of mobile towers, damaging equipment, or limiting their signal coverage.</a:t>
            </a:r>
          </a:p>
          <a:p>
            <a:pPr algn="ctr">
              <a:lnSpc>
                <a:spcPts val="475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0A8B2"/>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76238"/>
            <a:ext cx="5778062" cy="5778062"/>
          </a:xfrm>
          <a:custGeom>
            <a:avLst/>
            <a:gdLst/>
            <a:ahLst/>
            <a:cxnLst/>
            <a:rect r="r" b="b" t="t" l="l"/>
            <a:pathLst>
              <a:path h="5778062" w="5778062">
                <a:moveTo>
                  <a:pt x="0" y="0"/>
                </a:moveTo>
                <a:lnTo>
                  <a:pt x="5778062" y="0"/>
                </a:lnTo>
                <a:lnTo>
                  <a:pt x="5778062" y="5778062"/>
                </a:lnTo>
                <a:lnTo>
                  <a:pt x="0" y="5778062"/>
                </a:lnTo>
                <a:lnTo>
                  <a:pt x="0" y="0"/>
                </a:lnTo>
                <a:close/>
              </a:path>
            </a:pathLst>
          </a:custGeom>
          <a:blipFill>
            <a:blip r:embed="rId2"/>
            <a:stretch>
              <a:fillRect l="0" t="0" r="0" b="0"/>
            </a:stretch>
          </a:blipFill>
        </p:spPr>
      </p:sp>
      <p:sp>
        <p:nvSpPr>
          <p:cNvPr name="TextBox 3" id="3"/>
          <p:cNvSpPr txBox="true"/>
          <p:nvPr/>
        </p:nvSpPr>
        <p:spPr>
          <a:xfrm rot="0">
            <a:off x="1229181" y="7968130"/>
            <a:ext cx="537710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Damage to Mobile Towers</a:t>
            </a:r>
          </a:p>
        </p:txBody>
      </p:sp>
      <p:sp>
        <p:nvSpPr>
          <p:cNvPr name="TextBox 4" id="4"/>
          <p:cNvSpPr txBox="true"/>
          <p:nvPr/>
        </p:nvSpPr>
        <p:spPr>
          <a:xfrm rot="0">
            <a:off x="7761749" y="3346310"/>
            <a:ext cx="7752172" cy="4178225"/>
          </a:xfrm>
          <a:prstGeom prst="rect">
            <a:avLst/>
          </a:prstGeom>
        </p:spPr>
        <p:txBody>
          <a:bodyPr anchor="t" rtlCol="false" tIns="0" lIns="0" bIns="0" rIns="0">
            <a:spAutoFit/>
          </a:bodyPr>
          <a:lstStyle/>
          <a:p>
            <a:pPr algn="ctr" marL="856873" indent="-428437" lvl="1">
              <a:lnSpc>
                <a:spcPts val="5556"/>
              </a:lnSpc>
              <a:buAutoNum type="arabicPeriod" startAt="1"/>
            </a:pPr>
            <a:r>
              <a:rPr lang="en-US" sz="3968">
                <a:solidFill>
                  <a:srgbClr val="000000"/>
                </a:solidFill>
                <a:latin typeface="Canva Sans"/>
                <a:ea typeface="Canva Sans"/>
                <a:cs typeface="Canva Sans"/>
                <a:sym typeface="Canva Sans"/>
              </a:rPr>
              <a:t>Power cut</a:t>
            </a:r>
          </a:p>
          <a:p>
            <a:pPr algn="ctr" marL="856873" indent="-428437" lvl="1">
              <a:lnSpc>
                <a:spcPts val="5556"/>
              </a:lnSpc>
              <a:buAutoNum type="arabicPeriod" startAt="1"/>
            </a:pPr>
            <a:r>
              <a:rPr lang="en-US" sz="3968">
                <a:solidFill>
                  <a:srgbClr val="000000"/>
                </a:solidFill>
                <a:latin typeface="Canva Sans"/>
                <a:ea typeface="Canva Sans"/>
                <a:cs typeface="Canva Sans"/>
                <a:sym typeface="Canva Sans"/>
              </a:rPr>
              <a:t>Weather Issues</a:t>
            </a:r>
          </a:p>
          <a:p>
            <a:pPr algn="ctr" marL="856873" indent="-428437" lvl="1">
              <a:lnSpc>
                <a:spcPts val="5556"/>
              </a:lnSpc>
              <a:buAutoNum type="arabicPeriod" startAt="1"/>
            </a:pPr>
            <a:r>
              <a:rPr lang="en-US" sz="3968">
                <a:solidFill>
                  <a:srgbClr val="000000"/>
                </a:solidFill>
                <a:latin typeface="Canva Sans"/>
                <a:ea typeface="Canva Sans"/>
                <a:cs typeface="Canva Sans"/>
                <a:sym typeface="Canva Sans"/>
              </a:rPr>
              <a:t>Damage to Tower</a:t>
            </a:r>
          </a:p>
          <a:p>
            <a:pPr algn="ctr" marL="856873" indent="-428437" lvl="1">
              <a:lnSpc>
                <a:spcPts val="5556"/>
              </a:lnSpc>
              <a:buAutoNum type="arabicPeriod" startAt="1"/>
            </a:pPr>
            <a:r>
              <a:rPr lang="en-US" sz="3968">
                <a:solidFill>
                  <a:srgbClr val="000000"/>
                </a:solidFill>
                <a:latin typeface="Canva Sans"/>
                <a:ea typeface="Canva Sans"/>
                <a:cs typeface="Canva Sans"/>
                <a:sym typeface="Canva Sans"/>
              </a:rPr>
              <a:t>Disruption of Backhaul Links</a:t>
            </a:r>
          </a:p>
          <a:p>
            <a:pPr algn="ctr">
              <a:lnSpc>
                <a:spcPts val="5556"/>
              </a:lnSpc>
            </a:pPr>
          </a:p>
          <a:p>
            <a:pPr algn="ctr">
              <a:lnSpc>
                <a:spcPts val="555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0A8B2"/>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620758"/>
            <a:ext cx="5778062" cy="5778062"/>
          </a:xfrm>
          <a:custGeom>
            <a:avLst/>
            <a:gdLst/>
            <a:ahLst/>
            <a:cxnLst/>
            <a:rect r="r" b="b" t="t" l="l"/>
            <a:pathLst>
              <a:path h="5778062" w="5778062">
                <a:moveTo>
                  <a:pt x="0" y="0"/>
                </a:moveTo>
                <a:lnTo>
                  <a:pt x="5778062" y="0"/>
                </a:lnTo>
                <a:lnTo>
                  <a:pt x="5778062" y="5778063"/>
                </a:lnTo>
                <a:lnTo>
                  <a:pt x="0" y="5778063"/>
                </a:lnTo>
                <a:lnTo>
                  <a:pt x="0" y="0"/>
                </a:lnTo>
                <a:close/>
              </a:path>
            </a:pathLst>
          </a:custGeom>
          <a:blipFill>
            <a:blip r:embed="rId2"/>
            <a:stretch>
              <a:fillRect l="0" t="0" r="0" b="0"/>
            </a:stretch>
          </a:blipFill>
        </p:spPr>
      </p:sp>
      <p:sp>
        <p:nvSpPr>
          <p:cNvPr name="TextBox 3" id="3"/>
          <p:cNvSpPr txBox="true"/>
          <p:nvPr/>
        </p:nvSpPr>
        <p:spPr>
          <a:xfrm rot="0">
            <a:off x="1440343" y="7691469"/>
            <a:ext cx="471344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Input taken from users</a:t>
            </a:r>
          </a:p>
        </p:txBody>
      </p:sp>
      <p:sp>
        <p:nvSpPr>
          <p:cNvPr name="TextBox 4" id="4"/>
          <p:cNvSpPr txBox="true"/>
          <p:nvPr/>
        </p:nvSpPr>
        <p:spPr>
          <a:xfrm rot="0">
            <a:off x="6970971" y="3586182"/>
            <a:ext cx="11000020" cy="17805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 we take input from users and select the sector with least input.....We know that the services are disrupted  in that specific sectors by asking YES/NO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0A8B2"/>
        </a:solidFill>
      </p:bgPr>
    </p:bg>
    <p:spTree>
      <p:nvGrpSpPr>
        <p:cNvPr id="1" name=""/>
        <p:cNvGrpSpPr/>
        <p:nvPr/>
      </p:nvGrpSpPr>
      <p:grpSpPr>
        <a:xfrm>
          <a:off x="0" y="0"/>
          <a:ext cx="0" cy="0"/>
          <a:chOff x="0" y="0"/>
          <a:chExt cx="0" cy="0"/>
        </a:xfrm>
      </p:grpSpPr>
      <p:sp>
        <p:nvSpPr>
          <p:cNvPr name="Freeform 2" id="2"/>
          <p:cNvSpPr/>
          <p:nvPr/>
        </p:nvSpPr>
        <p:spPr>
          <a:xfrm flipH="false" flipV="false" rot="0">
            <a:off x="625432" y="1694891"/>
            <a:ext cx="8798896" cy="6897217"/>
          </a:xfrm>
          <a:custGeom>
            <a:avLst/>
            <a:gdLst/>
            <a:ahLst/>
            <a:cxnLst/>
            <a:rect r="r" b="b" t="t" l="l"/>
            <a:pathLst>
              <a:path h="6897217" w="8798896">
                <a:moveTo>
                  <a:pt x="0" y="0"/>
                </a:moveTo>
                <a:lnTo>
                  <a:pt x="8798897" y="0"/>
                </a:lnTo>
                <a:lnTo>
                  <a:pt x="8798897" y="6897218"/>
                </a:lnTo>
                <a:lnTo>
                  <a:pt x="0" y="6897218"/>
                </a:lnTo>
                <a:lnTo>
                  <a:pt x="0" y="0"/>
                </a:lnTo>
                <a:close/>
              </a:path>
            </a:pathLst>
          </a:custGeom>
          <a:blipFill>
            <a:blip r:embed="rId2"/>
            <a:stretch>
              <a:fillRect l="-20256" t="0" r="-20256" b="0"/>
            </a:stretch>
          </a:blipFill>
        </p:spPr>
      </p:sp>
      <p:sp>
        <p:nvSpPr>
          <p:cNvPr name="TextBox 3" id="3"/>
          <p:cNvSpPr txBox="true"/>
          <p:nvPr/>
        </p:nvSpPr>
        <p:spPr>
          <a:xfrm rot="0">
            <a:off x="9782909" y="3611956"/>
            <a:ext cx="8366467" cy="35807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By taking outputs gained On the basis of the input received from the users  we put them into an AI system which predicts the sector with the most unanswered users and select it as the HOT ZONE.</a:t>
            </a:r>
          </a:p>
        </p:txBody>
      </p:sp>
      <p:sp>
        <p:nvSpPr>
          <p:cNvPr name="TextBox 4" id="4"/>
          <p:cNvSpPr txBox="true"/>
          <p:nvPr/>
        </p:nvSpPr>
        <p:spPr>
          <a:xfrm rot="0">
            <a:off x="414516" y="-3044"/>
            <a:ext cx="17458968"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IDENTIFYING THE  HOT ZONES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0A8B2"/>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2530617" cy="5932464"/>
          </a:xfrm>
          <a:custGeom>
            <a:avLst/>
            <a:gdLst/>
            <a:ahLst/>
            <a:cxnLst/>
            <a:rect r="r" b="b" t="t" l="l"/>
            <a:pathLst>
              <a:path h="5932464" w="12530617">
                <a:moveTo>
                  <a:pt x="0" y="0"/>
                </a:moveTo>
                <a:lnTo>
                  <a:pt x="12530617" y="0"/>
                </a:lnTo>
                <a:lnTo>
                  <a:pt x="12530617" y="5932464"/>
                </a:lnTo>
                <a:lnTo>
                  <a:pt x="0" y="5932464"/>
                </a:lnTo>
                <a:lnTo>
                  <a:pt x="0" y="0"/>
                </a:lnTo>
                <a:close/>
              </a:path>
            </a:pathLst>
          </a:custGeom>
          <a:blipFill>
            <a:blip r:embed="rId2"/>
            <a:stretch>
              <a:fillRect l="0" t="0" r="0" b="0"/>
            </a:stretch>
          </a:blipFill>
        </p:spPr>
      </p:sp>
      <p:sp>
        <p:nvSpPr>
          <p:cNvPr name="TextBox 3" id="3"/>
          <p:cNvSpPr txBox="true"/>
          <p:nvPr/>
        </p:nvSpPr>
        <p:spPr>
          <a:xfrm rot="0">
            <a:off x="243962" y="7117276"/>
            <a:ext cx="18044038" cy="17805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High altitude platforms (HAPs) are aircraft or airships or drones that can be used for wireless communication and other applications. They are located in the stratosphere, which is the layer of the Earth's atmosphere that starts at 20 kilometers.</a:t>
            </a:r>
          </a:p>
        </p:txBody>
      </p:sp>
      <p:sp>
        <p:nvSpPr>
          <p:cNvPr name="TextBox 4" id="4"/>
          <p:cNvSpPr txBox="true"/>
          <p:nvPr/>
        </p:nvSpPr>
        <p:spPr>
          <a:xfrm rot="0">
            <a:off x="4720481" y="5780064"/>
            <a:ext cx="2759027" cy="1403887"/>
          </a:xfrm>
          <a:prstGeom prst="rect">
            <a:avLst/>
          </a:prstGeom>
        </p:spPr>
        <p:txBody>
          <a:bodyPr anchor="t" rtlCol="false" tIns="0" lIns="0" bIns="0" rIns="0">
            <a:spAutoFit/>
          </a:bodyPr>
          <a:lstStyle/>
          <a:p>
            <a:pPr algn="ctr">
              <a:lnSpc>
                <a:spcPts val="11554"/>
              </a:lnSpc>
            </a:pPr>
            <a:r>
              <a:rPr lang="en-US" sz="8253" b="true">
                <a:solidFill>
                  <a:srgbClr val="000000"/>
                </a:solidFill>
                <a:latin typeface="Canva Sans Bold"/>
                <a:ea typeface="Canva Sans Bold"/>
                <a:cs typeface="Canva Sans Bold"/>
                <a:sym typeface="Canva Sans Bold"/>
              </a:rPr>
              <a:t>HAPs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A0A8B2"/>
        </a:solidFill>
      </p:bgPr>
    </p:bg>
    <p:spTree>
      <p:nvGrpSpPr>
        <p:cNvPr id="1" name=""/>
        <p:cNvGrpSpPr/>
        <p:nvPr/>
      </p:nvGrpSpPr>
      <p:grpSpPr>
        <a:xfrm>
          <a:off x="0" y="0"/>
          <a:ext cx="0" cy="0"/>
          <a:chOff x="0" y="0"/>
          <a:chExt cx="0" cy="0"/>
        </a:xfrm>
      </p:grpSpPr>
      <p:sp>
        <p:nvSpPr>
          <p:cNvPr name="TextBox 2" id="2"/>
          <p:cNvSpPr txBox="true"/>
          <p:nvPr/>
        </p:nvSpPr>
        <p:spPr>
          <a:xfrm rot="0">
            <a:off x="0" y="-66675"/>
            <a:ext cx="18288000" cy="10353675"/>
          </a:xfrm>
          <a:prstGeom prst="rect">
            <a:avLst/>
          </a:prstGeom>
        </p:spPr>
        <p:txBody>
          <a:bodyPr anchor="t" rtlCol="false" tIns="0" lIns="0" bIns="0" rIns="0">
            <a:spAutoFit/>
          </a:bodyPr>
          <a:lstStyle/>
          <a:p>
            <a:pPr algn="ctr">
              <a:lnSpc>
                <a:spcPts val="4840"/>
              </a:lnSpc>
            </a:pPr>
            <a:r>
              <a:rPr lang="en-US" sz="3457">
                <a:solidFill>
                  <a:srgbClr val="000000"/>
                </a:solidFill>
                <a:latin typeface="Canva Sans"/>
                <a:ea typeface="Canva Sans"/>
                <a:cs typeface="Canva Sans"/>
                <a:sym typeface="Canva Sans"/>
              </a:rPr>
              <a:t>Advantages of HAPS:</a:t>
            </a:r>
          </a:p>
          <a:p>
            <a:pPr algn="ctr">
              <a:lnSpc>
                <a:spcPts val="4840"/>
              </a:lnSpc>
            </a:pPr>
          </a:p>
          <a:p>
            <a:pPr algn="ctr">
              <a:lnSpc>
                <a:spcPts val="4840"/>
              </a:lnSpc>
            </a:pPr>
            <a:r>
              <a:rPr lang="en-US" sz="3457">
                <a:solidFill>
                  <a:srgbClr val="000000"/>
                </a:solidFill>
                <a:latin typeface="Canva Sans"/>
                <a:ea typeface="Canva Sans"/>
                <a:cs typeface="Canva Sans"/>
                <a:sym typeface="Canva Sans"/>
              </a:rPr>
              <a:t>1. Coverage: HAPS can provide extensive coverage over large areas, making them useful for remote or underserved locations.</a:t>
            </a:r>
          </a:p>
          <a:p>
            <a:pPr algn="ctr">
              <a:lnSpc>
                <a:spcPts val="4840"/>
              </a:lnSpc>
            </a:pPr>
            <a:r>
              <a:rPr lang="en-US" sz="3457">
                <a:solidFill>
                  <a:srgbClr val="000000"/>
                </a:solidFill>
                <a:latin typeface="Canva Sans"/>
                <a:ea typeface="Canva Sans"/>
                <a:cs typeface="Canva Sans"/>
                <a:sym typeface="Canva Sans"/>
              </a:rPr>
              <a:t>   </a:t>
            </a:r>
          </a:p>
          <a:p>
            <a:pPr algn="ctr">
              <a:lnSpc>
                <a:spcPts val="4840"/>
              </a:lnSpc>
            </a:pPr>
            <a:r>
              <a:rPr lang="en-US" sz="3457">
                <a:solidFill>
                  <a:srgbClr val="000000"/>
                </a:solidFill>
                <a:latin typeface="Canva Sans"/>
                <a:ea typeface="Canva Sans"/>
                <a:cs typeface="Canva Sans"/>
                <a:sym typeface="Canva Sans"/>
              </a:rPr>
              <a:t>2. Rapid Deployment: They can be deployed relatively quickly compared to traditional ground infrastructure, especially in disaster scenarios.</a:t>
            </a:r>
          </a:p>
          <a:p>
            <a:pPr algn="ctr">
              <a:lnSpc>
                <a:spcPts val="4840"/>
              </a:lnSpc>
            </a:pPr>
          </a:p>
          <a:p>
            <a:pPr algn="ctr">
              <a:lnSpc>
                <a:spcPts val="4840"/>
              </a:lnSpc>
            </a:pPr>
            <a:r>
              <a:rPr lang="en-US" sz="3457">
                <a:solidFill>
                  <a:srgbClr val="000000"/>
                </a:solidFill>
                <a:latin typeface="Canva Sans"/>
                <a:ea typeface="Canva Sans"/>
                <a:cs typeface="Canva Sans"/>
                <a:sym typeface="Canva Sans"/>
              </a:rPr>
              <a:t>3. Cost-Effective: They may reduce the need for extensive ground infrastructure, lowering overall costs for communication networks.</a:t>
            </a:r>
          </a:p>
          <a:p>
            <a:pPr algn="ctr">
              <a:lnSpc>
                <a:spcPts val="4840"/>
              </a:lnSpc>
            </a:pPr>
          </a:p>
          <a:p>
            <a:pPr algn="ctr">
              <a:lnSpc>
                <a:spcPts val="4840"/>
              </a:lnSpc>
            </a:pPr>
            <a:r>
              <a:rPr lang="en-US" sz="3457">
                <a:solidFill>
                  <a:srgbClr val="000000"/>
                </a:solidFill>
                <a:latin typeface="Canva Sans"/>
                <a:ea typeface="Canva Sans"/>
                <a:cs typeface="Canva Sans"/>
                <a:sym typeface="Canva Sans"/>
              </a:rPr>
              <a:t>4. Flexibility: HAPS can be repositioned to adapt to changing needs or areas of interest.</a:t>
            </a:r>
          </a:p>
          <a:p>
            <a:pPr algn="ctr">
              <a:lnSpc>
                <a:spcPts val="4840"/>
              </a:lnSpc>
            </a:pPr>
          </a:p>
          <a:p>
            <a:pPr algn="ctr">
              <a:lnSpc>
                <a:spcPts val="4840"/>
              </a:lnSpc>
            </a:pPr>
            <a:r>
              <a:rPr lang="en-US" sz="3457">
                <a:solidFill>
                  <a:srgbClr val="000000"/>
                </a:solidFill>
                <a:latin typeface="Canva Sans"/>
                <a:ea typeface="Canva Sans"/>
                <a:cs typeface="Canva Sans"/>
                <a:sym typeface="Canva Sans"/>
              </a:rPr>
              <a:t>5. Environmental Monitoring: They can assist in collecting data for environmental monitoring and disaster response.</a:t>
            </a:r>
          </a:p>
          <a:p>
            <a:pPr algn="ctr">
              <a:lnSpc>
                <a:spcPts val="4840"/>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A0A8B2"/>
        </a:solidFill>
      </p:bgPr>
    </p:bg>
    <p:spTree>
      <p:nvGrpSpPr>
        <p:cNvPr id="1" name=""/>
        <p:cNvGrpSpPr/>
        <p:nvPr/>
      </p:nvGrpSpPr>
      <p:grpSpPr>
        <a:xfrm>
          <a:off x="0" y="0"/>
          <a:ext cx="0" cy="0"/>
          <a:chOff x="0" y="0"/>
          <a:chExt cx="0" cy="0"/>
        </a:xfrm>
      </p:grpSpPr>
      <p:sp>
        <p:nvSpPr>
          <p:cNvPr name="TextBox 2" id="2"/>
          <p:cNvSpPr txBox="true"/>
          <p:nvPr/>
        </p:nvSpPr>
        <p:spPr>
          <a:xfrm rot="0">
            <a:off x="784738" y="-104775"/>
            <a:ext cx="16230600" cy="1749425"/>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High Availability Proxies (HAPs) can restore communication in several ways:</a:t>
            </a:r>
          </a:p>
        </p:txBody>
      </p:sp>
      <p:sp>
        <p:nvSpPr>
          <p:cNvPr name="TextBox 3" id="3"/>
          <p:cNvSpPr txBox="true"/>
          <p:nvPr/>
        </p:nvSpPr>
        <p:spPr>
          <a:xfrm rot="0">
            <a:off x="0" y="1770443"/>
            <a:ext cx="18288000" cy="23806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1. Failover Mechanisms: </a:t>
            </a:r>
            <a:r>
              <a:rPr lang="en-US" sz="3399">
                <a:solidFill>
                  <a:srgbClr val="000000"/>
                </a:solidFill>
                <a:latin typeface="Canva Sans"/>
                <a:ea typeface="Canva Sans"/>
                <a:cs typeface="Canva Sans"/>
                <a:sym typeface="Canva Sans"/>
              </a:rPr>
              <a:t>Implement automatic failover by using techniques like VRRP (Virtual Router Redundancy Protocol) or clustering. To prevent downtime. If the primary router fails, a secondary takes over.</a:t>
            </a:r>
          </a:p>
          <a:p>
            <a:pPr algn="l">
              <a:lnSpc>
                <a:spcPts val="4759"/>
              </a:lnSpc>
            </a:pPr>
          </a:p>
        </p:txBody>
      </p:sp>
      <p:sp>
        <p:nvSpPr>
          <p:cNvPr name="TextBox 4" id="4"/>
          <p:cNvSpPr txBox="true"/>
          <p:nvPr/>
        </p:nvSpPr>
        <p:spPr>
          <a:xfrm rot="0">
            <a:off x="0" y="4274883"/>
            <a:ext cx="18288000" cy="17805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2. Traffic Management: </a:t>
            </a:r>
            <a:r>
              <a:rPr lang="en-US" sz="3399">
                <a:solidFill>
                  <a:srgbClr val="000000"/>
                </a:solidFill>
                <a:latin typeface="Canva Sans"/>
                <a:ea typeface="Canva Sans"/>
                <a:cs typeface="Canva Sans"/>
                <a:sym typeface="Canva Sans"/>
              </a:rPr>
              <a:t>Prioritize and route traffic based on policies to ensure critical services remain available during peak loads or failures.</a:t>
            </a:r>
          </a:p>
          <a:p>
            <a:pPr algn="l">
              <a:lnSpc>
                <a:spcPts val="4759"/>
              </a:lnSpc>
            </a:pPr>
          </a:p>
        </p:txBody>
      </p:sp>
      <p:sp>
        <p:nvSpPr>
          <p:cNvPr name="TextBox 5" id="5"/>
          <p:cNvSpPr txBox="true"/>
          <p:nvPr/>
        </p:nvSpPr>
        <p:spPr>
          <a:xfrm rot="0">
            <a:off x="0" y="6179248"/>
            <a:ext cx="18288000" cy="17805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3. Cache responses for frequently accessed content, reducing load on backend servers and speeding up recovery after outages.</a:t>
            </a:r>
          </a:p>
          <a:p>
            <a:pPr algn="ctr">
              <a:lnSpc>
                <a:spcPts val="4759"/>
              </a:lnSpc>
            </a:pPr>
          </a:p>
        </p:txBody>
      </p:sp>
      <p:sp>
        <p:nvSpPr>
          <p:cNvPr name="TextBox 6" id="6"/>
          <p:cNvSpPr txBox="true"/>
          <p:nvPr/>
        </p:nvSpPr>
        <p:spPr>
          <a:xfrm rot="0">
            <a:off x="0" y="7893113"/>
            <a:ext cx="18288000" cy="29806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4. Voice Call Support:- </a:t>
            </a:r>
            <a:r>
              <a:rPr lang="en-US" sz="3399">
                <a:solidFill>
                  <a:srgbClr val="000000"/>
                </a:solidFill>
                <a:latin typeface="Canva Sans"/>
                <a:ea typeface="Canva Sans"/>
                <a:cs typeface="Canva Sans"/>
                <a:sym typeface="Canva Sans"/>
              </a:rPr>
              <a:t>H</a:t>
            </a:r>
            <a:r>
              <a:rPr lang="en-US" sz="3399">
                <a:solidFill>
                  <a:srgbClr val="000000"/>
                </a:solidFill>
                <a:latin typeface="Canva Sans"/>
                <a:ea typeface="Canva Sans"/>
                <a:cs typeface="Canva Sans"/>
                <a:sym typeface="Canva Sans"/>
              </a:rPr>
              <a:t>APS can relay cellular signals from the ground to mobile devices, similar to how traditional cell towers work. This allows users to make voice calls and send SMS messages in areas where ground infrastructure is damaged or non-existent.</a:t>
            </a:r>
          </a:p>
          <a:p>
            <a:pPr algn="l">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DAGR3RaRtmo</dc:identifier>
  <dcterms:modified xsi:type="dcterms:W3CDTF">2011-08-01T06:04:30Z</dcterms:modified>
  <cp:revision>1</cp:revision>
  <dc:title>A disaster occurs</dc:title>
</cp:coreProperties>
</file>