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4" r:id="rId4"/>
    <p:sldId id="295" r:id="rId5"/>
    <p:sldId id="277" r:id="rId6"/>
    <p:sldId id="296" r:id="rId7"/>
    <p:sldId id="281" r:id="rId8"/>
    <p:sldId id="275" r:id="rId9"/>
    <p:sldId id="298" r:id="rId10"/>
    <p:sldId id="262" r:id="rId11"/>
    <p:sldId id="299" r:id="rId12"/>
    <p:sldId id="265" r:id="rId13"/>
    <p:sldId id="264" r:id="rId14"/>
    <p:sldId id="289" r:id="rId15"/>
    <p:sldId id="290" r:id="rId16"/>
    <p:sldId id="300" r:id="rId17"/>
    <p:sldId id="297" r:id="rId18"/>
    <p:sldId id="292" r:id="rId19"/>
    <p:sldId id="291" r:id="rId20"/>
    <p:sldId id="293" r:id="rId21"/>
    <p:sldId id="259" r:id="rId22"/>
    <p:sldId id="260" r:id="rId23"/>
    <p:sldId id="271" r:id="rId24"/>
    <p:sldId id="261" r:id="rId25"/>
    <p:sldId id="272" r:id="rId26"/>
    <p:sldId id="279" r:id="rId27"/>
    <p:sldId id="25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4"/>
  </p:normalViewPr>
  <p:slideViewPr>
    <p:cSldViewPr snapToGrid="0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02.wmf"/><Relationship Id="rId1" Type="http://schemas.openxmlformats.org/officeDocument/2006/relationships/image" Target="../media/image27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84.wmf"/><Relationship Id="rId1" Type="http://schemas.openxmlformats.org/officeDocument/2006/relationships/image" Target="../media/image105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.wmf"/><Relationship Id="rId1" Type="http://schemas.openxmlformats.org/officeDocument/2006/relationships/image" Target="../media/image27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1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84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6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20E76-F1C9-4AD8-A7CE-C00283E093E1}" type="datetimeFigureOut">
              <a:rPr lang="ru-RU" smtClean="0"/>
              <a:t>29.06.2021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117B-9F7F-4366-B311-5578D3F83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117B-9F7F-4366-B311-5578D3F8305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117B-9F7F-4366-B311-5578D3F8305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0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FF294-2C56-4AC6-A6C4-82714FF3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EF063B-F5AE-46D6-9145-15BEAF7E1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5EBBF-2A0D-4FA4-838F-A2FA2CD7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05418-E526-4BD5-8992-9453ADBA7EBD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C01FF1-C084-4E67-A5C8-5160F54D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A9589-B44B-4B98-801F-7BD174F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32C08-52DB-499E-909A-9E5F2058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2D80B-0107-4AE5-83AF-AD6DC648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42887-32BC-4289-BF54-721B1C93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B073-5601-4FEB-B441-453AF0DFA414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284B5-6E71-4FC2-8951-CABFF028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8BCF7-77FB-480A-B4E8-AAAB72B0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7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97C422-05C7-4F5A-8BFD-F253D3DF7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5440B6-F5D0-4B50-AFDE-70264F74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6F588-9CDA-4695-A9C5-C74FAEBD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5334-F07E-46F4-A64E-35D8012272A0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2183-2A72-4473-8399-7276960B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16150-9EBC-4C8D-A3DE-759F00A3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0343F-87DF-4D41-BD12-7DCFEE92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AD4AC-6D6D-4040-9BB1-A72FB499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F751BC-D6A1-4871-B799-3BE848A6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B3CA-4451-4AA6-8672-63C59AAAC19E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93E2F-6B5E-4BB0-A5BA-5C552AF9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11BF2D-8FB4-45BE-9D4B-780BD131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78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FBF8-1C86-4C43-9264-0F0D3A5D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885132-834E-4FA1-B1CA-87E24C80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B5472-7122-409A-93F4-981F3D2D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C5C2-2A78-4354-A961-CF9FE67A084E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F6FE6-3EEA-4C60-826E-E08746C4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AE69B-54A9-4028-930A-BEE18525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1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FA26D-1CE1-43BB-B562-DF7C8501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818D5E-17F6-4F78-B4C8-05DDB7DF0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610462-E10D-4725-A59A-A72A2378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63C46-B1A2-441A-9A58-6FEA1C57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25A7D-48C2-47BF-ACC4-2D092FB534DE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88A14A-091F-4873-BE23-F5600399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2760D2-EB24-4116-9672-885691C4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846CB-E52E-40EB-A139-40BF3D4B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BED5DE-DB21-4D75-BF3F-5DF5833B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6AD856-3E91-4E51-BB6E-8147F1D98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5A33D5-E45B-4B6B-8905-304874DAF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249F8C-7317-4559-8931-43E1614F6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5AE8CF-76AC-4268-8179-032FA4CC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6344-7062-4C47-9275-A144F37A45EC}" type="datetime1">
              <a:rPr lang="ru-RU" smtClean="0"/>
              <a:t>29.06.2021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24A7F5-D7B7-44C1-AA1C-6EB50B38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7EC781-0395-419D-9D18-5825CFE2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923E8-39CA-4F4D-A9C6-2F32ADAD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2BD9A0-DB58-4296-BA21-644A2AC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EA2B-DC69-4489-9720-0BA6D71DC542}" type="datetime1">
              <a:rPr lang="ru-RU" smtClean="0"/>
              <a:t>29.06.2021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0F555-43D6-4B72-8F32-DAE1A542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7F4533-F00F-43B4-9120-C11DF602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0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3D7C5F-54BE-41BC-AEB9-E28E19B9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96DC-D1B4-46BF-8473-EFF8B1F84BFB}" type="datetime1">
              <a:rPr lang="ru-RU" smtClean="0"/>
              <a:t>29.06.2021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FA2B0A-B368-4355-8337-9263DE3A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736591-F097-4A6B-8BDD-62A0D5A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3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949DA-8AB9-49EF-AB1D-B2F59447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FA9D4-BC60-44E6-BE36-AD0C9335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631E3-127F-4BC3-81D1-3C5C4C52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D8F060-7CF0-4B28-8D60-900D76A4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FE5-F66D-45D6-93A7-1DBCC81BDE72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7A762-622E-4DA4-8DF5-E4530622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E956C6-49CF-48A2-98AD-D7A5650E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0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B0FF2-C9F0-4853-8729-E2FF0105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8A75F7-A73C-48BC-A478-6C71E2961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4D20FC-BF55-44F0-A153-CAB13518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519CB-4442-47D6-963A-42083CCB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4BAA-CD63-49A3-80F9-5EB50BC21E7C}" type="datetime1">
              <a:rPr lang="ru-RU" smtClean="0"/>
              <a:t>29.06.2021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88170A-BE92-4D20-87DB-03FAC715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2A19ED-6BC7-4FBC-9DF7-483E3DE1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38D07-5418-4603-B192-CC56AA6E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131AB3-76DE-4C7D-BD01-E57707B4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41BAE-37D3-441D-A27F-FA93A444B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D54A-D72C-49F4-8143-A91A9AF2DC3D}" type="datetime1">
              <a:rPr lang="ru-RU" smtClean="0"/>
              <a:t>29.06.2021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F3440-6329-4E57-B881-C79569B18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19573-3AB0-4CBD-B70F-D8680736C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65ED5-E8B0-4BF3-888D-DB112A0CFD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3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7" Type="http://schemas.openxmlformats.org/officeDocument/2006/relationships/image" Target="../media/image61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gif"/><Relationship Id="rId4" Type="http://schemas.openxmlformats.org/officeDocument/2006/relationships/image" Target="../media/image58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oleObject" Target="../embeddings/oleObject46.bin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s://earthexplorer.usgs.gov/" TargetMode="External"/><Relationship Id="rId7" Type="http://schemas.openxmlformats.org/officeDocument/2006/relationships/image" Target="../media/image7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gif"/><Relationship Id="rId2" Type="http://schemas.openxmlformats.org/officeDocument/2006/relationships/image" Target="../media/image7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gif"/><Relationship Id="rId5" Type="http://schemas.openxmlformats.org/officeDocument/2006/relationships/image" Target="../media/image82.gif"/><Relationship Id="rId4" Type="http://schemas.openxmlformats.org/officeDocument/2006/relationships/image" Target="../media/image81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oleObject" Target="../embeddings/oleObject48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9.wmf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51.bin"/><Relationship Id="rId3" Type="http://schemas.openxmlformats.org/officeDocument/2006/relationships/image" Target="../media/image92.png"/><Relationship Id="rId7" Type="http://schemas.openxmlformats.org/officeDocument/2006/relationships/image" Target="../media/image94.gif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31.png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2.wmf"/><Relationship Id="rId4" Type="http://schemas.openxmlformats.org/officeDocument/2006/relationships/image" Target="../media/image93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gif"/><Relationship Id="rId7" Type="http://schemas.openxmlformats.org/officeDocument/2006/relationships/image" Target="../media/image100.png"/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4.gif"/><Relationship Id="rId4" Type="http://schemas.openxmlformats.org/officeDocument/2006/relationships/image" Target="../media/image9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58.png"/><Relationship Id="rId21" Type="http://schemas.openxmlformats.org/officeDocument/2006/relationships/image" Target="../media/image26.wmf"/><Relationship Id="rId7" Type="http://schemas.openxmlformats.org/officeDocument/2006/relationships/image" Target="../media/image18.wmf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5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6.wmf"/><Relationship Id="rId10" Type="http://schemas.openxmlformats.org/officeDocument/2006/relationships/image" Target="../media/image19.wmf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04.wmf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36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png"/><Relationship Id="rId11" Type="http://schemas.openxmlformats.org/officeDocument/2006/relationships/image" Target="../media/image102.wmf"/><Relationship Id="rId5" Type="http://schemas.openxmlformats.org/officeDocument/2006/relationships/image" Target="../media/image31.png"/><Relationship Id="rId15" Type="http://schemas.openxmlformats.org/officeDocument/2006/relationships/oleObject" Target="../embeddings/oleObject56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27.wmf"/><Relationship Id="rId1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6.wmf"/><Relationship Id="rId3" Type="http://schemas.openxmlformats.org/officeDocument/2006/relationships/image" Target="../media/image108.png"/><Relationship Id="rId21" Type="http://schemas.openxmlformats.org/officeDocument/2006/relationships/image" Target="../media/image106.w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6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111.png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107.wmf"/><Relationship Id="rId10" Type="http://schemas.openxmlformats.org/officeDocument/2006/relationships/image" Target="../media/image22.wmf"/><Relationship Id="rId19" Type="http://schemas.openxmlformats.org/officeDocument/2006/relationships/image" Target="../media/image110.gif"/><Relationship Id="rId4" Type="http://schemas.openxmlformats.org/officeDocument/2006/relationships/image" Target="../media/image109.png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8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0.wmf"/><Relationship Id="rId26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21.wmf"/><Relationship Id="rId7" Type="http://schemas.openxmlformats.org/officeDocument/2006/relationships/image" Target="../media/image18.wmf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oleObject" Target="../embeddings/oleObject22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2.wmf"/><Relationship Id="rId32" Type="http://schemas.openxmlformats.org/officeDocument/2006/relationships/image" Target="../media/image26.wmf"/><Relationship Id="rId5" Type="http://schemas.openxmlformats.org/officeDocument/2006/relationships/image" Target="../media/image18.png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4.wmf"/><Relationship Id="rId10" Type="http://schemas.openxmlformats.org/officeDocument/2006/relationships/image" Target="../media/image20.png"/><Relationship Id="rId19" Type="http://schemas.openxmlformats.org/officeDocument/2006/relationships/oleObject" Target="../embeddings/oleObject21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17.wmf"/><Relationship Id="rId9" Type="http://schemas.openxmlformats.org/officeDocument/2006/relationships/image" Target="../media/image18.wmf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23.bin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11" Type="http://schemas.openxmlformats.org/officeDocument/2006/relationships/image" Target="../media/image3.wmf"/><Relationship Id="rId5" Type="http://schemas.openxmlformats.org/officeDocument/2006/relationships/image" Target="../media/image31.png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0.png"/><Relationship Id="rId9" Type="http://schemas.openxmlformats.org/officeDocument/2006/relationships/image" Target="../media/image27.wmf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3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30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19" Type="http://schemas.openxmlformats.org/officeDocument/2006/relationships/image" Target="../media/image31.png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Relationship Id="rId22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10" Type="http://schemas.openxmlformats.org/officeDocument/2006/relationships/image" Target="../media/image50.gif"/><Relationship Id="rId4" Type="http://schemas.openxmlformats.org/officeDocument/2006/relationships/image" Target="../media/image46.gif"/><Relationship Id="rId9" Type="http://schemas.openxmlformats.org/officeDocument/2006/relationships/image" Target="../media/image4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A4BD-48AF-4E55-9D43-0D37C967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2" y="1626217"/>
            <a:ext cx="10419184" cy="23876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Разработка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методов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сверхразрешения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изображений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заданного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класса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объектов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с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помощью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выделения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локальных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признаков</a:t>
            </a:r>
            <a:r>
              <a:rPr lang="en-US" sz="2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.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D53FF3-2622-496D-A648-D9319608F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1895" y="4602388"/>
            <a:ext cx="4767944" cy="2059669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Студент: </a:t>
            </a:r>
          </a:p>
          <a:p>
            <a:pPr algn="l"/>
            <a:r>
              <a:rPr lang="ru-RU" sz="1800" dirty="0"/>
              <a:t>Котов Александр Евгеньевич.</a:t>
            </a:r>
          </a:p>
          <a:p>
            <a:pPr algn="l"/>
            <a:endParaRPr lang="ru-RU" sz="1800" dirty="0"/>
          </a:p>
          <a:p>
            <a:pPr algn="l"/>
            <a:r>
              <a:rPr lang="ru-RU" sz="1800" dirty="0"/>
              <a:t>Научный руководитель:</a:t>
            </a:r>
          </a:p>
          <a:p>
            <a:pPr algn="l"/>
            <a:r>
              <a:rPr lang="ru-RU" sz="1800" dirty="0"/>
              <a:t>к.ф.-м.н. Гнеушев Александр Николаевич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0F4E-9F7B-493E-9F32-3E98C0ED7F33}"/>
              </a:ext>
            </a:extLst>
          </p:cNvPr>
          <p:cNvSpPr txBox="1"/>
          <p:nvPr/>
        </p:nvSpPr>
        <p:spPr>
          <a:xfrm>
            <a:off x="2778967" y="195943"/>
            <a:ext cx="6634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Московский физико-технический институт </a:t>
            </a:r>
            <a:endParaRPr lang="en-US" dirty="0"/>
          </a:p>
          <a:p>
            <a:pPr algn="ctr"/>
            <a:r>
              <a:rPr lang="ru-RU" dirty="0"/>
              <a:t>(государственный университет)</a:t>
            </a:r>
            <a:endParaRPr lang="en-US" dirty="0"/>
          </a:p>
          <a:p>
            <a:pPr algn="ctr"/>
            <a:r>
              <a:rPr lang="ru-RU" dirty="0"/>
              <a:t> Факультет управления и прикладной математики </a:t>
            </a:r>
            <a:endParaRPr lang="en-US" dirty="0"/>
          </a:p>
          <a:p>
            <a:pPr algn="ctr"/>
            <a:r>
              <a:rPr lang="ru-RU" dirty="0"/>
              <a:t>Кафедра интеллектуальных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549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145B97-D8CD-8941-BE97-885400093910}"/>
              </a:ext>
            </a:extLst>
          </p:cNvPr>
          <p:cNvSpPr/>
          <p:nvPr/>
        </p:nvSpPr>
        <p:spPr>
          <a:xfrm>
            <a:off x="-371835" y="2864036"/>
            <a:ext cx="127046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200" b="1" dirty="0" err="1"/>
              <a:t>Тихоновская</a:t>
            </a:r>
            <a:r>
              <a:rPr lang="ru-RU" sz="2200" dirty="0"/>
              <a:t> фильтрация.</a:t>
            </a:r>
          </a:p>
          <a:p>
            <a:pPr lvl="1"/>
            <a:r>
              <a:rPr lang="ru-RU" sz="2200" dirty="0"/>
              <a:t>Основана на регулировке отношения модели к шуму. Решается задачи минимизации сглаживающего функционала:</a:t>
            </a:r>
            <a:r>
              <a:rPr lang="en-US" sz="2200" dirty="0"/>
              <a:t>				 </a:t>
            </a:r>
            <a:r>
              <a:rPr lang="ru-RU" sz="2200" dirty="0"/>
              <a:t>с ограничением                                                .</a:t>
            </a:r>
            <a:endParaRPr lang="en-US" sz="2200" dirty="0"/>
          </a:p>
          <a:p>
            <a:pPr lvl="1"/>
            <a:r>
              <a:rPr lang="ru-RU" sz="2200" dirty="0"/>
              <a:t>Тогда оптимальная оценка 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B26E6D-AB58-1C4B-A302-07C5EF040065}"/>
              </a:ext>
            </a:extLst>
          </p:cNvPr>
          <p:cNvSpPr/>
          <p:nvPr/>
        </p:nvSpPr>
        <p:spPr>
          <a:xfrm>
            <a:off x="-371835" y="486413"/>
            <a:ext cx="125638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200" b="1" dirty="0" err="1"/>
              <a:t>Винеровская</a:t>
            </a:r>
            <a:r>
              <a:rPr lang="ru-RU" sz="2200" dirty="0"/>
              <a:t> фильтрация. Метод основан на рассмотрении изображений и шума как случайных переменных</a:t>
            </a:r>
            <a:r>
              <a:rPr lang="en-US" sz="2200" dirty="0"/>
              <a:t> </a:t>
            </a:r>
            <a:r>
              <a:rPr lang="ru-RU" sz="2200" dirty="0"/>
              <a:t>и минимизации квадрата отклонения:</a:t>
            </a:r>
            <a:r>
              <a:rPr lang="en-US" sz="2200" dirty="0"/>
              <a:t> </a:t>
            </a:r>
            <a:endParaRPr lang="ru-RU" sz="2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EDE8D5-359B-45AF-93EF-6CD813AA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1777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EF067-0756-4924-947D-4A16408C955A}"/>
              </a:ext>
            </a:extLst>
          </p:cNvPr>
          <p:cNvSpPr txBox="1"/>
          <p:nvPr/>
        </p:nvSpPr>
        <p:spPr>
          <a:xfrm>
            <a:off x="2747922" y="0"/>
            <a:ext cx="7746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Модель реконструкций  оптических искажений</a:t>
            </a:r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1296BA8-9778-4E33-AC47-81A52052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89" y="937422"/>
            <a:ext cx="3470211" cy="35701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F9F14AB-ABB5-47D7-AD00-3C6077F95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23" y="2434729"/>
            <a:ext cx="6565473" cy="70299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95D16FC6-991A-48D2-93B4-2B36F7915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23" y="3625045"/>
            <a:ext cx="2383027" cy="485810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C4AB47-F949-4046-ABF5-9C489F273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67" y="3516168"/>
            <a:ext cx="2776890" cy="344578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FFE856C6-9C82-4B7F-862F-5898040FD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42" y="4305445"/>
            <a:ext cx="5225219" cy="71319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875C351-3FCF-453F-8004-A6E50E676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68" y="4911340"/>
            <a:ext cx="4486663" cy="185540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3DA88A-6A92-B748-994B-F408C442AE9C}"/>
              </a:ext>
            </a:extLst>
          </p:cNvPr>
          <p:cNvSpPr/>
          <p:nvPr/>
        </p:nvSpPr>
        <p:spPr>
          <a:xfrm>
            <a:off x="-371835" y="1273599"/>
            <a:ext cx="114834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200" dirty="0"/>
              <a:t>Предполагается :</a:t>
            </a:r>
          </a:p>
          <a:p>
            <a:pPr lvl="1"/>
            <a:r>
              <a:rPr lang="ru-RU" sz="2200" dirty="0"/>
              <a:t>1)шум и неискаженное изображение не коррелированы между собой.</a:t>
            </a:r>
          </a:p>
          <a:p>
            <a:pPr lvl="1"/>
            <a:r>
              <a:rPr lang="ru-RU" sz="2200" dirty="0"/>
              <a:t>2)либо шум, либо неискаженное изображение имеют нулевое среднее значение.</a:t>
            </a:r>
          </a:p>
          <a:p>
            <a:pPr lvl="1"/>
            <a:r>
              <a:rPr lang="ru-RU" sz="2200" dirty="0"/>
              <a:t>Тогда оптимальная оценка 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D7CF0B-B951-2544-9B96-77B89B6670C4}"/>
              </a:ext>
            </a:extLst>
          </p:cNvPr>
          <p:cNvSpPr/>
          <p:nvPr/>
        </p:nvSpPr>
        <p:spPr>
          <a:xfrm>
            <a:off x="-300078" y="51467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i="1" dirty="0"/>
              <a:t>SRCNN</a:t>
            </a:r>
            <a:r>
              <a:rPr lang="en-US" dirty="0">
                <a:solidFill>
                  <a:srgbClr val="DD0000"/>
                </a:solidFill>
              </a:rPr>
              <a:t> </a:t>
            </a:r>
            <a:r>
              <a:rPr lang="en-US" dirty="0"/>
              <a:t>(Super Resolution</a:t>
            </a:r>
            <a:endParaRPr lang="ru-RU" dirty="0"/>
          </a:p>
          <a:p>
            <a:pPr lvl="1"/>
            <a:r>
              <a:rPr lang="en-US" dirty="0"/>
              <a:t> Convolutional Neural Network)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34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3488" y="1562099"/>
            <a:ext cx="2801249" cy="207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400051" y="454025"/>
            <a:ext cx="113919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ru-RU" sz="2000" dirty="0"/>
              <a:t> Предполагаемый факт : объекты состоят из неуникальных фрагментов, которые с различными </a:t>
            </a:r>
            <a:r>
              <a:rPr lang="ru-RU" sz="2000" dirty="0" err="1"/>
              <a:t>субпиксельными</a:t>
            </a:r>
            <a:r>
              <a:rPr lang="ru-RU" sz="2000" dirty="0"/>
              <a:t> сдвигами проецируются на матрицу сенсора.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u-RU" sz="2000" dirty="0"/>
              <a:t> Создадим «скользящее» окно, заданной размерности и будем проходить им по всему изображению.</a:t>
            </a:r>
            <a:r>
              <a:rPr lang="en-US" sz="2000" dirty="0"/>
              <a:t> </a:t>
            </a:r>
            <a:endParaRPr lang="ru-RU" sz="2000" dirty="0"/>
          </a:p>
          <a:p>
            <a:pPr eaLnBrk="1" hangingPunct="1">
              <a:spcBef>
                <a:spcPts val="1200"/>
              </a:spcBef>
            </a:pPr>
            <a:r>
              <a:rPr lang="ru-RU" sz="2000" dirty="0"/>
              <a:t>Тогда для каждого варианта окна решается задача:</a:t>
            </a:r>
          </a:p>
          <a:p>
            <a:pPr eaLnBrk="1" hangingPunct="1"/>
            <a:endParaRPr lang="ru-RU" dirty="0"/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22288" y="1773238"/>
            <a:ext cx="185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ru-RU"/>
          </a:p>
        </p:txBody>
      </p:sp>
      <p:pic>
        <p:nvPicPr>
          <p:cNvPr id="14341" name="Рисунок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950" y="3217863"/>
            <a:ext cx="3101975" cy="40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9"/>
          <p:cNvSpPr txBox="1">
            <a:spLocks noChangeArrowheads="1"/>
          </p:cNvSpPr>
          <p:nvPr/>
        </p:nvSpPr>
        <p:spPr bwMode="auto">
          <a:xfrm>
            <a:off x="2308225" y="3221038"/>
            <a:ext cx="2329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sz="2000" dirty="0"/>
              <a:t>В матричном виде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481013" y="4183063"/>
            <a:ext cx="2120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/>
              <a:t>SVD </a:t>
            </a:r>
            <a:r>
              <a:rPr lang="ru-RU" sz="2000" dirty="0"/>
              <a:t>разложение :</a:t>
            </a:r>
          </a:p>
        </p:txBody>
      </p:sp>
      <p:pic>
        <p:nvPicPr>
          <p:cNvPr id="14344" name="Рисунок 12" descr="Изображение выглядит как текст, устройство, датчик, панель управления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6013" y="3771900"/>
            <a:ext cx="5284787" cy="135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Рисунок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3989" y="4179888"/>
            <a:ext cx="1668461" cy="3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Рисунок 16" descr="Изображение выглядит как текст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6413" y="4856163"/>
            <a:ext cx="2654905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7" name="TextBox 17"/>
          <p:cNvSpPr txBox="1">
            <a:spLocks noChangeArrowheads="1"/>
          </p:cNvSpPr>
          <p:nvPr/>
        </p:nvSpPr>
        <p:spPr bwMode="auto">
          <a:xfrm>
            <a:off x="3094038" y="5124450"/>
            <a:ext cx="85359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dirty="0"/>
              <a:t>, где на диагонали матрицы </a:t>
            </a:r>
            <a:r>
              <a:rPr lang="en-US" dirty="0"/>
              <a:t>S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обратные значения </a:t>
            </a:r>
          </a:p>
          <a:p>
            <a:pPr eaLnBrk="1" hangingPunct="1"/>
            <a:r>
              <a:rPr lang="en-US" dirty="0"/>
              <a:t>n</a:t>
            </a:r>
            <a:r>
              <a:rPr lang="ru-RU" dirty="0"/>
              <a:t> наибольших значений сингулярных чисел, отсортированных в порядке убывания.</a:t>
            </a:r>
          </a:p>
        </p:txBody>
      </p:sp>
      <p:pic>
        <p:nvPicPr>
          <p:cNvPr id="14348" name="Рисунок 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5913" y="5992814"/>
            <a:ext cx="3741737" cy="50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DD192EA-C0E5-4262-920B-4CC61059DB96}" type="slidenum">
              <a:rPr lang="ru-RU" sz="2800"/>
              <a:pPr/>
              <a:t>11</a:t>
            </a:fld>
            <a:endParaRPr lang="ru-RU" sz="2800"/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33375" y="0"/>
            <a:ext cx="116776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ru-RU" sz="2400" b="1" dirty="0" err="1"/>
              <a:t>Субпиксельная</a:t>
            </a:r>
            <a:r>
              <a:rPr lang="ru-RU" sz="2400" b="1" dirty="0"/>
              <a:t> реконструкция про основе корреляции фрагментов изображения.</a:t>
            </a:r>
          </a:p>
        </p:txBody>
      </p:sp>
      <p:pic>
        <p:nvPicPr>
          <p:cNvPr id="14351" name="Объект 11" descr="Изображение выглядит как текст&#10;&#10;Автоматически созданное описание"/>
          <p:cNvPicPr>
            <a:picLocks noGrp="1" noChangeAspect="1" noChangeArrowheads="1"/>
          </p:cNvPicPr>
          <p:nvPr>
            <p:ph idx="1"/>
          </p:nvPr>
        </p:nvPicPr>
        <p:blipFill>
          <a:blip r:embed="rId9" cstate="print"/>
          <a:srcRect/>
          <a:stretch>
            <a:fillRect/>
          </a:stretch>
        </p:blipFill>
        <p:spPr>
          <a:xfrm>
            <a:off x="4627564" y="2062164"/>
            <a:ext cx="3621086" cy="763833"/>
          </a:xfrm>
        </p:spPr>
      </p:pic>
      <p:pic>
        <p:nvPicPr>
          <p:cNvPr id="14352" name="Рисунок 23" descr="Изображение выглядит как текст, часы&#10;&#10;Автоматически созданное описание"/>
          <p:cNvPicPr>
            <a:picLocks noChangeAspect="1" noChangeArrowheads="1"/>
          </p:cNvPicPr>
          <p:nvPr/>
        </p:nvPicPr>
        <p:blipFill rotWithShape="1">
          <a:blip r:embed="rId10" cstate="print"/>
          <a:srcRect t="-1" b="39934"/>
          <a:stretch/>
        </p:blipFill>
        <p:spPr bwMode="auto">
          <a:xfrm>
            <a:off x="366713" y="1971676"/>
            <a:ext cx="344097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3" name="Рисунок 26" descr="Изображение выглядит как текст, часы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10" cstate="print"/>
          <a:srcRect l="71252" r="21741" b="69093"/>
          <a:stretch>
            <a:fillRect/>
          </a:stretch>
        </p:blipFill>
        <p:spPr bwMode="auto">
          <a:xfrm>
            <a:off x="2835275" y="2406789"/>
            <a:ext cx="24288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Рукописный ввод 2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6910388" y="1517650"/>
            <a:ext cx="1285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Рукописный ввод 2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22563" y="1936750"/>
            <a:ext cx="355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Прямая со стрелкой 20"/>
          <p:cNvCxnSpPr/>
          <p:nvPr/>
        </p:nvCxnSpPr>
        <p:spPr>
          <a:xfrm>
            <a:off x="4191000" y="2266950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285750" y="5895975"/>
            <a:ext cx="3867150" cy="7905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029701" y="1866901"/>
            <a:ext cx="171449" cy="17144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9486902" y="2190752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9753602" y="2381252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048877" y="2400302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0344152" y="2638427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0620377" y="3038477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0201277" y="2552702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9601202" y="2276477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9277352" y="2057402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10744202" y="3114677"/>
            <a:ext cx="161924" cy="161923"/>
          </a:xfrm>
          <a:prstGeom prst="rect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/>
        </p:nvGraphicFramePr>
        <p:xfrm>
          <a:off x="8248650" y="1636713"/>
          <a:ext cx="290513" cy="34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3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0" y="1636713"/>
                        <a:ext cx="290513" cy="3423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Прямая со стрелкой 38"/>
          <p:cNvCxnSpPr>
            <a:endCxn id="25" idx="1"/>
          </p:cNvCxnSpPr>
          <p:nvPr/>
        </p:nvCxnSpPr>
        <p:spPr>
          <a:xfrm>
            <a:off x="8582025" y="1847850"/>
            <a:ext cx="447676" cy="104776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11693525" y="2549525"/>
          <a:ext cx="2905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5" imgW="203040" imgH="266400" progId="Equation.DSMT4">
                  <p:embed/>
                </p:oleObj>
              </mc:Choice>
              <mc:Fallback>
                <p:oleObj name="Equation" r:id="rId15" imgW="203040" imgH="266400" progId="Equation.DSMT4">
                  <p:embed/>
                  <p:pic>
                    <p:nvPicPr>
                      <p:cNvPr id="143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3525" y="2549525"/>
                        <a:ext cx="290513" cy="379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Прямая со стрелкой 42"/>
          <p:cNvCxnSpPr/>
          <p:nvPr/>
        </p:nvCxnSpPr>
        <p:spPr>
          <a:xfrm flipH="1">
            <a:off x="10972800" y="2762251"/>
            <a:ext cx="809626" cy="361949"/>
          </a:xfrm>
          <a:prstGeom prst="straightConnector1">
            <a:avLst/>
          </a:prstGeom>
          <a:ln w="63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Объект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389C05E-C032-A849-99E9-26AF5D200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/>
          <a:srcRect t="56799" r="85816"/>
          <a:stretch/>
        </p:blipFill>
        <p:spPr>
          <a:xfrm>
            <a:off x="1195210" y="2545897"/>
            <a:ext cx="513619" cy="329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45050F-D008-4BA5-A024-99417391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4" y="395983"/>
            <a:ext cx="12029871" cy="205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Тестовая</a:t>
            </a:r>
            <a:r>
              <a:rPr lang="ru-RU" sz="2200" dirty="0"/>
              <a:t> выборка(изображения 512 × 512 пикселей в </a:t>
            </a:r>
            <a:r>
              <a:rPr lang="en-US" sz="2200" dirty="0"/>
              <a:t>.</a:t>
            </a:r>
            <a:r>
              <a:rPr lang="en-US" sz="2200" dirty="0" err="1"/>
              <a:t>png</a:t>
            </a:r>
            <a:r>
              <a:rPr lang="en-US" sz="2200" dirty="0"/>
              <a:t> </a:t>
            </a:r>
            <a:r>
              <a:rPr lang="ru-RU" sz="2200" dirty="0"/>
              <a:t>формате) состоит из:</a:t>
            </a:r>
          </a:p>
          <a:p>
            <a:r>
              <a:rPr lang="ru-RU" sz="2200" dirty="0"/>
              <a:t>спутниковые снимки объектов РЖД и акватории Нью-Йорка (</a:t>
            </a:r>
            <a:r>
              <a:rPr lang="en-US" sz="2200" dirty="0">
                <a:hlinkClick r:id="rId3"/>
              </a:rPr>
              <a:t>https://earthexplorer.usgs.gov/</a:t>
            </a:r>
            <a:r>
              <a:rPr lang="ru-RU" sz="2200" dirty="0"/>
              <a:t>)</a:t>
            </a:r>
          </a:p>
          <a:p>
            <a:r>
              <a:rPr lang="ru-RU" sz="2200" dirty="0"/>
              <a:t>синтетические картинки с резкими границами.</a:t>
            </a:r>
            <a:endParaRPr lang="en-US" sz="2200" dirty="0"/>
          </a:p>
          <a:p>
            <a:pPr marL="0" indent="0">
              <a:buNone/>
            </a:pPr>
            <a:r>
              <a:rPr lang="ru-RU" sz="2200" dirty="0"/>
              <a:t>Для формирования тестовой выборки размытых использовалась гауссовская модель размытия с параметром дисперсии в диапазоне от </a:t>
            </a:r>
            <a:r>
              <a:rPr lang="en-US" sz="2200" dirty="0"/>
              <a:t>3</a:t>
            </a:r>
            <a:r>
              <a:rPr lang="ru-RU" sz="2200" dirty="0"/>
              <a:t> до 7</a:t>
            </a:r>
            <a:r>
              <a:rPr lang="en-US" sz="2200" dirty="0"/>
              <a:t>.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267567-DF5F-4916-AD12-1651215FE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" y="4516016"/>
            <a:ext cx="2324860" cy="23248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FACFFB-3771-4448-82C9-863B4F439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76" y="4516016"/>
            <a:ext cx="2341985" cy="23419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316827-D349-4940-912F-26A349ECBE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14" y="4516016"/>
            <a:ext cx="2341984" cy="234198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0571A62-7025-40E7-8851-250D0BFB0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9" y="2644315"/>
            <a:ext cx="7363838" cy="159549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1874C6-2AAE-430F-A59C-E8CFF207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751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B938-22D8-4CAA-8E1B-02B49DBC0D37}"/>
              </a:ext>
            </a:extLst>
          </p:cNvPr>
          <p:cNvSpPr txBox="1"/>
          <p:nvPr/>
        </p:nvSpPr>
        <p:spPr>
          <a:xfrm>
            <a:off x="3673898" y="0"/>
            <a:ext cx="54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Вычислительные эксперименты. 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4FBB47-0E73-4DE0-B799-2DA666850E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152" y="2655594"/>
            <a:ext cx="4157784" cy="41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9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DC156D-F08E-4B4C-8875-F55271176CBF}"/>
              </a:ext>
            </a:extLst>
          </p:cNvPr>
          <p:cNvSpPr txBox="1"/>
          <p:nvPr/>
        </p:nvSpPr>
        <p:spPr>
          <a:xfrm>
            <a:off x="7796067" y="2329513"/>
            <a:ext cx="446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,               </a:t>
            </a:r>
            <a:r>
              <a:rPr lang="ru-RU" sz="2200" dirty="0"/>
              <a:t>- максимальное значение яркости пикселя</a:t>
            </a:r>
            <a:r>
              <a:rPr lang="ru-RU" sz="2400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6B60C-8780-4001-9D8E-41B05F4F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"/>
            <a:ext cx="10515600" cy="6354147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200" dirty="0"/>
              <a:t>Для получения оценки вычислим, усредненные по тестовой выборке, меры схожести восстановленных и  изображений высокого разрешения.</a:t>
            </a:r>
          </a:p>
          <a:p>
            <a:pPr marL="0" indent="0">
              <a:buNone/>
            </a:pPr>
            <a:r>
              <a:rPr lang="ru-RU" sz="2200" dirty="0"/>
              <a:t>Для этого воспользуемся мерами :</a:t>
            </a:r>
          </a:p>
          <a:p>
            <a:r>
              <a:rPr lang="en-US" sz="2200" b="1" dirty="0"/>
              <a:t>PSNR</a:t>
            </a:r>
            <a:r>
              <a:rPr lang="en-US" sz="2200" dirty="0"/>
              <a:t> </a:t>
            </a:r>
            <a:r>
              <a:rPr lang="ru-RU" sz="2200" dirty="0"/>
              <a:t>(</a:t>
            </a:r>
            <a:r>
              <a:rPr lang="en-US" sz="2200" dirty="0"/>
              <a:t>Peak Signal-to-Noise Ratio</a:t>
            </a:r>
            <a:r>
              <a:rPr lang="ru-RU" sz="2200" dirty="0"/>
              <a:t> </a:t>
            </a:r>
            <a:r>
              <a:rPr lang="en-US" sz="2200" dirty="0"/>
              <a:t>)</a:t>
            </a:r>
            <a:r>
              <a:rPr lang="ru-RU" sz="2200" dirty="0"/>
              <a:t> – чисто пиксельная оценка.</a:t>
            </a:r>
          </a:p>
          <a:p>
            <a:endParaRPr lang="ru-RU" sz="2200" dirty="0"/>
          </a:p>
          <a:p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 </a:t>
            </a:r>
            <a:r>
              <a:rPr lang="en-US" sz="2200" b="1" dirty="0"/>
              <a:t>SSIM</a:t>
            </a:r>
            <a:r>
              <a:rPr lang="ru-RU" sz="2200" dirty="0"/>
              <a:t> </a:t>
            </a:r>
            <a:r>
              <a:rPr lang="en-US" sz="2200" dirty="0"/>
              <a:t>(Structural Similarity Index</a:t>
            </a:r>
            <a:r>
              <a:rPr lang="ru-RU" sz="2200" dirty="0"/>
              <a:t>) - учитывает структуру изменения информации, то есть взаимосвязь между пикселями, располагающимися </a:t>
            </a:r>
            <a:r>
              <a:rPr lang="ru-RU" sz="2200" dirty="0" err="1"/>
              <a:t>пространственно</a:t>
            </a:r>
            <a:r>
              <a:rPr lang="ru-RU" sz="2200" dirty="0"/>
              <a:t> близко друг к другу(</a:t>
            </a:r>
            <a:r>
              <a:rPr lang="en-US" sz="2200" dirty="0"/>
              <a:t>N</a:t>
            </a:r>
            <a:r>
              <a:rPr lang="ru-RU" sz="2200" dirty="0"/>
              <a:t>).</a:t>
            </a:r>
          </a:p>
        </p:txBody>
      </p:sp>
      <p:pic>
        <p:nvPicPr>
          <p:cNvPr id="5" name="Рисунок 4" descr="Изображение выглядит как текс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DB564917-F9E0-4F99-AD83-E7AE3B6CD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8"/>
          <a:stretch/>
        </p:blipFill>
        <p:spPr>
          <a:xfrm>
            <a:off x="1696938" y="2282548"/>
            <a:ext cx="1425171" cy="947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078015-5C3B-43ED-933E-C87FE1589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66" y="2441121"/>
            <a:ext cx="182159" cy="2059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7D92E8FD-CBDB-4EAB-9567-E2D4DE289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29" y="4406348"/>
            <a:ext cx="6317795" cy="89927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D500FB64-97F1-43DC-B1FD-3A94E4BCD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14" y="5610044"/>
            <a:ext cx="1946173" cy="676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3ADA66-0C48-460A-A50F-8BCBFBA26E77}"/>
              </a:ext>
            </a:extLst>
          </p:cNvPr>
          <p:cNvSpPr txBox="1"/>
          <p:nvPr/>
        </p:nvSpPr>
        <p:spPr>
          <a:xfrm>
            <a:off x="8228921" y="5610045"/>
            <a:ext cx="3948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-    среднее значение и ср. кв. отклонение яркостей пикселей.</a:t>
            </a:r>
          </a:p>
        </p:txBody>
      </p:sp>
      <p:pic>
        <p:nvPicPr>
          <p:cNvPr id="15" name="Рисунок 14" descr="Изображение выглядит как стрела&#10;&#10;Автоматически созданное описание">
            <a:extLst>
              <a:ext uri="{FF2B5EF4-FFF2-40B4-BE49-F238E27FC236}">
                <a16:creationId xmlns:a16="http://schemas.microsoft.com/office/drawing/2014/main" id="{4DA1368E-8626-4A65-A79F-0DC42354F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92" y="5533016"/>
            <a:ext cx="3997629" cy="73974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002A2B8-DF22-4C2B-BD54-4746DF9E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4106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4ECA8-D564-48C2-8D60-3F4A01BF2266}"/>
              </a:ext>
            </a:extLst>
          </p:cNvPr>
          <p:cNvSpPr txBox="1"/>
          <p:nvPr/>
        </p:nvSpPr>
        <p:spPr>
          <a:xfrm>
            <a:off x="3239929" y="0"/>
            <a:ext cx="5808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Меры качества работы алгоритмов.</a:t>
            </a:r>
          </a:p>
        </p:txBody>
      </p:sp>
      <p:pic>
        <p:nvPicPr>
          <p:cNvPr id="14" name="Рисунок 13" descr="Изображение выглядит как текст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F4FCCC50-2312-4B05-A93C-E696DCC07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2"/>
          <a:stretch/>
        </p:blipFill>
        <p:spPr>
          <a:xfrm>
            <a:off x="3233587" y="2282548"/>
            <a:ext cx="3975112" cy="10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4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22D0BAA6-0622-4F4A-97FA-06B897C3E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74208"/>
              </p:ext>
            </p:extLst>
          </p:nvPr>
        </p:nvGraphicFramePr>
        <p:xfrm>
          <a:off x="4351175" y="5466353"/>
          <a:ext cx="377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3" imgW="190440" imgH="266400" progId="Equation.DSMT4">
                  <p:embed/>
                </p:oleObj>
              </mc:Choice>
              <mc:Fallback>
                <p:oleObj name="Equation" r:id="rId3" imgW="190440" imgH="266400" progId="Equation.DSMT4">
                  <p:embed/>
                  <p:pic>
                    <p:nvPicPr>
                      <p:cNvPr id="30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175" y="5466353"/>
                        <a:ext cx="3778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FE8F4452-37EE-4DD3-A2B6-6CDB4014C3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72542"/>
              </p:ext>
            </p:extLst>
          </p:nvPr>
        </p:nvGraphicFramePr>
        <p:xfrm>
          <a:off x="1611913" y="3269183"/>
          <a:ext cx="379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913" y="3269183"/>
                        <a:ext cx="3794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F2EB81A-74E4-4E5A-BCD7-9F912154DB5D}"/>
              </a:ext>
            </a:extLst>
          </p:cNvPr>
          <p:cNvSpPr txBox="1"/>
          <p:nvPr/>
        </p:nvSpPr>
        <p:spPr>
          <a:xfrm>
            <a:off x="504963" y="131367"/>
            <a:ext cx="1125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Результаты работы метода анизотропной интерполяции промежуточных точек на синтетических изображениях.</a:t>
            </a:r>
            <a:endParaRPr lang="ru-RU" sz="2800"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5516-C71E-45EB-928B-5E38B82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590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14</a:t>
            </a:fld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0FA833E-BE5C-480E-B1A1-BD5AEBEABE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"/>
          <a:stretch/>
        </p:blipFill>
        <p:spPr>
          <a:xfrm>
            <a:off x="3178259" y="475416"/>
            <a:ext cx="5905205" cy="2793631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3B75971-9A52-46B5-B030-01DB7727DD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5" r="51529" b="1"/>
          <a:stretch/>
        </p:blipFill>
        <p:spPr>
          <a:xfrm>
            <a:off x="142417" y="1872231"/>
            <a:ext cx="2938992" cy="2692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12517E-D42A-42CD-9145-57CCEFFCBA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/>
          <a:stretch/>
        </p:blipFill>
        <p:spPr>
          <a:xfrm>
            <a:off x="3211285" y="3356800"/>
            <a:ext cx="5769429" cy="2692000"/>
          </a:xfrm>
          <a:prstGeom prst="rect">
            <a:avLst/>
          </a:prstGeom>
        </p:spPr>
      </p:pic>
      <p:pic>
        <p:nvPicPr>
          <p:cNvPr id="28" name="Рисунок 27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3F29F8BF-1E15-2548-8BAE-6075C748CD4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08" t="3645" b="1"/>
          <a:stretch/>
        </p:blipFill>
        <p:spPr>
          <a:xfrm>
            <a:off x="9240467" y="1788690"/>
            <a:ext cx="2825032" cy="269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2A624-B8F7-8C40-A19B-505C75365ADE}"/>
              </a:ext>
            </a:extLst>
          </p:cNvPr>
          <p:cNvSpPr txBox="1"/>
          <p:nvPr/>
        </p:nvSpPr>
        <p:spPr>
          <a:xfrm>
            <a:off x="1939430" y="6197918"/>
            <a:ext cx="25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Исходные изображения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BAEEE-D927-8146-B441-5D0204C625FC}"/>
              </a:ext>
            </a:extLst>
          </p:cNvPr>
          <p:cNvSpPr txBox="1"/>
          <p:nvPr/>
        </p:nvSpPr>
        <p:spPr>
          <a:xfrm>
            <a:off x="8895752" y="613655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1319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132B928-9BFA-4C16-B16F-0E573B056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8037" y="6477648"/>
            <a:ext cx="3173963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15</a:t>
            </a:fld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8D160-2E4D-49DC-82A5-BD649808DF57}"/>
              </a:ext>
            </a:extLst>
          </p:cNvPr>
          <p:cNvSpPr txBox="1"/>
          <p:nvPr/>
        </p:nvSpPr>
        <p:spPr>
          <a:xfrm>
            <a:off x="1417262" y="5337651"/>
            <a:ext cx="9863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Результаты </a:t>
            </a:r>
            <a:r>
              <a:rPr lang="ru-RU" sz="2000" dirty="0" err="1"/>
              <a:t>интрерполяции</a:t>
            </a:r>
            <a:r>
              <a:rPr lang="ru-RU" sz="2000" dirty="0"/>
              <a:t> методом </a:t>
            </a:r>
            <a:r>
              <a:rPr lang="ru-RU" sz="2000" dirty="0" err="1"/>
              <a:t>Ланцоша</a:t>
            </a:r>
            <a:r>
              <a:rPr lang="ru-RU" sz="2000" dirty="0"/>
              <a:t> и методом </a:t>
            </a:r>
            <a:r>
              <a:rPr lang="ru-RU" sz="2000" dirty="0" err="1"/>
              <a:t>Анизотропоной</a:t>
            </a:r>
            <a:r>
              <a:rPr lang="ru-RU" sz="2000" dirty="0"/>
              <a:t> интерполяции.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B34C5C-5A71-4F9C-924C-0F8EDFD32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8"/>
          <a:stretch/>
        </p:blipFill>
        <p:spPr>
          <a:xfrm>
            <a:off x="104327" y="867146"/>
            <a:ext cx="11843945" cy="394978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AC8F58-0501-E742-AB50-52BE2B773215}"/>
              </a:ext>
            </a:extLst>
          </p:cNvPr>
          <p:cNvSpPr/>
          <p:nvPr/>
        </p:nvSpPr>
        <p:spPr>
          <a:xfrm>
            <a:off x="839974" y="4831526"/>
            <a:ext cx="2774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Исходное изображение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7D8FD-7B42-6947-990A-B6290A16F31B}"/>
              </a:ext>
            </a:extLst>
          </p:cNvPr>
          <p:cNvSpPr txBox="1"/>
          <p:nvPr/>
        </p:nvSpPr>
        <p:spPr>
          <a:xfrm>
            <a:off x="5571014" y="4841318"/>
            <a:ext cx="99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Lanczos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05D59-C217-3944-92C2-995F707B2867}"/>
              </a:ext>
            </a:extLst>
          </p:cNvPr>
          <p:cNvSpPr txBox="1"/>
          <p:nvPr/>
        </p:nvSpPr>
        <p:spPr>
          <a:xfrm>
            <a:off x="9960429" y="484131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783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C24667-9CF0-B142-AB0C-96F99044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41E09F-CEB2-4347-929B-7A87595EF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0" b="31328"/>
          <a:stretch/>
        </p:blipFill>
        <p:spPr>
          <a:xfrm>
            <a:off x="6272603" y="57148"/>
            <a:ext cx="5919397" cy="473974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DE58CF-3990-E843-8EA4-2D46AF2714C2}"/>
              </a:ext>
            </a:extLst>
          </p:cNvPr>
          <p:cNvSpPr/>
          <p:nvPr/>
        </p:nvSpPr>
        <p:spPr>
          <a:xfrm>
            <a:off x="3152117" y="5388429"/>
            <a:ext cx="5887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/>
              <a:t>Результаты </a:t>
            </a:r>
            <a:r>
              <a:rPr lang="en-US" sz="2000" dirty="0"/>
              <a:t>c</a:t>
            </a:r>
            <a:r>
              <a:rPr lang="ru-RU" sz="2000" dirty="0" err="1"/>
              <a:t>убпиксельной</a:t>
            </a:r>
            <a:r>
              <a:rPr lang="ru-RU" sz="2000" dirty="0"/>
              <a:t> реконструкции и SRCNN 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326BCA-CDF8-3849-9D5A-7CEE6A3EB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70" b="31328"/>
          <a:stretch/>
        </p:blipFill>
        <p:spPr>
          <a:xfrm>
            <a:off x="0" y="57149"/>
            <a:ext cx="5919398" cy="4739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C162CE-8D2A-5B4F-9CAA-56B812C35E77}"/>
              </a:ext>
            </a:extLst>
          </p:cNvPr>
          <p:cNvSpPr txBox="1"/>
          <p:nvPr/>
        </p:nvSpPr>
        <p:spPr>
          <a:xfrm>
            <a:off x="2450585" y="492064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AI + SRF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CD49F-2C96-6846-BC0C-775C646E732F}"/>
              </a:ext>
            </a:extLst>
          </p:cNvPr>
          <p:cNvSpPr txBox="1"/>
          <p:nvPr/>
        </p:nvSpPr>
        <p:spPr>
          <a:xfrm>
            <a:off x="8661696" y="4931718"/>
            <a:ext cx="1248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AI+SRCNN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581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8022A5-61B7-FC4C-8C5F-55ADA577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983762-C039-9C4D-A2BA-41A4CAA4646A}"/>
              </a:ext>
            </a:extLst>
          </p:cNvPr>
          <p:cNvSpPr/>
          <p:nvPr/>
        </p:nvSpPr>
        <p:spPr>
          <a:xfrm>
            <a:off x="1643743" y="136525"/>
            <a:ext cx="8553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Точность интерполяции изображений на тестовой выборке.</a:t>
            </a:r>
          </a:p>
        </p:txBody>
      </p:sp>
      <p:graphicFrame>
        <p:nvGraphicFramePr>
          <p:cNvPr id="6" name="Объект 10">
            <a:extLst>
              <a:ext uri="{FF2B5EF4-FFF2-40B4-BE49-F238E27FC236}">
                <a16:creationId xmlns:a16="http://schemas.microsoft.com/office/drawing/2014/main" id="{F6725BE2-35DA-7A4A-BEF3-2B0F2C09A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073306"/>
              </p:ext>
            </p:extLst>
          </p:nvPr>
        </p:nvGraphicFramePr>
        <p:xfrm>
          <a:off x="576926" y="619262"/>
          <a:ext cx="10776874" cy="2197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1073">
                  <a:extLst>
                    <a:ext uri="{9D8B030D-6E8A-4147-A177-3AD203B41FA5}">
                      <a16:colId xmlns:a16="http://schemas.microsoft.com/office/drawing/2014/main" val="3070741635"/>
                    </a:ext>
                  </a:extLst>
                </a:gridCol>
                <a:gridCol w="2975107">
                  <a:extLst>
                    <a:ext uri="{9D8B030D-6E8A-4147-A177-3AD203B41FA5}">
                      <a16:colId xmlns:a16="http://schemas.microsoft.com/office/drawing/2014/main" val="557028204"/>
                    </a:ext>
                  </a:extLst>
                </a:gridCol>
                <a:gridCol w="3020694">
                  <a:extLst>
                    <a:ext uri="{9D8B030D-6E8A-4147-A177-3AD203B41FA5}">
                      <a16:colId xmlns:a16="http://schemas.microsoft.com/office/drawing/2014/main" val="1520412275"/>
                    </a:ext>
                  </a:extLst>
                </a:gridCol>
              </a:tblGrid>
              <a:tr h="44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i="0" dirty="0">
                          <a:solidFill>
                            <a:schemeClr val="tx1"/>
                          </a:solidFill>
                          <a:effectLst/>
                        </a:rPr>
                        <a:t>Метод</a:t>
                      </a:r>
                      <a:endParaRPr lang="ru-RU" sz="2000" b="1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PSNR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SSIM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900462"/>
                  </a:ext>
                </a:extLst>
              </a:tr>
              <a:tr h="44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</a:rPr>
                        <a:t>Бикубическая интерполяция</a:t>
                      </a:r>
                      <a:endParaRPr lang="ru-RU" sz="20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20,84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0,859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837153"/>
                  </a:ext>
                </a:extLst>
              </a:tr>
              <a:tr h="44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</a:rPr>
                        <a:t>Интерполяция </a:t>
                      </a:r>
                      <a:r>
                        <a:rPr lang="ru-RU" sz="2000" b="0" i="0" dirty="0" err="1">
                          <a:solidFill>
                            <a:schemeClr val="tx1"/>
                          </a:solidFill>
                          <a:effectLst/>
                        </a:rPr>
                        <a:t>Ланцоша</a:t>
                      </a:r>
                      <a:endParaRPr lang="ru-RU" sz="20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20,83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0,856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40436"/>
                  </a:ext>
                </a:extLst>
              </a:tr>
              <a:tr h="8570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ru-RU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(новый)</a:t>
                      </a:r>
                      <a:endParaRPr lang="ru-RU" sz="20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</a:rPr>
                        <a:t>27,85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0,887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568797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BAF4C8-CBFA-A245-8DB6-143AB644B77F}"/>
              </a:ext>
            </a:extLst>
          </p:cNvPr>
          <p:cNvSpPr/>
          <p:nvPr/>
        </p:nvSpPr>
        <p:spPr>
          <a:xfrm>
            <a:off x="1925402" y="3014150"/>
            <a:ext cx="8079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Точность реконструкции изображений на тестовой выборке.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C1AE660-BEC9-C840-B0BF-D4C85F98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69177"/>
              </p:ext>
            </p:extLst>
          </p:nvPr>
        </p:nvGraphicFramePr>
        <p:xfrm>
          <a:off x="576926" y="3624943"/>
          <a:ext cx="10776874" cy="2710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5173">
                  <a:extLst>
                    <a:ext uri="{9D8B030D-6E8A-4147-A177-3AD203B41FA5}">
                      <a16:colId xmlns:a16="http://schemas.microsoft.com/office/drawing/2014/main" val="220435473"/>
                    </a:ext>
                  </a:extLst>
                </a:gridCol>
                <a:gridCol w="2979964">
                  <a:extLst>
                    <a:ext uri="{9D8B030D-6E8A-4147-A177-3AD203B41FA5}">
                      <a16:colId xmlns:a16="http://schemas.microsoft.com/office/drawing/2014/main" val="1500927207"/>
                    </a:ext>
                  </a:extLst>
                </a:gridCol>
                <a:gridCol w="3001737">
                  <a:extLst>
                    <a:ext uri="{9D8B030D-6E8A-4147-A177-3AD203B41FA5}">
                      <a16:colId xmlns:a16="http://schemas.microsoft.com/office/drawing/2014/main" val="323196318"/>
                    </a:ext>
                  </a:extLst>
                </a:gridCol>
              </a:tblGrid>
              <a:tr h="677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Метод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PSNR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SSIM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917685"/>
                  </a:ext>
                </a:extLst>
              </a:tr>
              <a:tr h="493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AI(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новый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)+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Viner filtration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24,65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0,91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71494"/>
                  </a:ext>
                </a:extLst>
              </a:tr>
              <a:tr h="4937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(новый)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SRCNN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33,65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0,96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31731"/>
                  </a:ext>
                </a:extLst>
              </a:tr>
              <a:tr h="1045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(новый)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+SRF(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новый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31,28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0,86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6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82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5B56CD-7685-43CC-B842-0B365298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892"/>
            <a:ext cx="10515600" cy="60458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В процессе исследования был предложен и реализован метод увеличения разрешения и четкости изображений на основе анизотропной интерполяции и </a:t>
            </a:r>
            <a:r>
              <a:rPr lang="ru-RU" dirty="0" err="1"/>
              <a:t>субпиксельного</a:t>
            </a:r>
            <a:r>
              <a:rPr lang="ru-RU" dirty="0"/>
              <a:t> оценивания яркостей точек с допущением о </a:t>
            </a:r>
            <a:r>
              <a:rPr lang="ru-RU" dirty="0" err="1"/>
              <a:t>субпиксельных</a:t>
            </a:r>
            <a:r>
              <a:rPr lang="ru-RU" dirty="0"/>
              <a:t> сдвигах фрагментов на изображении. </a:t>
            </a:r>
          </a:p>
          <a:p>
            <a:pPr lvl="1"/>
            <a:r>
              <a:rPr lang="ru-RU" dirty="0"/>
              <a:t>Проведено сравнение результатов с существующими решениями. Результаты показали, что точность предложенных методов не уступает лучшим </a:t>
            </a:r>
            <a:r>
              <a:rPr lang="ru-RU" dirty="0" err="1"/>
              <a:t>нейросетевым</a:t>
            </a:r>
            <a:r>
              <a:rPr lang="ru-RU" dirty="0"/>
              <a:t> моделям для спутниковых снимков. </a:t>
            </a:r>
          </a:p>
          <a:p>
            <a:pPr lvl="1"/>
            <a:r>
              <a:rPr lang="ru-RU" dirty="0"/>
              <a:t>Установлено, что предложенные меры не всегда достоверно отображают качество результата.</a:t>
            </a:r>
          </a:p>
          <a:p>
            <a:pPr lvl="1"/>
            <a:r>
              <a:rPr lang="ru-RU" dirty="0"/>
              <a:t>Выявлено, что реализованный метод хорошо и эффективно справляется с образцами, на которых есть явные перепады яркости. </a:t>
            </a:r>
          </a:p>
          <a:p>
            <a:pPr marL="457200" lvl="1" indent="0">
              <a:buNone/>
            </a:pPr>
            <a:r>
              <a:rPr lang="ru-RU" sz="2800" b="1" dirty="0"/>
              <a:t>Дальнейшие </a:t>
            </a:r>
            <a:r>
              <a:rPr lang="ru-RU" sz="2800" b="1"/>
              <a:t>пути исследований</a:t>
            </a:r>
            <a:r>
              <a:rPr lang="ru-RU" sz="2800" b="1" dirty="0"/>
              <a:t>:</a:t>
            </a:r>
          </a:p>
          <a:p>
            <a:pPr lvl="1"/>
            <a:r>
              <a:rPr lang="ru-RU" dirty="0"/>
              <a:t>Разработать </a:t>
            </a:r>
            <a:r>
              <a:rPr lang="ru-RU" dirty="0" err="1"/>
              <a:t>нейросетевую</a:t>
            </a:r>
            <a:r>
              <a:rPr lang="ru-RU" dirty="0"/>
              <a:t> реализацию предложенных подходов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Добиться хорошей работы алгоритмов с разными типами границ.</a:t>
            </a:r>
          </a:p>
          <a:p>
            <a:pPr marL="0" indent="0">
              <a:buNone/>
            </a:pPr>
            <a:endParaRPr lang="ru-RU" dirty="0"/>
          </a:p>
          <a:p>
            <a:pPr algn="ctr"/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19EFD1E-BBB5-4E31-A530-3E7E8BA5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297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18</a:t>
            </a:fld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2282C-AFAD-4821-8119-217E4DFB8695}"/>
              </a:ext>
            </a:extLst>
          </p:cNvPr>
          <p:cNvSpPr txBox="1"/>
          <p:nvPr/>
        </p:nvSpPr>
        <p:spPr>
          <a:xfrm>
            <a:off x="838200" y="267878"/>
            <a:ext cx="15655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Выводы: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91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0DB609F-DD60-4DC2-90A2-B975BA8B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4" y="374391"/>
            <a:ext cx="10896600" cy="2669652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EFF09E0-FEA3-4970-97F2-30E51CFD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19</a:t>
            </a:fld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E40A8-228B-4C24-80C8-BEBD9B4970C2}"/>
              </a:ext>
            </a:extLst>
          </p:cNvPr>
          <p:cNvSpPr txBox="1"/>
          <p:nvPr/>
        </p:nvSpPr>
        <p:spPr>
          <a:xfrm>
            <a:off x="839756" y="136525"/>
            <a:ext cx="11112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Результаты модели реконструкции оптических искажений.</a:t>
            </a: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0A4E526-201F-4572-9EF3-C5117D6B2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40064"/>
              </p:ext>
            </p:extLst>
          </p:nvPr>
        </p:nvGraphicFramePr>
        <p:xfrm>
          <a:off x="1724891" y="4229100"/>
          <a:ext cx="1424931" cy="2348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7784">
                  <a:extLst>
                    <a:ext uri="{9D8B030D-6E8A-4147-A177-3AD203B41FA5}">
                      <a16:colId xmlns:a16="http://schemas.microsoft.com/office/drawing/2014/main" val="3893798240"/>
                    </a:ext>
                  </a:extLst>
                </a:gridCol>
                <a:gridCol w="364587">
                  <a:extLst>
                    <a:ext uri="{9D8B030D-6E8A-4147-A177-3AD203B41FA5}">
                      <a16:colId xmlns:a16="http://schemas.microsoft.com/office/drawing/2014/main" val="74403741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982178663"/>
                    </a:ext>
                  </a:extLst>
                </a:gridCol>
              </a:tblGrid>
              <a:tr h="599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9787000"/>
                  </a:ext>
                </a:extLst>
              </a:tr>
              <a:tr h="575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0379774"/>
                  </a:ext>
                </a:extLst>
              </a:tr>
              <a:tr h="5752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6152761"/>
                  </a:ext>
                </a:extLst>
              </a:tr>
              <a:tr h="5992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0580907"/>
                  </a:ext>
                </a:extLst>
              </a:tr>
            </a:tbl>
          </a:graphicData>
        </a:graphic>
      </p:graphicFrame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92FF86-4E3D-42B7-98EE-74D852ECEE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60"/>
          <a:stretch/>
        </p:blipFill>
        <p:spPr>
          <a:xfrm>
            <a:off x="4275012" y="2795448"/>
            <a:ext cx="6848506" cy="195417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6D4C6C4-41DA-4546-A02C-7B36C163B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188894" y="4517836"/>
            <a:ext cx="6775289" cy="19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1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D4177-DA68-458F-B04B-A1FDED2C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2" y="0"/>
            <a:ext cx="10515600" cy="6425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Введение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489E65-1CDF-4EE8-A95A-3E2B0AECD1E9}"/>
              </a:ext>
            </a:extLst>
          </p:cNvPr>
          <p:cNvSpPr txBox="1">
            <a:spLocks/>
          </p:cNvSpPr>
          <p:nvPr/>
        </p:nvSpPr>
        <p:spPr>
          <a:xfrm>
            <a:off x="451337" y="609601"/>
            <a:ext cx="11283461" cy="12778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Задача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р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методов повышения разрешения монохроматических изображений с помощью аналитических методов, учитывающих характеристики локальных признаков.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2665B-A093-49EF-AECD-B63672AF5521}"/>
              </a:ext>
            </a:extLst>
          </p:cNvPr>
          <p:cNvSpPr txBox="1"/>
          <p:nvPr/>
        </p:nvSpPr>
        <p:spPr>
          <a:xfrm>
            <a:off x="427891" y="3677357"/>
            <a:ext cx="10908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Проблема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существующие методы, использующие нейронные сети для улучшения изображения, требуют большой обучающей выборки, не используют аналитических моделей, не интерпретируемы и не гарантируют достоверности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13E6D-6411-4F24-B6EC-484792D5E1F4}"/>
              </a:ext>
            </a:extLst>
          </p:cNvPr>
          <p:cNvSpPr txBox="1"/>
          <p:nvPr/>
        </p:nvSpPr>
        <p:spPr>
          <a:xfrm>
            <a:off x="427891" y="5413608"/>
            <a:ext cx="10626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Решение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использовать аналитический подход, построить модели реконструкции на основе анализа локальных признаков на изображении.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C5D67-D542-411E-BE36-4CD117DEF09C}"/>
              </a:ext>
            </a:extLst>
          </p:cNvPr>
          <p:cNvSpPr txBox="1"/>
          <p:nvPr/>
        </p:nvSpPr>
        <p:spPr>
          <a:xfrm>
            <a:off x="521676" y="1997339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Применение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системах  видеонаблюдения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повышение разрешения спутниковых снимков, а так же фотографий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полученные из различных источников.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B23C3D6D-EDC6-40E1-BBAE-37F7596C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976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65ED5-E8B0-4BF3-888D-DB112A0CFD03}" type="slidenum">
              <a:rPr kumimoji="0" lang="ru-RU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29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2C1796-3C41-4B9A-B302-6051D13C7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r>
              <a:rPr lang="ru-RU" dirty="0"/>
              <a:t>Разработать </a:t>
            </a:r>
            <a:r>
              <a:rPr lang="ru-RU" dirty="0" err="1"/>
              <a:t>нейросетевую</a:t>
            </a:r>
            <a:r>
              <a:rPr lang="ru-RU" dirty="0"/>
              <a:t> реализацию предложенных подходов</a:t>
            </a:r>
            <a:r>
              <a:rPr lang="en-US" dirty="0"/>
              <a:t>.</a:t>
            </a:r>
          </a:p>
          <a:p>
            <a:r>
              <a:rPr lang="ru-RU" dirty="0"/>
              <a:t>Добиться хорошей работы алгоритмов с разными типами границ.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AC64CE-F295-460A-9714-2F643A9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8429" y="6272375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20</a:t>
            </a:fld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7A0B5-FB79-4325-8C4C-05756E2D03BB}"/>
              </a:ext>
            </a:extLst>
          </p:cNvPr>
          <p:cNvSpPr txBox="1"/>
          <p:nvPr/>
        </p:nvSpPr>
        <p:spPr>
          <a:xfrm>
            <a:off x="3453834" y="136525"/>
            <a:ext cx="543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Дальнейшие пути исследований</a:t>
            </a:r>
            <a:r>
              <a:rPr lang="en-US" sz="2800" b="1" dirty="0"/>
              <a:t>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4233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D4177-DA68-458F-B04B-A1FDED2C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4111"/>
            <a:ext cx="10515600" cy="6425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err="1"/>
              <a:t>Сверхразрешение</a:t>
            </a:r>
            <a:r>
              <a:rPr lang="ru-RU" sz="2800" b="1" dirty="0"/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489E65-1CDF-4EE8-A95A-3E2B0AECD1E9}"/>
              </a:ext>
            </a:extLst>
          </p:cNvPr>
          <p:cNvSpPr txBox="1">
            <a:spLocks/>
          </p:cNvSpPr>
          <p:nvPr/>
        </p:nvSpPr>
        <p:spPr>
          <a:xfrm>
            <a:off x="838200" y="1133600"/>
            <a:ext cx="10515600" cy="639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latin typeface="+mn-lt"/>
              </a:rPr>
              <a:t>Задача</a:t>
            </a:r>
            <a:r>
              <a:rPr lang="ru-RU" sz="2400" dirty="0">
                <a:latin typeface="+mn-lt"/>
              </a:rPr>
              <a:t> :  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методов повышения разрешения монохроматических изображений с помощью аналитических методов, учитывающих характеристики локальных признаков.</a:t>
            </a:r>
            <a:endParaRPr lang="ru-RU" sz="2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2665B-A093-49EF-AECD-B63672AF5521}"/>
              </a:ext>
            </a:extLst>
          </p:cNvPr>
          <p:cNvSpPr txBox="1"/>
          <p:nvPr/>
        </p:nvSpPr>
        <p:spPr>
          <a:xfrm>
            <a:off x="838200" y="2270589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Проблема</a:t>
            </a:r>
            <a:r>
              <a:rPr lang="ru-RU" sz="2400" dirty="0"/>
              <a:t> : существующие методы или используют нейронные сети и требуют большого числа однородных данных, или могут работать только в ограниченном спектре.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13E6D-6411-4F24-B6EC-484792D5E1F4}"/>
              </a:ext>
            </a:extLst>
          </p:cNvPr>
          <p:cNvSpPr txBox="1"/>
          <p:nvPr/>
        </p:nvSpPr>
        <p:spPr>
          <a:xfrm>
            <a:off x="838200" y="3608255"/>
            <a:ext cx="1051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Решение</a:t>
            </a:r>
            <a:r>
              <a:rPr lang="ru-RU" sz="2400" dirty="0"/>
              <a:t> : использовать подход, способный локально ограничить спектр и </a:t>
            </a:r>
          </a:p>
          <a:p>
            <a:pPr algn="ctr"/>
            <a:r>
              <a:rPr lang="ru-RU" sz="2400" dirty="0"/>
              <a:t>правильно обработать границы объектов и перепады яркости.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C5D67-D542-411E-BE36-4CD117DEF09C}"/>
              </a:ext>
            </a:extLst>
          </p:cNvPr>
          <p:cNvSpPr txBox="1"/>
          <p:nvPr/>
        </p:nvSpPr>
        <p:spPr>
          <a:xfrm>
            <a:off x="838199" y="4541247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Применение</a:t>
            </a:r>
            <a:r>
              <a:rPr lang="ru-RU" sz="24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системах  видеонаблюдения.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 повышение разрешения спутниковых снимков, а так же фотографий </a:t>
            </a:r>
          </a:p>
          <a:p>
            <a:r>
              <a:rPr lang="ru-RU" sz="2400" dirty="0"/>
              <a:t>      полученные из различных источников.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C14B5-592D-4807-A935-D8C584909185}"/>
              </a:ext>
            </a:extLst>
          </p:cNvPr>
          <p:cNvSpPr txBox="1"/>
          <p:nvPr/>
        </p:nvSpPr>
        <p:spPr>
          <a:xfrm>
            <a:off x="0" y="444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Цель исследования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B23C3D6D-EDC6-40E1-BBAE-37F7596C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z="2800" smtClean="0"/>
              <a:t>21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8773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B56E84-3D17-4F64-9CCD-219CAFE4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10" y="471147"/>
            <a:ext cx="10515600" cy="5915706"/>
          </a:xfrm>
        </p:spPr>
        <p:txBody>
          <a:bodyPr/>
          <a:lstStyle/>
          <a:p>
            <a:r>
              <a:rPr lang="ru-RU" sz="1800" b="1" dirty="0"/>
              <a:t>Дискретизация</a:t>
            </a:r>
            <a:r>
              <a:rPr lang="ru-RU" sz="1800" dirty="0"/>
              <a:t>		    .</a:t>
            </a:r>
          </a:p>
          <a:p>
            <a:endParaRPr lang="en-US" sz="1800" dirty="0"/>
          </a:p>
          <a:p>
            <a:r>
              <a:rPr lang="ru-RU" sz="1800" b="1" dirty="0"/>
              <a:t>Уменьшение разрешения </a:t>
            </a:r>
            <a:r>
              <a:rPr lang="ru-RU" sz="1800" dirty="0"/>
              <a:t>изображения путем прореживания 		   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F5FC69-DCD9-4296-A6C7-A1136917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22" y="11230"/>
            <a:ext cx="2065102" cy="12071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B575EC-C9D6-4F8F-987F-1CAB9889B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8"/>
          <a:stretch/>
        </p:blipFill>
        <p:spPr>
          <a:xfrm>
            <a:off x="8733453" y="-68150"/>
            <a:ext cx="3599556" cy="196973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A0FABE-C23E-4831-A758-D0BD586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B9537-C1C7-4FB6-99D4-B25FED35BFF6}"/>
              </a:ext>
            </a:extLst>
          </p:cNvPr>
          <p:cNvSpPr txBox="1"/>
          <p:nvPr/>
        </p:nvSpPr>
        <p:spPr>
          <a:xfrm>
            <a:off x="0" y="27488"/>
            <a:ext cx="390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Модель регистрации изображения. </a:t>
            </a:r>
          </a:p>
        </p:txBody>
      </p:sp>
      <p:pic>
        <p:nvPicPr>
          <p:cNvPr id="15" name="Объект 4" descr="Изображение выглядит как текст, прице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0B1807D-33C5-4F29-99A9-B1328E7F9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" y="2055169"/>
            <a:ext cx="8072535" cy="24757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D8D10C-B45E-4A54-8221-1C3649D069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2"/>
          <a:stretch/>
        </p:blipFill>
        <p:spPr>
          <a:xfrm>
            <a:off x="660918" y="4379573"/>
            <a:ext cx="8150442" cy="234190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CC692BE-D3B4-4444-9330-DB2A25A02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72" y="2764339"/>
            <a:ext cx="1152525" cy="752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8AA0EE-D626-49B2-A7E3-7738A3E7A8B2}"/>
              </a:ext>
            </a:extLst>
          </p:cNvPr>
          <p:cNvSpPr txBox="1"/>
          <p:nvPr/>
        </p:nvSpPr>
        <p:spPr>
          <a:xfrm>
            <a:off x="8761861" y="4721630"/>
            <a:ext cx="363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- Гауссовское размытие</a:t>
            </a:r>
            <a:r>
              <a:rPr lang="en-US" dirty="0"/>
              <a:t> ( </a:t>
            </a:r>
            <a:r>
              <a:rPr lang="en-US" dirty="0" err="1"/>
              <a:t>ker</a:t>
            </a:r>
            <a:r>
              <a:rPr lang="en-US" dirty="0"/>
              <a:t> = 5)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и                с параметром 2. 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DE24DA-BB8D-4B1D-AEC7-BC944F584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6125" y="471147"/>
            <a:ext cx="784860" cy="381000"/>
          </a:xfrm>
          <a:prstGeom prst="rect">
            <a:avLst/>
          </a:prstGeom>
        </p:spPr>
      </p:pic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1A601448-E826-4467-B568-1E39E4D43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78089"/>
              </p:ext>
            </p:extLst>
          </p:nvPr>
        </p:nvGraphicFramePr>
        <p:xfrm>
          <a:off x="1674105" y="1580373"/>
          <a:ext cx="5318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105" y="1580373"/>
                        <a:ext cx="5318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1FAD30C1-295F-447D-82CC-D2292938D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65887"/>
              </p:ext>
            </p:extLst>
          </p:nvPr>
        </p:nvGraphicFramePr>
        <p:xfrm>
          <a:off x="4533900" y="1536700"/>
          <a:ext cx="3794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1536700"/>
                        <a:ext cx="37941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BB084406-A91F-444E-B830-13095913D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37867"/>
              </p:ext>
            </p:extLst>
          </p:nvPr>
        </p:nvGraphicFramePr>
        <p:xfrm>
          <a:off x="7169257" y="1559277"/>
          <a:ext cx="506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3" imgW="253800" imgH="241200" progId="Equation.DSMT4">
                  <p:embed/>
                </p:oleObj>
              </mc:Choice>
              <mc:Fallback>
                <p:oleObj name="Equation" r:id="rId13" imgW="253800" imgH="241200" progId="Equation.DSMT4">
                  <p:embed/>
                  <p:pic>
                    <p:nvPicPr>
                      <p:cNvPr id="308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257" y="1559277"/>
                        <a:ext cx="50641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2F10A54F-0DDA-4563-89AB-0AECD3D97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62114"/>
              </p:ext>
            </p:extLst>
          </p:nvPr>
        </p:nvGraphicFramePr>
        <p:xfrm>
          <a:off x="6701738" y="1055687"/>
          <a:ext cx="9350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307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738" y="1055687"/>
                        <a:ext cx="93503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>
            <a:extLst>
              <a:ext uri="{FF2B5EF4-FFF2-40B4-BE49-F238E27FC236}">
                <a16:creationId xmlns:a16="http://schemas.microsoft.com/office/drawing/2014/main" id="{7AD8A40B-1D98-4077-9546-EDD0D7FB1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58050"/>
              </p:ext>
            </p:extLst>
          </p:nvPr>
        </p:nvGraphicFramePr>
        <p:xfrm>
          <a:off x="9051055" y="4987567"/>
          <a:ext cx="709764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22" name="Object 9">
                        <a:extLst>
                          <a:ext uri="{FF2B5EF4-FFF2-40B4-BE49-F238E27FC236}">
                            <a16:creationId xmlns:a16="http://schemas.microsoft.com/office/drawing/2014/main" id="{2F10A54F-0DDA-4563-89AB-0AECD3D97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055" y="4987567"/>
                        <a:ext cx="709764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99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DDAB5B-956D-43AF-838C-FA4EA418B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50" y="664428"/>
            <a:ext cx="609600" cy="352425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F41B01D4-E7F8-478E-85C5-49E0117D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26" y="664428"/>
            <a:ext cx="676275" cy="352425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EF804FF-E6C1-4B5F-9B18-1836B452B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88" y="664427"/>
            <a:ext cx="409575" cy="352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4E4F533-A6D2-4A19-A2A9-688A1056A72F}"/>
              </a:ext>
            </a:extLst>
          </p:cNvPr>
          <p:cNvSpPr txBox="1"/>
          <p:nvPr/>
        </p:nvSpPr>
        <p:spPr>
          <a:xfrm>
            <a:off x="8473234" y="4171931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- </a:t>
            </a:r>
            <a:r>
              <a:rPr lang="en-US" dirty="0"/>
              <a:t>		, k = 1.2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 прореживание с параметром 2</a:t>
            </a:r>
          </a:p>
        </p:txBody>
      </p:sp>
      <p:pic>
        <p:nvPicPr>
          <p:cNvPr id="26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F9B025-0073-41A0-84E5-5C6D3E859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77" y="4019620"/>
            <a:ext cx="1152525" cy="7524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3E7FAE1-88AE-47E0-9577-D293A1307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9620"/>
            <a:ext cx="8360630" cy="2579343"/>
          </a:xfrm>
          <a:prstGeom prst="rect">
            <a:avLst/>
          </a:prstGeom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24947B88-4FE7-469C-9143-AB02C539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090" y="6345386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23</a:t>
            </a:fld>
            <a:endParaRPr lang="ru-RU" sz="2800" dirty="0"/>
          </a:p>
        </p:txBody>
      </p:sp>
      <p:pic>
        <p:nvPicPr>
          <p:cNvPr id="32" name="Рисунок 31" descr="Изображение выглядит как текст, монитор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D12BCE9E-B178-41DF-AB0B-5F99549528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" y="1154367"/>
            <a:ext cx="8357106" cy="272773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350F8AE-33F5-4D2D-950D-5B85E25A9AAE}"/>
              </a:ext>
            </a:extLst>
          </p:cNvPr>
          <p:cNvSpPr txBox="1"/>
          <p:nvPr/>
        </p:nvSpPr>
        <p:spPr>
          <a:xfrm>
            <a:off x="8473234" y="1711872"/>
            <a:ext cx="2880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Гауссовское размытие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B41F81-BE02-4DBF-93A2-B3BC544B2BEB}"/>
              </a:ext>
            </a:extLst>
          </p:cNvPr>
          <p:cNvSpPr txBox="1"/>
          <p:nvPr/>
        </p:nvSpPr>
        <p:spPr>
          <a:xfrm>
            <a:off x="0" y="2748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Модель регистрации изображения. </a:t>
            </a:r>
          </a:p>
        </p:txBody>
      </p:sp>
    </p:spTree>
    <p:extLst>
      <p:ext uri="{BB962C8B-B14F-4D97-AF65-F5344CB8AC3E}">
        <p14:creationId xmlns:p14="http://schemas.microsoft.com/office/powerpoint/2010/main" val="994024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A3D9F8-B048-405A-9E2E-D7D797E4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523819"/>
          </a:xfrm>
        </p:spPr>
        <p:txBody>
          <a:bodyPr/>
          <a:lstStyle/>
          <a:p>
            <a:endParaRPr lang="en-US" sz="2400" b="1" dirty="0"/>
          </a:p>
          <a:p>
            <a:r>
              <a:rPr lang="ru-RU" sz="2400" b="1" dirty="0"/>
              <a:t>Интерполяция</a:t>
            </a:r>
            <a:r>
              <a:rPr lang="ru-RU" dirty="0"/>
              <a:t>. </a:t>
            </a:r>
            <a:r>
              <a:rPr lang="ru-RU" sz="2400" dirty="0"/>
              <a:t>Ставится задача восстановить пропущенные пиксели,</a:t>
            </a:r>
          </a:p>
          <a:p>
            <a:pPr marL="0" indent="0">
              <a:buNone/>
            </a:pPr>
            <a:r>
              <a:rPr lang="ru-RU" sz="2400" dirty="0"/>
              <a:t>    учитывая структуру изображения с низким разрешением               .</a:t>
            </a:r>
          </a:p>
          <a:p>
            <a:pPr lvl="1"/>
            <a:r>
              <a:rPr lang="ru-RU" dirty="0"/>
              <a:t>Билинейная фильтрация. </a:t>
            </a:r>
          </a:p>
          <a:p>
            <a:pPr lvl="1"/>
            <a:r>
              <a:rPr lang="ru-RU" dirty="0"/>
              <a:t>Фильтр </a:t>
            </a:r>
            <a:r>
              <a:rPr lang="ru-RU" dirty="0" err="1"/>
              <a:t>Ланцоша</a:t>
            </a:r>
            <a:r>
              <a:rPr lang="ru-RU" dirty="0"/>
              <a:t>, как функция обратного Фурье преобразования.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Ядро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Ланцоша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представляет собой произведение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	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функции 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sinc</a:t>
            </a:r>
            <a:r>
              <a:rPr lang="ru-RU" b="0" i="0" dirty="0">
                <a:solidFill>
                  <a:srgbClr val="202122"/>
                </a:solidFill>
                <a:effectLst/>
              </a:rPr>
              <a:t>(x) на оконную функцию </a:t>
            </a:r>
            <a:r>
              <a:rPr lang="ru-RU" b="0" i="0" dirty="0" err="1">
                <a:solidFill>
                  <a:srgbClr val="202122"/>
                </a:solidFill>
                <a:effectLst/>
              </a:rPr>
              <a:t>Ланцоша</a:t>
            </a:r>
            <a:r>
              <a:rPr lang="en-US" dirty="0">
                <a:solidFill>
                  <a:srgbClr val="202122"/>
                </a:solidFill>
              </a:rPr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DDBF8E-BC2C-4CB2-A442-ED721FE3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685" y="1608813"/>
            <a:ext cx="609600" cy="3524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51931D7-3DB3-4AC8-A8B4-28C6AC27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99" y="4332625"/>
            <a:ext cx="8430802" cy="1571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8BF655-F5F9-4492-92DE-4285355D001F}"/>
              </a:ext>
            </a:extLst>
          </p:cNvPr>
          <p:cNvSpPr txBox="1"/>
          <p:nvPr/>
        </p:nvSpPr>
        <p:spPr>
          <a:xfrm>
            <a:off x="4721393" y="157818"/>
            <a:ext cx="274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u="sng" dirty="0"/>
              <a:t>Восстановление</a:t>
            </a:r>
            <a:r>
              <a:rPr lang="ru-RU" sz="2800" dirty="0"/>
              <a:t>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EAC1C-1D87-48EF-80FF-AAF77689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75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A3D085A-01C7-4EBC-A401-DDD2B26F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65ED5-E8B0-4BF3-888D-DB112A0CFD03}" type="slidenum">
              <a:rPr lang="ru-RU" smtClean="0"/>
              <a:t>25</a:t>
            </a:fld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1CFC0-C966-430A-AA69-866A0377BD10}"/>
              </a:ext>
            </a:extLst>
          </p:cNvPr>
          <p:cNvSpPr txBox="1"/>
          <p:nvPr/>
        </p:nvSpPr>
        <p:spPr>
          <a:xfrm>
            <a:off x="-1555" y="0"/>
            <a:ext cx="12093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Модель реконструкции изображения.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417451-5C47-435E-85BF-EF8EDA0F1883}"/>
              </a:ext>
            </a:extLst>
          </p:cNvPr>
          <p:cNvSpPr txBox="1"/>
          <p:nvPr/>
        </p:nvSpPr>
        <p:spPr>
          <a:xfrm>
            <a:off x="265534" y="2027168"/>
            <a:ext cx="1166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Модель реконструкции факторизуется на функцию интерполяции пропущенных после пространственного </a:t>
            </a:r>
            <a:r>
              <a:rPr lang="ru-RU" dirty="0" err="1"/>
              <a:t>разреживания</a:t>
            </a:r>
            <a:r>
              <a:rPr lang="ru-RU" dirty="0"/>
              <a:t> точек</a:t>
            </a:r>
            <a:r>
              <a:rPr lang="en-US" dirty="0"/>
              <a:t> </a:t>
            </a:r>
            <a:r>
              <a:rPr lang="ru-RU" dirty="0"/>
              <a:t>и функцию фильтрации искажений оптической системы.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0F89886-D2BB-4B56-A060-18E61418CFEA}"/>
              </a:ext>
            </a:extLst>
          </p:cNvPr>
          <p:cNvGrpSpPr/>
          <p:nvPr/>
        </p:nvGrpSpPr>
        <p:grpSpPr>
          <a:xfrm>
            <a:off x="1305758" y="355360"/>
            <a:ext cx="9478408" cy="1518738"/>
            <a:chOff x="287536" y="4275016"/>
            <a:chExt cx="10263235" cy="180926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AAD61D4B-0C2F-4B05-BE2B-AE558C29085B}"/>
                </a:ext>
              </a:extLst>
            </p:cNvPr>
            <p:cNvSpPr/>
            <p:nvPr/>
          </p:nvSpPr>
          <p:spPr>
            <a:xfrm>
              <a:off x="1946033" y="4399955"/>
              <a:ext cx="2543907" cy="16374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1F1C6285-6B2A-4ADF-B83C-4B91D4AD72E4}"/>
                </a:ext>
              </a:extLst>
            </p:cNvPr>
            <p:cNvSpPr/>
            <p:nvPr/>
          </p:nvSpPr>
          <p:spPr>
            <a:xfrm>
              <a:off x="4982310" y="4376509"/>
              <a:ext cx="2543907" cy="16374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626C729-7391-4A0C-BF94-6151A7292935}"/>
                </a:ext>
              </a:extLst>
            </p:cNvPr>
            <p:cNvSpPr/>
            <p:nvPr/>
          </p:nvSpPr>
          <p:spPr>
            <a:xfrm>
              <a:off x="8006864" y="4446848"/>
              <a:ext cx="2543907" cy="16374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FCCAA279-07AD-44C3-9211-27FBC665C708}"/>
                </a:ext>
              </a:extLst>
            </p:cNvPr>
            <p:cNvSpPr/>
            <p:nvPr/>
          </p:nvSpPr>
          <p:spPr>
            <a:xfrm rot="10800000">
              <a:off x="7573108" y="5032889"/>
              <a:ext cx="362910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AA49D4-EFCD-4536-A552-1CA872BF3434}"/>
                </a:ext>
              </a:extLst>
            </p:cNvPr>
            <p:cNvSpPr txBox="1"/>
            <p:nvPr/>
          </p:nvSpPr>
          <p:spPr>
            <a:xfrm>
              <a:off x="2183771" y="4451614"/>
              <a:ext cx="2036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Фильтрации искажений</a:t>
              </a:r>
              <a:r>
                <a:rPr lang="en-US" sz="2000" dirty="0">
                  <a:solidFill>
                    <a:srgbClr val="000000"/>
                  </a:solidFill>
                </a:rPr>
                <a:t>.</a:t>
              </a:r>
              <a:endParaRPr lang="ru-RU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86CA40-F673-40B6-B27F-B3B7666CA225}"/>
                </a:ext>
              </a:extLst>
            </p:cNvPr>
            <p:cNvSpPr txBox="1"/>
            <p:nvPr/>
          </p:nvSpPr>
          <p:spPr>
            <a:xfrm>
              <a:off x="5285472" y="4562530"/>
              <a:ext cx="1804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Интерполяция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4D0F99-99A1-43AC-B034-3952202A7D81}"/>
                </a:ext>
              </a:extLst>
            </p:cNvPr>
            <p:cNvSpPr txBox="1"/>
            <p:nvPr/>
          </p:nvSpPr>
          <p:spPr>
            <a:xfrm>
              <a:off x="8062591" y="4610399"/>
              <a:ext cx="2429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Пространственное</a:t>
              </a:r>
            </a:p>
            <a:p>
              <a:pPr algn="ctr"/>
              <a:r>
                <a:rPr lang="ru-RU" sz="2000" b="1" dirty="0" err="1"/>
                <a:t>разреживание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ACBED9F6-604B-409B-AA5F-D9DC1CE464E0}"/>
                    </a:ext>
                  </a:extLst>
                </p:cNvPr>
                <p:cNvSpPr txBox="1"/>
                <p:nvPr/>
              </p:nvSpPr>
              <p:spPr bwMode="auto">
                <a:xfrm>
                  <a:off x="7566377" y="4502243"/>
                  <a:ext cx="378168" cy="52953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8" name="Object 10">
                  <a:extLst>
                    <a:ext uri="{FF2B5EF4-FFF2-40B4-BE49-F238E27FC236}">
                      <a16:creationId xmlns:a16="http://schemas.microsoft.com/office/drawing/2014/main" id="{ACBED9F6-604B-409B-AA5F-D9DC1CE464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6377" y="4502243"/>
                  <a:ext cx="378168" cy="529530"/>
                </a:xfrm>
                <a:prstGeom prst="rect">
                  <a:avLst/>
                </a:prstGeom>
                <a:blipFill>
                  <a:blip r:embed="rId3"/>
                  <a:stretch>
                    <a:fillRect l="-1754" t="-5479" r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Object 10">
                  <a:extLst>
                    <a:ext uri="{FF2B5EF4-FFF2-40B4-BE49-F238E27FC236}">
                      <a16:creationId xmlns:a16="http://schemas.microsoft.com/office/drawing/2014/main" id="{A70FB012-7FD4-4342-B2D9-63EA17B20FE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43584582"/>
                    </p:ext>
                  </p:extLst>
                </p:nvPr>
              </p:nvGraphicFramePr>
              <p:xfrm>
                <a:off x="8554061" y="5351219"/>
                <a:ext cx="169227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83" name="Equation" r:id="rId4" imgW="850680" imgH="266400" progId="Equation.DSMT4">
                        <p:embed/>
                      </p:oleObj>
                    </mc:Choice>
                    <mc:Fallback>
                      <p:oleObj name="Equation" r:id="rId4" imgW="850680" imgH="266400" progId="Equation.DSMT4">
                        <p:embed/>
                        <p:pic>
                          <p:nvPicPr>
                            <p:cNvPr id="3082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54061" y="5351219"/>
                              <a:ext cx="169227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Object 10">
                  <a:extLst>
                    <a:ext uri="{FF2B5EF4-FFF2-40B4-BE49-F238E27FC236}">
                      <a16:creationId xmlns:a16="http://schemas.microsoft.com/office/drawing/2014/main" id="{A70FB012-7FD4-4342-B2D9-63EA17B20FE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43584582"/>
                    </p:ext>
                  </p:extLst>
                </p:nvPr>
              </p:nvGraphicFramePr>
              <p:xfrm>
                <a:off x="8554061" y="5351219"/>
                <a:ext cx="169227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850680" imgH="266400" progId="Equation.DSMT4">
                        <p:embed/>
                      </p:oleObj>
                    </mc:Choice>
                    <mc:Fallback>
                      <p:oleObj name="Equation" r:id="rId6" imgW="850680" imgH="266400" progId="Equation.DSMT4">
                        <p:embed/>
                        <p:pic>
                          <p:nvPicPr>
                            <p:cNvPr id="3082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54061" y="5351219"/>
                              <a:ext cx="169227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0" name="Стрелка: вправо 57">
              <a:extLst>
                <a:ext uri="{FF2B5EF4-FFF2-40B4-BE49-F238E27FC236}">
                  <a16:creationId xmlns:a16="http://schemas.microsoft.com/office/drawing/2014/main" id="{18B9F0FA-F941-40A0-8A43-461E8C683F86}"/>
                </a:ext>
              </a:extLst>
            </p:cNvPr>
            <p:cNvSpPr/>
            <p:nvPr/>
          </p:nvSpPr>
          <p:spPr>
            <a:xfrm rot="10800000">
              <a:off x="4513385" y="4997720"/>
              <a:ext cx="362910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bject 12">
                  <a:extLst>
                    <a:ext uri="{FF2B5EF4-FFF2-40B4-BE49-F238E27FC236}">
                      <a16:creationId xmlns:a16="http://schemas.microsoft.com/office/drawing/2014/main" id="{FE10CD9E-02D6-44B4-9DC1-83CDCCD5D305}"/>
                    </a:ext>
                  </a:extLst>
                </p:cNvPr>
                <p:cNvSpPr txBox="1"/>
                <p:nvPr/>
              </p:nvSpPr>
              <p:spPr bwMode="auto">
                <a:xfrm>
                  <a:off x="5605058" y="5277627"/>
                  <a:ext cx="1313276" cy="480360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ru-RU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4" name="Object 12">
                  <a:extLst>
                    <a:ext uri="{FF2B5EF4-FFF2-40B4-BE49-F238E27FC236}">
                      <a16:creationId xmlns:a16="http://schemas.microsoft.com/office/drawing/2014/main" id="{FE10CD9E-02D6-44B4-9DC1-83CDCCD5D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5058" y="5277627"/>
                  <a:ext cx="1313276" cy="480360"/>
                </a:xfrm>
                <a:prstGeom prst="rect">
                  <a:avLst/>
                </a:prstGeom>
                <a:blipFill>
                  <a:blip r:embed="rId8"/>
                  <a:stretch>
                    <a:fillRect l="-1508" t="-10448" r="-7035" b="-343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Object 12">
                  <a:extLst>
                    <a:ext uri="{FF2B5EF4-FFF2-40B4-BE49-F238E27FC236}">
                      <a16:creationId xmlns:a16="http://schemas.microsoft.com/office/drawing/2014/main" id="{048604E8-04C8-480E-9850-4BA5BF4442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82461423"/>
                    </p:ext>
                  </p:extLst>
                </p:nvPr>
              </p:nvGraphicFramePr>
              <p:xfrm>
                <a:off x="4548798" y="4373685"/>
                <a:ext cx="37782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84" name="Equation" r:id="rId9" imgW="190440" imgH="266400" progId="Equation.DSMT4">
                        <p:embed/>
                      </p:oleObj>
                    </mc:Choice>
                    <mc:Fallback>
                      <p:oleObj name="Equation" r:id="rId9" imgW="190440" imgH="266400" progId="Equation.DSMT4">
                        <p:embed/>
                        <p:pic>
                          <p:nvPicPr>
                            <p:cNvPr id="3084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8798" y="4373685"/>
                              <a:ext cx="3778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6" name="Object 12">
                  <a:extLst>
                    <a:ext uri="{FF2B5EF4-FFF2-40B4-BE49-F238E27FC236}">
                      <a16:creationId xmlns:a16="http://schemas.microsoft.com/office/drawing/2014/main" id="{048604E8-04C8-480E-9850-4BA5BF4442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82461423"/>
                    </p:ext>
                  </p:extLst>
                </p:nvPr>
              </p:nvGraphicFramePr>
              <p:xfrm>
                <a:off x="4548798" y="4373685"/>
                <a:ext cx="37782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190440" imgH="266400" progId="Equation.DSMT4">
                        <p:embed/>
                      </p:oleObj>
                    </mc:Choice>
                    <mc:Fallback>
                      <p:oleObj name="Equation" r:id="rId11" imgW="190440" imgH="266400" progId="Equation.DSMT4">
                        <p:embed/>
                        <p:pic>
                          <p:nvPicPr>
                            <p:cNvPr id="3084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8798" y="4373685"/>
                              <a:ext cx="3778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8" name="Стрелка: вправо 57">
              <a:extLst>
                <a:ext uri="{FF2B5EF4-FFF2-40B4-BE49-F238E27FC236}">
                  <a16:creationId xmlns:a16="http://schemas.microsoft.com/office/drawing/2014/main" id="{A8702B23-79D3-4C0C-BB21-FB4EC1DDCE56}"/>
                </a:ext>
              </a:extLst>
            </p:cNvPr>
            <p:cNvSpPr/>
            <p:nvPr/>
          </p:nvSpPr>
          <p:spPr>
            <a:xfrm rot="10800000">
              <a:off x="1172308" y="4927382"/>
              <a:ext cx="620818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9" name="Object 11">
                  <a:extLst>
                    <a:ext uri="{FF2B5EF4-FFF2-40B4-BE49-F238E27FC236}">
                      <a16:creationId xmlns:a16="http://schemas.microsoft.com/office/drawing/2014/main" id="{DC450F00-A903-4AA7-9477-C945DCA3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0384547"/>
                    </p:ext>
                  </p:extLst>
                </p:nvPr>
              </p:nvGraphicFramePr>
              <p:xfrm>
                <a:off x="2477477" y="5189171"/>
                <a:ext cx="1465263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85" name="Equation" r:id="rId13" imgW="736560" imgH="266400" progId="Equation.DSMT4">
                        <p:embed/>
                      </p:oleObj>
                    </mc:Choice>
                    <mc:Fallback>
                      <p:oleObj name="Equation" r:id="rId13" imgW="736560" imgH="266400" progId="Equation.DSMT4">
                        <p:embed/>
                        <p:pic>
                          <p:nvPicPr>
                            <p:cNvPr id="3085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7477" y="5189171"/>
                              <a:ext cx="1465263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9" name="Object 11">
                  <a:extLst>
                    <a:ext uri="{FF2B5EF4-FFF2-40B4-BE49-F238E27FC236}">
                      <a16:creationId xmlns:a16="http://schemas.microsoft.com/office/drawing/2014/main" id="{DC450F00-A903-4AA7-9477-C945DCA3831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0384547"/>
                    </p:ext>
                  </p:extLst>
                </p:nvPr>
              </p:nvGraphicFramePr>
              <p:xfrm>
                <a:off x="2477477" y="5189171"/>
                <a:ext cx="1465263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736560" imgH="266400" progId="Equation.DSMT4">
                        <p:embed/>
                      </p:oleObj>
                    </mc:Choice>
                    <mc:Fallback>
                      <p:oleObj name="Equation" r:id="rId15" imgW="736560" imgH="266400" progId="Equation.DSMT4">
                        <p:embed/>
                        <p:pic>
                          <p:nvPicPr>
                            <p:cNvPr id="3085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7477" y="5189171"/>
                              <a:ext cx="1465263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0" name="Object 11">
                  <a:extLst>
                    <a:ext uri="{FF2B5EF4-FFF2-40B4-BE49-F238E27FC236}">
                      <a16:creationId xmlns:a16="http://schemas.microsoft.com/office/drawing/2014/main" id="{11DA0D31-C0DB-489B-AF5A-3448A77A1D9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2753285"/>
                    </p:ext>
                  </p:extLst>
                </p:nvPr>
              </p:nvGraphicFramePr>
              <p:xfrm>
                <a:off x="1198074" y="4275016"/>
                <a:ext cx="53022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8286" name="Equation" r:id="rId17" imgW="266400" imgH="266400" progId="Equation.DSMT4">
                        <p:embed/>
                      </p:oleObj>
                    </mc:Choice>
                    <mc:Fallback>
                      <p:oleObj name="Equation" r:id="rId17" imgW="266400" imgH="266400" progId="Equation.DSMT4">
                        <p:embed/>
                        <p:pic>
                          <p:nvPicPr>
                            <p:cNvPr id="3086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8074" y="4275016"/>
                              <a:ext cx="5302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0" name="Object 11">
                  <a:extLst>
                    <a:ext uri="{FF2B5EF4-FFF2-40B4-BE49-F238E27FC236}">
                      <a16:creationId xmlns:a16="http://schemas.microsoft.com/office/drawing/2014/main" id="{11DA0D31-C0DB-489B-AF5A-3448A77A1D9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72753285"/>
                    </p:ext>
                  </p:extLst>
                </p:nvPr>
              </p:nvGraphicFramePr>
              <p:xfrm>
                <a:off x="1198074" y="4275016"/>
                <a:ext cx="53022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8" imgW="266400" imgH="266400" progId="Equation.DSMT4">
                        <p:embed/>
                      </p:oleObj>
                    </mc:Choice>
                    <mc:Fallback>
                      <p:oleObj name="Equation" r:id="rId18" imgW="266400" imgH="266400" progId="Equation.DSMT4">
                        <p:embed/>
                        <p:pic>
                          <p:nvPicPr>
                            <p:cNvPr id="3086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8074" y="4275016"/>
                              <a:ext cx="5302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43" name="Солнце 42">
              <a:extLst>
                <a:ext uri="{FF2B5EF4-FFF2-40B4-BE49-F238E27FC236}">
                  <a16:creationId xmlns:a16="http://schemas.microsoft.com/office/drawing/2014/main" id="{49EC1353-7C0B-4F87-9B4D-10950F24B88F}"/>
                </a:ext>
              </a:extLst>
            </p:cNvPr>
            <p:cNvSpPr/>
            <p:nvPr/>
          </p:nvSpPr>
          <p:spPr>
            <a:xfrm>
              <a:off x="287536" y="4714095"/>
              <a:ext cx="774441" cy="786512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2FF42C28-F675-462D-9723-C0D99C0E53C4}"/>
                </a:ext>
              </a:extLst>
            </p:cNvPr>
            <p:cNvSpPr/>
            <p:nvPr/>
          </p:nvSpPr>
          <p:spPr>
            <a:xfrm>
              <a:off x="5451231" y="5158154"/>
              <a:ext cx="1547446" cy="668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77658EDF-5F77-4F4B-9158-ADCA19A1B49E}"/>
                </a:ext>
              </a:extLst>
            </p:cNvPr>
            <p:cNvSpPr/>
            <p:nvPr/>
          </p:nvSpPr>
          <p:spPr>
            <a:xfrm>
              <a:off x="2426677" y="5158154"/>
              <a:ext cx="1547446" cy="668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7" name="Солнце 46">
            <a:extLst>
              <a:ext uri="{FF2B5EF4-FFF2-40B4-BE49-F238E27FC236}">
                <a16:creationId xmlns:a16="http://schemas.microsoft.com/office/drawing/2014/main" id="{13D1B5F0-8EF7-4DEF-B6DE-AB950C8AF2C7}"/>
              </a:ext>
            </a:extLst>
          </p:cNvPr>
          <p:cNvSpPr/>
          <p:nvPr/>
        </p:nvSpPr>
        <p:spPr>
          <a:xfrm>
            <a:off x="11465849" y="960126"/>
            <a:ext cx="317242" cy="361997"/>
          </a:xfrm>
          <a:prstGeom prst="su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9">
            <a:extLst>
              <a:ext uri="{FF2B5EF4-FFF2-40B4-BE49-F238E27FC236}">
                <a16:creationId xmlns:a16="http://schemas.microsoft.com/office/drawing/2014/main" id="{68EAE20F-611D-47D2-97AC-EC71E3250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594800"/>
              </p:ext>
            </p:extLst>
          </p:nvPr>
        </p:nvGraphicFramePr>
        <p:xfrm>
          <a:off x="11276013" y="268288"/>
          <a:ext cx="5064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20" imgW="253800" imgH="241200" progId="Equation.DSMT4">
                  <p:embed/>
                </p:oleObj>
              </mc:Choice>
              <mc:Fallback>
                <p:oleObj name="Equation" r:id="rId20" imgW="253800" imgH="241200" progId="Equation.DSMT4">
                  <p:embed/>
                  <p:pic>
                    <p:nvPicPr>
                      <p:cNvPr id="308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6013" y="268288"/>
                        <a:ext cx="5064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Стрелка: вправо 50">
            <a:extLst>
              <a:ext uri="{FF2B5EF4-FFF2-40B4-BE49-F238E27FC236}">
                <a16:creationId xmlns:a16="http://schemas.microsoft.com/office/drawing/2014/main" id="{9E7D6EEB-79F5-48E7-8BAD-ECBFD7F25F9B}"/>
              </a:ext>
            </a:extLst>
          </p:cNvPr>
          <p:cNvSpPr/>
          <p:nvPr/>
        </p:nvSpPr>
        <p:spPr>
          <a:xfrm rot="10800000">
            <a:off x="10886242" y="991918"/>
            <a:ext cx="335158" cy="303829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52" name="Object 7">
            <a:extLst>
              <a:ext uri="{FF2B5EF4-FFF2-40B4-BE49-F238E27FC236}">
                <a16:creationId xmlns:a16="http://schemas.microsoft.com/office/drawing/2014/main" id="{A204ABE5-CC18-494C-9A3A-9386B37F7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87849"/>
              </p:ext>
            </p:extLst>
          </p:nvPr>
        </p:nvGraphicFramePr>
        <p:xfrm>
          <a:off x="2696216" y="2694169"/>
          <a:ext cx="6107723" cy="50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22" imgW="3225600" imgH="266400" progId="Equation.DSMT4">
                  <p:embed/>
                </p:oleObj>
              </mc:Choice>
              <mc:Fallback>
                <p:oleObj name="Equation" r:id="rId22" imgW="3225600" imgH="266400" progId="Equation.DSMT4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216" y="2694169"/>
                        <a:ext cx="6107723" cy="504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103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9556" y="1302360"/>
            <a:ext cx="1017871" cy="118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0624" y="2579443"/>
            <a:ext cx="2276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A0FABE-C23E-4831-A758-D0BD586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062" y="6319164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26</a:t>
            </a:fld>
            <a:endParaRPr lang="ru-RU" sz="2800" dirty="0"/>
          </a:p>
        </p:txBody>
      </p:sp>
      <p:pic>
        <p:nvPicPr>
          <p:cNvPr id="15" name="Объект 4" descr="Изображение выглядит как текст, прице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0B1807D-33C5-4F29-99A9-B1328E7F9A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4" y="2598909"/>
            <a:ext cx="7216988" cy="22133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D8D10C-B45E-4A54-8221-1C3649D069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2"/>
          <a:stretch/>
        </p:blipFill>
        <p:spPr>
          <a:xfrm>
            <a:off x="379572" y="4778864"/>
            <a:ext cx="7235946" cy="2079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AA0794-BC42-42FC-81FA-0066D6B64C6B}"/>
              </a:ext>
            </a:extLst>
          </p:cNvPr>
          <p:cNvSpPr txBox="1"/>
          <p:nvPr/>
        </p:nvSpPr>
        <p:spPr>
          <a:xfrm>
            <a:off x="4032737" y="0"/>
            <a:ext cx="4783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Модель регистрации изображения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522" y="445475"/>
            <a:ext cx="825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Модель искажения</a:t>
            </a:r>
            <a:r>
              <a:rPr lang="ru-RU" sz="2000" dirty="0"/>
              <a:t>, </a:t>
            </a:r>
            <a:r>
              <a:rPr lang="ru-RU" sz="2000" b="1" dirty="0"/>
              <a:t>Модель дискретизации </a:t>
            </a:r>
            <a:r>
              <a:rPr lang="ru-RU" sz="2000" dirty="0"/>
              <a:t>, </a:t>
            </a:r>
            <a:r>
              <a:rPr lang="ru-RU" sz="2000" b="1" dirty="0"/>
              <a:t>Модель прореживания </a:t>
            </a:r>
            <a:endParaRPr lang="ru-RU" sz="2000" dirty="0"/>
          </a:p>
        </p:txBody>
      </p:sp>
      <p:sp>
        <p:nvSpPr>
          <p:cNvPr id="23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2540491" y="1762480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12889" y="1393946"/>
            <a:ext cx="10287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7679" y="1407867"/>
            <a:ext cx="1017871" cy="118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5786559" y="915866"/>
          <a:ext cx="1543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8" imgW="774360" imgH="241200" progId="Equation.DSMT4">
                  <p:embed/>
                </p:oleObj>
              </mc:Choice>
              <mc:Fallback>
                <p:oleObj name="Equation" r:id="rId8" imgW="774360" imgH="241200" progId="Equation.DSMT4">
                  <p:embed/>
                  <p:pic>
                    <p:nvPicPr>
                      <p:cNvPr id="225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559" y="915866"/>
                        <a:ext cx="15430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4"/>
          <p:cNvGraphicFramePr>
            <a:graphicFrameLocks noChangeAspect="1"/>
          </p:cNvGraphicFramePr>
          <p:nvPr/>
        </p:nvGraphicFramePr>
        <p:xfrm>
          <a:off x="2967779" y="859325"/>
          <a:ext cx="21732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0" imgW="1091880" imgH="241200" progId="Equation.DSMT4">
                  <p:embed/>
                </p:oleObj>
              </mc:Choice>
              <mc:Fallback>
                <p:oleObj name="Equation" r:id="rId10" imgW="1091880" imgH="241200" progId="Equation.DSMT4">
                  <p:embed/>
                  <p:pic>
                    <p:nvPicPr>
                      <p:cNvPr id="225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779" y="859325"/>
                        <a:ext cx="21732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69728" y="1382223"/>
            <a:ext cx="10382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41" name="Object 4"/>
          <p:cNvGraphicFramePr>
            <a:graphicFrameLocks noChangeAspect="1"/>
          </p:cNvGraphicFramePr>
          <p:nvPr/>
        </p:nvGraphicFramePr>
        <p:xfrm>
          <a:off x="1225558" y="888268"/>
          <a:ext cx="5302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225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8" y="888268"/>
                        <a:ext cx="5302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5002337" y="1785926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7311783" y="1785926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5" name="Группа 204"/>
          <p:cNvGrpSpPr/>
          <p:nvPr/>
        </p:nvGrpSpPr>
        <p:grpSpPr>
          <a:xfrm>
            <a:off x="7784123" y="2614246"/>
            <a:ext cx="2086707" cy="2004647"/>
            <a:chOff x="7784123" y="2614246"/>
            <a:chExt cx="2086707" cy="2004647"/>
          </a:xfrm>
        </p:grpSpPr>
        <p:sp>
          <p:nvSpPr>
            <p:cNvPr id="121" name="Прямоугольник 120"/>
            <p:cNvSpPr/>
            <p:nvPr/>
          </p:nvSpPr>
          <p:spPr>
            <a:xfrm>
              <a:off x="778412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80303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22"/>
            <p:cNvSpPr/>
            <p:nvPr/>
          </p:nvSpPr>
          <p:spPr>
            <a:xfrm>
              <a:off x="827649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851095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875713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900332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9214339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9460524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рямоугольник 128"/>
            <p:cNvSpPr/>
            <p:nvPr/>
          </p:nvSpPr>
          <p:spPr>
            <a:xfrm>
              <a:off x="97067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2" name="Группа 117"/>
            <p:cNvGrpSpPr/>
            <p:nvPr/>
          </p:nvGrpSpPr>
          <p:grpSpPr>
            <a:xfrm>
              <a:off x="7795846" y="3083169"/>
              <a:ext cx="2051538" cy="128955"/>
              <a:chOff x="7244862" y="3962400"/>
              <a:chExt cx="2051538" cy="128955"/>
            </a:xfrm>
          </p:grpSpPr>
          <p:sp>
            <p:nvSpPr>
              <p:cNvPr id="103" name="Прямоугольник 102"/>
              <p:cNvSpPr/>
              <p:nvPr/>
            </p:nvSpPr>
            <p:spPr>
              <a:xfrm>
                <a:off x="724486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4" name="Прямоугольник 103"/>
              <p:cNvSpPr/>
              <p:nvPr/>
            </p:nvSpPr>
            <p:spPr>
              <a:xfrm>
                <a:off x="74910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773723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797169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821787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846406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8675078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8921263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91674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8" name="Группа 168"/>
            <p:cNvGrpSpPr/>
            <p:nvPr/>
          </p:nvGrpSpPr>
          <p:grpSpPr>
            <a:xfrm>
              <a:off x="7795846" y="3317631"/>
              <a:ext cx="2063261" cy="597878"/>
              <a:chOff x="7244862" y="3962400"/>
              <a:chExt cx="2063261" cy="597878"/>
            </a:xfrm>
          </p:grpSpPr>
          <p:grpSp>
            <p:nvGrpSpPr>
              <p:cNvPr id="70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91" name="Прямоугольник 9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1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82" name="Прямоугольник 81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2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73" name="Прямоугольник 72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39" name="Группа 199"/>
            <p:cNvGrpSpPr/>
            <p:nvPr/>
          </p:nvGrpSpPr>
          <p:grpSpPr>
            <a:xfrm>
              <a:off x="7807569" y="4021015"/>
              <a:ext cx="2063261" cy="597878"/>
              <a:chOff x="7244862" y="3962400"/>
              <a:chExt cx="2063261" cy="597878"/>
            </a:xfrm>
          </p:grpSpPr>
          <p:grpSp>
            <p:nvGrpSpPr>
              <p:cNvPr id="40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61" name="Прямоугольник 6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1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52" name="Прямоугольник 51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42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33" name="Прямоугольник 132"/>
            <p:cNvSpPr/>
            <p:nvPr/>
          </p:nvSpPr>
          <p:spPr>
            <a:xfrm>
              <a:off x="778412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80303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827649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851095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875713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900332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9214340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9460525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97067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0" name="Группа 149"/>
          <p:cNvGrpSpPr/>
          <p:nvPr/>
        </p:nvGrpSpPr>
        <p:grpSpPr>
          <a:xfrm>
            <a:off x="8124093" y="1321777"/>
            <a:ext cx="918239" cy="260838"/>
            <a:chOff x="8124093" y="1321777"/>
            <a:chExt cx="918239" cy="260838"/>
          </a:xfrm>
        </p:grpSpPr>
        <p:grpSp>
          <p:nvGrpSpPr>
            <p:cNvPr id="142" name="Группа 141"/>
            <p:cNvGrpSpPr/>
            <p:nvPr/>
          </p:nvGrpSpPr>
          <p:grpSpPr>
            <a:xfrm>
              <a:off x="8124093" y="1321777"/>
              <a:ext cx="906516" cy="96715"/>
              <a:chOff x="8124093" y="1321777"/>
              <a:chExt cx="906516" cy="96715"/>
            </a:xfrm>
          </p:grpSpPr>
          <p:sp>
            <p:nvSpPr>
              <p:cNvPr id="112" name="Прямоугольник 111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7" name="Прямоугольник 116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43" name="Группа 142"/>
            <p:cNvGrpSpPr/>
            <p:nvPr/>
          </p:nvGrpSpPr>
          <p:grpSpPr>
            <a:xfrm>
              <a:off x="8135816" y="1485900"/>
              <a:ext cx="906516" cy="96715"/>
              <a:chOff x="8124093" y="1321777"/>
              <a:chExt cx="906516" cy="96715"/>
            </a:xfrm>
          </p:grpSpPr>
          <p:sp>
            <p:nvSpPr>
              <p:cNvPr id="144" name="Прямоугольник 143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Прямоугольник 144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Прямоугольник 145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46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Прямоугольник 147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51" name="Группа 150"/>
          <p:cNvGrpSpPr/>
          <p:nvPr/>
        </p:nvGrpSpPr>
        <p:grpSpPr>
          <a:xfrm>
            <a:off x="8135816" y="1650024"/>
            <a:ext cx="918239" cy="260838"/>
            <a:chOff x="8124093" y="1321777"/>
            <a:chExt cx="918239" cy="260838"/>
          </a:xfrm>
        </p:grpSpPr>
        <p:grpSp>
          <p:nvGrpSpPr>
            <p:cNvPr id="152" name="Группа 141"/>
            <p:cNvGrpSpPr/>
            <p:nvPr/>
          </p:nvGrpSpPr>
          <p:grpSpPr>
            <a:xfrm>
              <a:off x="8124093" y="1321777"/>
              <a:ext cx="906516" cy="96715"/>
              <a:chOff x="8124093" y="1321777"/>
              <a:chExt cx="906516" cy="96715"/>
            </a:xfrm>
          </p:grpSpPr>
          <p:sp>
            <p:nvSpPr>
              <p:cNvPr id="160" name="Прямоугольник 159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0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Прямоугольник 161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Прямоугольник 163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53" name="Группа 142"/>
            <p:cNvGrpSpPr/>
            <p:nvPr/>
          </p:nvGrpSpPr>
          <p:grpSpPr>
            <a:xfrm>
              <a:off x="8135816" y="1485900"/>
              <a:ext cx="906516" cy="96715"/>
              <a:chOff x="8124093" y="1321777"/>
              <a:chExt cx="906516" cy="96715"/>
            </a:xfrm>
          </p:grpSpPr>
          <p:sp>
            <p:nvSpPr>
              <p:cNvPr id="154" name="Прямоугольник 153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Прямоугольник 156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Прямоугольник 157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Прямоугольник 158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66" name="Группа 165"/>
          <p:cNvGrpSpPr/>
          <p:nvPr/>
        </p:nvGrpSpPr>
        <p:grpSpPr>
          <a:xfrm>
            <a:off x="8135816" y="1966546"/>
            <a:ext cx="918239" cy="260838"/>
            <a:chOff x="8124093" y="1321777"/>
            <a:chExt cx="918239" cy="260838"/>
          </a:xfrm>
        </p:grpSpPr>
        <p:grpSp>
          <p:nvGrpSpPr>
            <p:cNvPr id="167" name="Группа 141"/>
            <p:cNvGrpSpPr/>
            <p:nvPr/>
          </p:nvGrpSpPr>
          <p:grpSpPr>
            <a:xfrm>
              <a:off x="8124093" y="1321777"/>
              <a:ext cx="906516" cy="96715"/>
              <a:chOff x="8124093" y="1321777"/>
              <a:chExt cx="906516" cy="96715"/>
            </a:xfrm>
          </p:grpSpPr>
          <p:sp>
            <p:nvSpPr>
              <p:cNvPr id="175" name="Прямоугольник 174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Прямоугольник 177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8" name="Группа 142"/>
            <p:cNvGrpSpPr/>
            <p:nvPr/>
          </p:nvGrpSpPr>
          <p:grpSpPr>
            <a:xfrm>
              <a:off x="8135816" y="1485900"/>
              <a:ext cx="906516" cy="96715"/>
              <a:chOff x="8124093" y="1321777"/>
              <a:chExt cx="906516" cy="96715"/>
            </a:xfrm>
          </p:grpSpPr>
          <p:sp>
            <p:nvSpPr>
              <p:cNvPr id="169" name="Прямоугольник 168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Прямоугольник 169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Прямоугольник 170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82" name="Группа 141"/>
          <p:cNvGrpSpPr/>
          <p:nvPr/>
        </p:nvGrpSpPr>
        <p:grpSpPr>
          <a:xfrm>
            <a:off x="8147539" y="2306516"/>
            <a:ext cx="906516" cy="96715"/>
            <a:chOff x="8124093" y="1321777"/>
            <a:chExt cx="906516" cy="96715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8124093" y="1321777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8289631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8455169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92"/>
            <p:cNvSpPr/>
            <p:nvPr/>
          </p:nvSpPr>
          <p:spPr>
            <a:xfrm>
              <a:off x="8612823" y="1321777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/>
            <p:cNvSpPr/>
            <p:nvPr/>
          </p:nvSpPr>
          <p:spPr>
            <a:xfrm>
              <a:off x="8778362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/>
            <p:cNvSpPr/>
            <p:nvPr/>
          </p:nvSpPr>
          <p:spPr>
            <a:xfrm>
              <a:off x="8943899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9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5526" y="1419591"/>
            <a:ext cx="704474" cy="8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44" name="Object 9"/>
          <p:cNvGraphicFramePr>
            <a:graphicFrameLocks noChangeAspect="1"/>
          </p:cNvGraphicFramePr>
          <p:nvPr/>
        </p:nvGraphicFramePr>
        <p:xfrm>
          <a:off x="7775454" y="846992"/>
          <a:ext cx="16938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15" imgW="850680" imgH="241200" progId="Equation.DSMT4">
                  <p:embed/>
                </p:oleObj>
              </mc:Choice>
              <mc:Fallback>
                <p:oleObj name="Equation" r:id="rId15" imgW="850680" imgH="241200" progId="Equation.DSMT4">
                  <p:embed/>
                  <p:pic>
                    <p:nvPicPr>
                      <p:cNvPr id="225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454" y="846992"/>
                        <a:ext cx="16938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10066704" y="1680418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3035" y="3294552"/>
            <a:ext cx="953436" cy="93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10172213" y="3532664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2546" name="Object 9"/>
          <p:cNvGraphicFramePr>
            <a:graphicFrameLocks noChangeAspect="1"/>
          </p:cNvGraphicFramePr>
          <p:nvPr/>
        </p:nvGraphicFramePr>
        <p:xfrm>
          <a:off x="10777538" y="900114"/>
          <a:ext cx="5064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17" imgW="253800" imgH="241200" progId="Equation.DSMT4">
                  <p:embed/>
                </p:oleObj>
              </mc:Choice>
              <mc:Fallback>
                <p:oleObj name="Equation" r:id="rId17" imgW="253800" imgH="241200" progId="Equation.DSMT4">
                  <p:embed/>
                  <p:pic>
                    <p:nvPicPr>
                      <p:cNvPr id="2254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7538" y="900114"/>
                        <a:ext cx="5064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20733" y="4762500"/>
            <a:ext cx="2343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1101593" y="5429250"/>
            <a:ext cx="784873" cy="70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10383228" y="5724880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6" name="Группа 205"/>
          <p:cNvGrpSpPr/>
          <p:nvPr/>
        </p:nvGrpSpPr>
        <p:grpSpPr>
          <a:xfrm>
            <a:off x="7795846" y="4853353"/>
            <a:ext cx="2086707" cy="2004647"/>
            <a:chOff x="7784123" y="2614246"/>
            <a:chExt cx="2086707" cy="2004647"/>
          </a:xfrm>
        </p:grpSpPr>
        <p:sp>
          <p:nvSpPr>
            <p:cNvPr id="207" name="Прямоугольник 206"/>
            <p:cNvSpPr/>
            <p:nvPr/>
          </p:nvSpPr>
          <p:spPr>
            <a:xfrm>
              <a:off x="778412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/>
            <p:cNvSpPr/>
            <p:nvPr/>
          </p:nvSpPr>
          <p:spPr>
            <a:xfrm>
              <a:off x="80303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Прямоугольник 208"/>
            <p:cNvSpPr/>
            <p:nvPr/>
          </p:nvSpPr>
          <p:spPr>
            <a:xfrm>
              <a:off x="827649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Прямоугольник 209"/>
            <p:cNvSpPr/>
            <p:nvPr/>
          </p:nvSpPr>
          <p:spPr>
            <a:xfrm>
              <a:off x="851095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Прямоугольник 210"/>
            <p:cNvSpPr/>
            <p:nvPr/>
          </p:nvSpPr>
          <p:spPr>
            <a:xfrm>
              <a:off x="875713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Прямоугольник 211"/>
            <p:cNvSpPr/>
            <p:nvPr/>
          </p:nvSpPr>
          <p:spPr>
            <a:xfrm>
              <a:off x="900332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9214339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9460524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97067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16" name="Группа 117"/>
            <p:cNvGrpSpPr/>
            <p:nvPr/>
          </p:nvGrpSpPr>
          <p:grpSpPr>
            <a:xfrm>
              <a:off x="7795846" y="3083169"/>
              <a:ext cx="2051538" cy="128955"/>
              <a:chOff x="7244862" y="3962400"/>
              <a:chExt cx="2051538" cy="128955"/>
            </a:xfrm>
          </p:grpSpPr>
          <p:sp>
            <p:nvSpPr>
              <p:cNvPr id="288" name="Прямоугольник 287"/>
              <p:cNvSpPr/>
              <p:nvPr/>
            </p:nvSpPr>
            <p:spPr>
              <a:xfrm>
                <a:off x="724486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9" name="Прямоугольник 288"/>
              <p:cNvSpPr/>
              <p:nvPr/>
            </p:nvSpPr>
            <p:spPr>
              <a:xfrm>
                <a:off x="74910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0" name="Прямоугольник 289"/>
              <p:cNvSpPr/>
              <p:nvPr/>
            </p:nvSpPr>
            <p:spPr>
              <a:xfrm>
                <a:off x="773723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1" name="Прямоугольник 290"/>
              <p:cNvSpPr/>
              <p:nvPr/>
            </p:nvSpPr>
            <p:spPr>
              <a:xfrm>
                <a:off x="797169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2" name="Прямоугольник 291"/>
              <p:cNvSpPr/>
              <p:nvPr/>
            </p:nvSpPr>
            <p:spPr>
              <a:xfrm>
                <a:off x="821787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3" name="Прямоугольник 292"/>
              <p:cNvSpPr/>
              <p:nvPr/>
            </p:nvSpPr>
            <p:spPr>
              <a:xfrm>
                <a:off x="846406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4" name="Прямоугольник 293"/>
              <p:cNvSpPr/>
              <p:nvPr/>
            </p:nvSpPr>
            <p:spPr>
              <a:xfrm>
                <a:off x="8675078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5" name="Прямоугольник 294"/>
              <p:cNvSpPr/>
              <p:nvPr/>
            </p:nvSpPr>
            <p:spPr>
              <a:xfrm>
                <a:off x="8921263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6" name="Прямоугольник 295"/>
              <p:cNvSpPr/>
              <p:nvPr/>
            </p:nvSpPr>
            <p:spPr>
              <a:xfrm>
                <a:off x="91674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17" name="Группа 168"/>
            <p:cNvGrpSpPr/>
            <p:nvPr/>
          </p:nvGrpSpPr>
          <p:grpSpPr>
            <a:xfrm>
              <a:off x="7795846" y="3317631"/>
              <a:ext cx="2063261" cy="597878"/>
              <a:chOff x="7244862" y="3962400"/>
              <a:chExt cx="2063261" cy="597878"/>
            </a:xfrm>
          </p:grpSpPr>
          <p:grpSp>
            <p:nvGrpSpPr>
              <p:cNvPr id="258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79" name="Прямоугольник 278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0" name="Прямоугольник 279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1" name="Прямоугольник 280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2" name="Прямоугольник 281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3" name="Прямоугольник 282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4" name="Прямоугольник 283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5" name="Прямоугольник 284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6" name="Прямоугольник 285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7" name="Прямоугольник 286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59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270" name="Прямоугольник 269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1" name="Прямоугольник 270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2" name="Прямоугольник 271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3" name="Прямоугольник 272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4" name="Прямоугольник 273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5" name="Прямоугольник 274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6" name="Прямоугольник 275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7" name="Прямоугольник 276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8" name="Прямоугольник 277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60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61" name="Прямоугольник 26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2" name="Прямоугольник 26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3" name="Прямоугольник 26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4" name="Прямоугольник 26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5" name="Прямоугольник 26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6" name="Прямоугольник 26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7" name="Прямоугольник 26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8" name="Прямоугольник 26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9" name="Прямоугольник 26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218" name="Группа 199"/>
            <p:cNvGrpSpPr/>
            <p:nvPr/>
          </p:nvGrpSpPr>
          <p:grpSpPr>
            <a:xfrm>
              <a:off x="7807569" y="4021015"/>
              <a:ext cx="2063261" cy="597878"/>
              <a:chOff x="7244862" y="3962400"/>
              <a:chExt cx="2063261" cy="597878"/>
            </a:xfrm>
          </p:grpSpPr>
          <p:grpSp>
            <p:nvGrpSpPr>
              <p:cNvPr id="228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49" name="Прямоугольник 248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0" name="Прямоугольник 249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1" name="Прямоугольник 250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2" name="Прямоугольник 251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3" name="Прямоугольник 252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4" name="Прямоугольник 253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5" name="Прямоугольник 254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6" name="Прямоугольник 255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7" name="Прямоугольник 256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29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240" name="Прямоугольник 239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1" name="Прямоугольник 240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2" name="Прямоугольник 241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3" name="Прямоугольник 242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4" name="Прямоугольник 243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5" name="Прямоугольник 244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6" name="Прямоугольник 245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7" name="Прямоугольник 246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8" name="Прямоугольник 247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30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31" name="Прямоугольник 23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2" name="Прямоугольник 23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3" name="Прямоугольник 23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4" name="Прямоугольник 23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5" name="Прямоугольник 23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6" name="Прямоугольник 23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7" name="Прямоугольник 23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8" name="Прямоугольник 23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9" name="Прямоугольник 23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219" name="Прямоугольник 218"/>
            <p:cNvSpPr/>
            <p:nvPr/>
          </p:nvSpPr>
          <p:spPr>
            <a:xfrm>
              <a:off x="778412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80303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Прямоугольник 220"/>
            <p:cNvSpPr/>
            <p:nvPr/>
          </p:nvSpPr>
          <p:spPr>
            <a:xfrm>
              <a:off x="827649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Прямоугольник 221"/>
            <p:cNvSpPr/>
            <p:nvPr/>
          </p:nvSpPr>
          <p:spPr>
            <a:xfrm>
              <a:off x="851095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Прямоугольник 222"/>
            <p:cNvSpPr/>
            <p:nvPr/>
          </p:nvSpPr>
          <p:spPr>
            <a:xfrm>
              <a:off x="875713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Прямоугольник 223"/>
            <p:cNvSpPr/>
            <p:nvPr/>
          </p:nvSpPr>
          <p:spPr>
            <a:xfrm>
              <a:off x="900332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Прямоугольник 224"/>
            <p:cNvSpPr/>
            <p:nvPr/>
          </p:nvSpPr>
          <p:spPr>
            <a:xfrm>
              <a:off x="9214340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Прямоугольник 225"/>
            <p:cNvSpPr/>
            <p:nvPr/>
          </p:nvSpPr>
          <p:spPr>
            <a:xfrm>
              <a:off x="9460525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97067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6513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CC7BB2-861B-45BA-A4FD-2568BEDE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938" y="2210225"/>
            <a:ext cx="7049020" cy="465149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D81E2E3-9665-478F-94C0-887F3B352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37" y="2108445"/>
            <a:ext cx="7011970" cy="460423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AD55270-7C6F-449A-BF98-56A440EBA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" y="2108445"/>
            <a:ext cx="10515600" cy="472545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ru-RU" sz="2000" dirty="0"/>
              <a:t>Зрачковая функция для круглой диафрагмы </a:t>
            </a:r>
          </a:p>
          <a:p>
            <a:pPr marL="180000" lvl="1" indent="0">
              <a:buNone/>
            </a:pPr>
            <a:r>
              <a:rPr lang="ru-RU" sz="2000" dirty="0"/>
              <a:t>определяется функцией Бесселя:</a:t>
            </a:r>
            <a:endParaRPr lang="en-US" sz="2000" dirty="0"/>
          </a:p>
          <a:p>
            <a:pPr marL="180000" lvl="1" indent="0">
              <a:buNone/>
            </a:pPr>
            <a:endParaRPr lang="en-US" sz="2000" dirty="0"/>
          </a:p>
          <a:p>
            <a:pPr marL="180000" lvl="1" indent="0">
              <a:buNone/>
            </a:pPr>
            <a:endParaRPr lang="en-US" sz="2000" dirty="0"/>
          </a:p>
          <a:p>
            <a:pPr marL="180000" lvl="1" indent="0">
              <a:buNone/>
            </a:pPr>
            <a:r>
              <a:rPr lang="ru-RU" sz="2000" dirty="0"/>
              <a:t>Зададим модель искажения 			</a:t>
            </a:r>
          </a:p>
          <a:p>
            <a:pPr marL="180000" lvl="1" indent="0">
              <a:buNone/>
            </a:pPr>
            <a:r>
              <a:rPr lang="ru-RU" sz="2000" dirty="0"/>
              <a:t>оптической системой функциями:</a:t>
            </a:r>
          </a:p>
          <a:p>
            <a:pPr marL="465750" lvl="1" indent="-285750"/>
            <a:r>
              <a:rPr lang="ru-RU" sz="2000" dirty="0"/>
              <a:t>Функция </a:t>
            </a:r>
            <a:r>
              <a:rPr lang="ru-RU" sz="2000" b="1" dirty="0"/>
              <a:t>Гаусса</a:t>
            </a:r>
            <a:r>
              <a:rPr lang="ru-RU" sz="1600" dirty="0"/>
              <a:t>: турбулентности атмосферы</a:t>
            </a:r>
          </a:p>
          <a:p>
            <a:pPr marL="180000" lvl="1" indent="0">
              <a:buNone/>
            </a:pPr>
            <a:r>
              <a:rPr lang="ru-RU" sz="1600" dirty="0"/>
              <a:t> тоже моделируются гауссовским размытием.</a:t>
            </a:r>
            <a:endParaRPr lang="en-US" sz="1600" dirty="0"/>
          </a:p>
          <a:p>
            <a:pPr marL="180000" lvl="1" indent="0">
              <a:buNone/>
            </a:pPr>
            <a:endParaRPr lang="ru-RU" sz="1400" dirty="0"/>
          </a:p>
          <a:p>
            <a:pPr marL="180000" lvl="1" indent="0">
              <a:buNone/>
            </a:pPr>
            <a:endParaRPr lang="ru-RU" sz="2000" dirty="0"/>
          </a:p>
          <a:p>
            <a:pPr marL="522900" lvl="1" indent="-342900"/>
            <a:r>
              <a:rPr lang="ru-RU" sz="2000" dirty="0"/>
              <a:t>Функция </a:t>
            </a:r>
            <a:r>
              <a:rPr lang="en-US" sz="2000" b="1" dirty="0" err="1"/>
              <a:t>sinc</a:t>
            </a:r>
            <a:r>
              <a:rPr lang="en-US" sz="2000" dirty="0"/>
              <a:t> :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>
              <a:buFont typeface="Wingdings" panose="05000000000000000000" pitchFamily="2" charset="2"/>
              <a:buChar char="q"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D549E8-7258-4086-9D12-7F0C2332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754" y="6361460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A0794-BC42-42FC-81FA-0066D6B64C6B}"/>
              </a:ext>
            </a:extLst>
          </p:cNvPr>
          <p:cNvSpPr txBox="1"/>
          <p:nvPr/>
        </p:nvSpPr>
        <p:spPr>
          <a:xfrm>
            <a:off x="0" y="2748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Модель регистрации изображения. 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12FA719-94CC-4137-9A29-C08EAE191B58}"/>
              </a:ext>
            </a:extLst>
          </p:cNvPr>
          <p:cNvGrpSpPr/>
          <p:nvPr/>
        </p:nvGrpSpPr>
        <p:grpSpPr>
          <a:xfrm>
            <a:off x="1225660" y="391886"/>
            <a:ext cx="10515600" cy="1568743"/>
            <a:chOff x="165785" y="1188728"/>
            <a:chExt cx="11463508" cy="1824104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A20D94C-E594-4FC8-BF9B-45D1990ACC73}"/>
                </a:ext>
              </a:extLst>
            </p:cNvPr>
            <p:cNvSpPr/>
            <p:nvPr/>
          </p:nvSpPr>
          <p:spPr>
            <a:xfrm>
              <a:off x="7936524" y="1363677"/>
              <a:ext cx="2543907" cy="1637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6C03160E-3123-40AB-BD2D-3AA387FA2D9A}"/>
                </a:ext>
              </a:extLst>
            </p:cNvPr>
            <p:cNvSpPr/>
            <p:nvPr/>
          </p:nvSpPr>
          <p:spPr>
            <a:xfrm>
              <a:off x="4958863" y="1375400"/>
              <a:ext cx="2543907" cy="1637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3FA3942-8E66-4BE8-B0C0-5D7A6641B09D}"/>
                </a:ext>
              </a:extLst>
            </p:cNvPr>
            <p:cNvSpPr/>
            <p:nvPr/>
          </p:nvSpPr>
          <p:spPr>
            <a:xfrm>
              <a:off x="1922586" y="1351953"/>
              <a:ext cx="2543907" cy="1637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олнце 22">
              <a:extLst>
                <a:ext uri="{FF2B5EF4-FFF2-40B4-BE49-F238E27FC236}">
                  <a16:creationId xmlns:a16="http://schemas.microsoft.com/office/drawing/2014/main" id="{E8E8A734-ECDA-4E92-82D8-11665E875A33}"/>
                </a:ext>
              </a:extLst>
            </p:cNvPr>
            <p:cNvSpPr/>
            <p:nvPr/>
          </p:nvSpPr>
          <p:spPr>
            <a:xfrm>
              <a:off x="217198" y="1677818"/>
              <a:ext cx="774441" cy="786512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Стрелка: вправо 23">
              <a:extLst>
                <a:ext uri="{FF2B5EF4-FFF2-40B4-BE49-F238E27FC236}">
                  <a16:creationId xmlns:a16="http://schemas.microsoft.com/office/drawing/2014/main" id="{08EFB32B-7356-406E-92FC-513A1DCFC193}"/>
                </a:ext>
              </a:extLst>
            </p:cNvPr>
            <p:cNvSpPr/>
            <p:nvPr/>
          </p:nvSpPr>
          <p:spPr>
            <a:xfrm>
              <a:off x="1113692" y="1913545"/>
              <a:ext cx="761999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Стрелка: вправо 24">
              <a:extLst>
                <a:ext uri="{FF2B5EF4-FFF2-40B4-BE49-F238E27FC236}">
                  <a16:creationId xmlns:a16="http://schemas.microsoft.com/office/drawing/2014/main" id="{99713732-DFBA-42C3-ACFB-B98C86DC0EB8}"/>
                </a:ext>
              </a:extLst>
            </p:cNvPr>
            <p:cNvSpPr/>
            <p:nvPr/>
          </p:nvSpPr>
          <p:spPr>
            <a:xfrm>
              <a:off x="4521682" y="1985220"/>
              <a:ext cx="390288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Стрелка: вправо 25">
              <a:extLst>
                <a:ext uri="{FF2B5EF4-FFF2-40B4-BE49-F238E27FC236}">
                  <a16:creationId xmlns:a16="http://schemas.microsoft.com/office/drawing/2014/main" id="{5BBA86F4-1BEA-4235-ADBD-7D377CACE2A7}"/>
                </a:ext>
              </a:extLst>
            </p:cNvPr>
            <p:cNvSpPr/>
            <p:nvPr/>
          </p:nvSpPr>
          <p:spPr>
            <a:xfrm>
              <a:off x="7540508" y="2012799"/>
              <a:ext cx="384291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F38F5C2E-F53B-4835-B41A-8FB290E4CC7A}"/>
                </a:ext>
              </a:extLst>
            </p:cNvPr>
            <p:cNvSpPr/>
            <p:nvPr/>
          </p:nvSpPr>
          <p:spPr>
            <a:xfrm>
              <a:off x="10656910" y="2067281"/>
              <a:ext cx="421397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D72634-1FDA-421E-8D51-F0E0B1D5F945}"/>
                </a:ext>
              </a:extLst>
            </p:cNvPr>
            <p:cNvSpPr txBox="1"/>
            <p:nvPr/>
          </p:nvSpPr>
          <p:spPr>
            <a:xfrm>
              <a:off x="165785" y="1188728"/>
              <a:ext cx="1008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Объект.</a:t>
              </a:r>
              <a:endParaRPr lang="ru-R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3F574A-3129-48B2-B44B-C9A36F9B0D6F}"/>
                </a:ext>
              </a:extLst>
            </p:cNvPr>
            <p:cNvSpPr txBox="1"/>
            <p:nvPr/>
          </p:nvSpPr>
          <p:spPr>
            <a:xfrm>
              <a:off x="1963537" y="1397680"/>
              <a:ext cx="2374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Искажение оптической</a:t>
              </a:r>
              <a:endParaRPr lang="en-US" sz="2000" b="1" i="0" u="none" strike="noStrike" dirty="0">
                <a:solidFill>
                  <a:srgbClr val="000000"/>
                </a:solidFill>
                <a:effectLst/>
              </a:endParaRPr>
            </a:p>
            <a:p>
              <a:pPr algn="ctr"/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 системы.</a:t>
              </a:r>
              <a:endParaRPr lang="ru-RU" sz="20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1AAAED-63B1-4B5D-AC28-9D1413CD1D70}"/>
                </a:ext>
              </a:extLst>
            </p:cNvPr>
            <p:cNvSpPr txBox="1"/>
            <p:nvPr/>
          </p:nvSpPr>
          <p:spPr>
            <a:xfrm>
              <a:off x="5247065" y="1528619"/>
              <a:ext cx="1963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Дискретизация</a:t>
              </a:r>
              <a:endParaRPr lang="ru-RU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1554A9-662D-415B-88B7-CEF6B654A39F}"/>
                </a:ext>
              </a:extLst>
            </p:cNvPr>
            <p:cNvSpPr txBox="1"/>
            <p:nvPr/>
          </p:nvSpPr>
          <p:spPr>
            <a:xfrm>
              <a:off x="8127959" y="1462265"/>
              <a:ext cx="2242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Пространственное</a:t>
              </a:r>
            </a:p>
            <a:p>
              <a:pPr algn="ctr"/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прореживание</a:t>
              </a:r>
              <a:endParaRPr lang="ru-RU" sz="2000" b="1" dirty="0"/>
            </a:p>
          </p:txBody>
        </p:sp>
        <p:graphicFrame>
          <p:nvGraphicFramePr>
            <p:cNvPr id="32" name="Object 4">
              <a:extLst>
                <a:ext uri="{FF2B5EF4-FFF2-40B4-BE49-F238E27FC236}">
                  <a16:creationId xmlns:a16="http://schemas.microsoft.com/office/drawing/2014/main" id="{CE8E126F-6E76-4C16-9450-F1B5FD963B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441791"/>
                </p:ext>
              </p:extLst>
            </p:nvPr>
          </p:nvGraphicFramePr>
          <p:xfrm>
            <a:off x="2442064" y="2406532"/>
            <a:ext cx="1490663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1" name="Equation" r:id="rId5" imgW="749160" imgH="241200" progId="Equation.DSMT4">
                    <p:embed/>
                  </p:oleObj>
                </mc:Choice>
                <mc:Fallback>
                  <p:oleObj name="Equation" r:id="rId5" imgW="749160" imgH="241200" progId="Equation.DSMT4">
                    <p:embed/>
                    <p:pic>
                      <p:nvPicPr>
                        <p:cNvPr id="30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064" y="2406532"/>
                          <a:ext cx="1490663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4">
              <a:extLst>
                <a:ext uri="{FF2B5EF4-FFF2-40B4-BE49-F238E27FC236}">
                  <a16:creationId xmlns:a16="http://schemas.microsoft.com/office/drawing/2014/main" id="{778E6662-6902-4A9D-B46B-B3010AA5EA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643671"/>
                </p:ext>
              </p:extLst>
            </p:nvPr>
          </p:nvGraphicFramePr>
          <p:xfrm>
            <a:off x="4533655" y="1536334"/>
            <a:ext cx="379413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2" name="Equation" r:id="rId7" imgW="190440" imgH="241200" progId="Equation.DSMT4">
                    <p:embed/>
                  </p:oleObj>
                </mc:Choice>
                <mc:Fallback>
                  <p:oleObj name="Equation" r:id="rId7" imgW="190440" imgH="241200" progId="Equation.DSMT4">
                    <p:embed/>
                    <p:pic>
                      <p:nvPicPr>
                        <p:cNvPr id="30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655" y="1536334"/>
                          <a:ext cx="379413" cy="436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">
              <a:extLst>
                <a:ext uri="{FF2B5EF4-FFF2-40B4-BE49-F238E27FC236}">
                  <a16:creationId xmlns:a16="http://schemas.microsoft.com/office/drawing/2014/main" id="{12958141-D397-4460-AAB9-18E0871645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864569"/>
                </p:ext>
              </p:extLst>
            </p:nvPr>
          </p:nvGraphicFramePr>
          <p:xfrm>
            <a:off x="1180001" y="1497626"/>
            <a:ext cx="531812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" name="Equation" r:id="rId9" imgW="266400" imgH="241200" progId="Equation.DSMT4">
                    <p:embed/>
                  </p:oleObj>
                </mc:Choice>
                <mc:Fallback>
                  <p:oleObj name="Equation" r:id="rId9" imgW="266400" imgH="241200" progId="Equation.DSMT4">
                    <p:embed/>
                    <p:pic>
                      <p:nvPicPr>
                        <p:cNvPr id="3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001" y="1497626"/>
                          <a:ext cx="531812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8">
              <a:extLst>
                <a:ext uri="{FF2B5EF4-FFF2-40B4-BE49-F238E27FC236}">
                  <a16:creationId xmlns:a16="http://schemas.microsoft.com/office/drawing/2014/main" id="{551E93D3-C9F5-4E83-9DF0-2FD40481D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599394"/>
                </p:ext>
              </p:extLst>
            </p:nvPr>
          </p:nvGraphicFramePr>
          <p:xfrm>
            <a:off x="5778867" y="2238375"/>
            <a:ext cx="88423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4" name="Equation" r:id="rId11" imgW="444240" imgH="241200" progId="Equation.DSMT4">
                    <p:embed/>
                  </p:oleObj>
                </mc:Choice>
                <mc:Fallback>
                  <p:oleObj name="Equation" r:id="rId11" imgW="444240" imgH="241200" progId="Equation.DSMT4">
                    <p:embed/>
                    <p:pic>
                      <p:nvPicPr>
                        <p:cNvPr id="30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8867" y="2238375"/>
                          <a:ext cx="884237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8">
              <a:extLst>
                <a:ext uri="{FF2B5EF4-FFF2-40B4-BE49-F238E27FC236}">
                  <a16:creationId xmlns:a16="http://schemas.microsoft.com/office/drawing/2014/main" id="{CEB8EA66-0092-4976-B765-798ED647D8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393812"/>
                </p:ext>
              </p:extLst>
            </p:nvPr>
          </p:nvGraphicFramePr>
          <p:xfrm>
            <a:off x="7524994" y="1505317"/>
            <a:ext cx="3778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5" name="Equation" r:id="rId13" imgW="190440" imgH="241200" progId="Equation.DSMT4">
                    <p:embed/>
                  </p:oleObj>
                </mc:Choice>
                <mc:Fallback>
                  <p:oleObj name="Equation" r:id="rId13" imgW="190440" imgH="241200" progId="Equation.DSMT4">
                    <p:embed/>
                    <p:pic>
                      <p:nvPicPr>
                        <p:cNvPr id="307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994" y="1505317"/>
                          <a:ext cx="377825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9">
              <a:extLst>
                <a:ext uri="{FF2B5EF4-FFF2-40B4-BE49-F238E27FC236}">
                  <a16:creationId xmlns:a16="http://schemas.microsoft.com/office/drawing/2014/main" id="{44BEDB15-D2CC-43D6-97B4-4FD1909767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3454898"/>
                </p:ext>
              </p:extLst>
            </p:nvPr>
          </p:nvGraphicFramePr>
          <p:xfrm>
            <a:off x="8740531" y="2277452"/>
            <a:ext cx="935038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" name="Equation" r:id="rId15" imgW="469800" imgH="241200" progId="Equation.DSMT4">
                    <p:embed/>
                  </p:oleObj>
                </mc:Choice>
                <mc:Fallback>
                  <p:oleObj name="Equation" r:id="rId15" imgW="469800" imgH="241200" progId="Equation.DSMT4">
                    <p:embed/>
                    <p:pic>
                      <p:nvPicPr>
                        <p:cNvPr id="307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0531" y="2277452"/>
                          <a:ext cx="935038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9">
              <a:extLst>
                <a:ext uri="{FF2B5EF4-FFF2-40B4-BE49-F238E27FC236}">
                  <a16:creationId xmlns:a16="http://schemas.microsoft.com/office/drawing/2014/main" id="{4BBDBE1C-6E81-49D1-97D1-D73F3E61DB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152133"/>
                </p:ext>
              </p:extLst>
            </p:nvPr>
          </p:nvGraphicFramePr>
          <p:xfrm>
            <a:off x="10749452" y="1539265"/>
            <a:ext cx="506412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7" name="Equation" r:id="rId17" imgW="253800" imgH="241200" progId="Equation.DSMT4">
                    <p:embed/>
                  </p:oleObj>
                </mc:Choice>
                <mc:Fallback>
                  <p:oleObj name="Equation" r:id="rId17" imgW="253800" imgH="241200" progId="Equation.DSMT4">
                    <p:embed/>
                    <p:pic>
                      <p:nvPicPr>
                        <p:cNvPr id="308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9452" y="1539265"/>
                          <a:ext cx="506412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Солнце 38">
              <a:extLst>
                <a:ext uri="{FF2B5EF4-FFF2-40B4-BE49-F238E27FC236}">
                  <a16:creationId xmlns:a16="http://schemas.microsoft.com/office/drawing/2014/main" id="{2B36E4E6-10C4-4C3B-834E-D677E850120C}"/>
                </a:ext>
              </a:extLst>
            </p:cNvPr>
            <p:cNvSpPr/>
            <p:nvPr/>
          </p:nvSpPr>
          <p:spPr>
            <a:xfrm>
              <a:off x="11312051" y="2006065"/>
              <a:ext cx="317242" cy="361997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2" name="Рисунок 41" descr="Изображение выглядит как текст, цепь&#10;&#10;Автоматически созданное описание">
            <a:extLst>
              <a:ext uri="{FF2B5EF4-FFF2-40B4-BE49-F238E27FC236}">
                <a16:creationId xmlns:a16="http://schemas.microsoft.com/office/drawing/2014/main" id="{69C8D38C-7A4C-437A-878A-3A6EF113A7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7" y="2829922"/>
            <a:ext cx="4608642" cy="646204"/>
          </a:xfrm>
          <a:prstGeom prst="rect">
            <a:avLst/>
          </a:prstGeom>
        </p:spPr>
      </p:pic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288DA8B8-3843-49C5-8950-D6E47DE2D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46778"/>
              </p:ext>
            </p:extLst>
          </p:nvPr>
        </p:nvGraphicFramePr>
        <p:xfrm>
          <a:off x="3451020" y="3347971"/>
          <a:ext cx="1367401" cy="41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5" imgW="749160" imgH="241200" progId="Equation.DSMT4">
                  <p:embed/>
                </p:oleObj>
              </mc:Choice>
              <mc:Fallback>
                <p:oleObj name="Equation" r:id="rId5" imgW="749160" imgH="241200" progId="Equation.DSMT4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CE8E126F-6E76-4C16-9450-F1B5FD963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020" y="3347971"/>
                        <a:ext cx="1367401" cy="413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2">
            <a:extLst>
              <a:ext uri="{FF2B5EF4-FFF2-40B4-BE49-F238E27FC236}">
                <a16:creationId xmlns:a16="http://schemas.microsoft.com/office/drawing/2014/main" id="{3EF2F5F0-CC3D-4B8F-9851-B4BE81789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43169"/>
              </p:ext>
            </p:extLst>
          </p:nvPr>
        </p:nvGraphicFramePr>
        <p:xfrm>
          <a:off x="105986" y="4664217"/>
          <a:ext cx="492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20" imgW="3377880" imgH="545760" progId="Equation.DSMT4">
                  <p:embed/>
                </p:oleObj>
              </mc:Choice>
              <mc:Fallback>
                <p:oleObj name="Equation" r:id="rId20" imgW="3377880" imgH="545760" progId="Equation.DSMT4">
                  <p:embed/>
                  <p:pic>
                    <p:nvPicPr>
                      <p:cNvPr id="215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6" y="4664217"/>
                        <a:ext cx="492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1">
            <a:extLst>
              <a:ext uri="{FF2B5EF4-FFF2-40B4-BE49-F238E27FC236}">
                <a16:creationId xmlns:a16="http://schemas.microsoft.com/office/drawing/2014/main" id="{E1D79F10-9F8C-458C-A8FA-BFBA1CD88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320361"/>
              </p:ext>
            </p:extLst>
          </p:nvPr>
        </p:nvGraphicFramePr>
        <p:xfrm>
          <a:off x="76520" y="5650078"/>
          <a:ext cx="61864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22" imgW="4241520" imgH="583920" progId="Equation.DSMT4">
                  <p:embed/>
                </p:oleObj>
              </mc:Choice>
              <mc:Fallback>
                <p:oleObj name="Equation" r:id="rId22" imgW="4241520" imgH="583920" progId="Equation.DSMT4">
                  <p:embed/>
                  <p:pic>
                    <p:nvPicPr>
                      <p:cNvPr id="215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0" y="5650078"/>
                        <a:ext cx="61864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D89F3A5-7722-425E-B7E3-8C92735948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65" y="2075808"/>
            <a:ext cx="2539012" cy="11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1D3D1-1AFF-40D4-B40C-67EA4879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400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796623-C416-4AAD-AB7C-F8145B3C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52B93-E65B-4110-A38A-DC4B41916FC4}"/>
              </a:ext>
            </a:extLst>
          </p:cNvPr>
          <p:cNvSpPr txBox="1"/>
          <p:nvPr/>
        </p:nvSpPr>
        <p:spPr>
          <a:xfrm>
            <a:off x="1436914" y="908705"/>
            <a:ext cx="9088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</a:rPr>
              <a:t>Ignatiev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V. Yu.,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Matveev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I. A.,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Murynin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A. B.,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Usmanova</a:t>
            </a:r>
            <a:r>
              <a:rPr lang="ru-RU" sz="2400" dirty="0">
                <a:solidFill>
                  <a:srgbClr val="000000"/>
                </a:solidFill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A. A., </a:t>
            </a:r>
            <a:r>
              <a:rPr lang="ru-RU" sz="2400" dirty="0">
                <a:solidFill>
                  <a:srgbClr val="000000"/>
                </a:solidFill>
              </a:rPr>
              <a:t>      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Tsurkov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V. I.  Increasing the Spatial Resolution of Panchromatic Satellite Images Based on Generative Neural Networks   </a:t>
            </a:r>
            <a:r>
              <a:rPr lang="en-US" sz="2400" dirty="0">
                <a:solidFill>
                  <a:srgbClr val="000000"/>
                </a:solidFill>
              </a:rPr>
              <a:t>//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Journal of Computer and Systems Sciences International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2021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Vol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60, No. 2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  P. 239–247.</a:t>
            </a:r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Kang M. G., Park S. C., Park M. K. Super-resolution image reconstruction: a technical overview // IEEE Signal Processing Magazine. 2003. 20:21–36.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Dalvadi</a:t>
            </a:r>
            <a:r>
              <a:rPr lang="en-US" sz="2400" dirty="0"/>
              <a:t> J. A. Survey on Techniques of Image Super Resolution // IJRCCE. 2016.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002218" y="6225077"/>
            <a:ext cx="5096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где                       - мера сходства изображений</a:t>
            </a:r>
          </a:p>
        </p:txBody>
      </p:sp>
      <p:sp>
        <p:nvSpPr>
          <p:cNvPr id="23" name="Заголовок 22">
            <a:extLst>
              <a:ext uri="{FF2B5EF4-FFF2-40B4-BE49-F238E27FC236}">
                <a16:creationId xmlns:a16="http://schemas.microsoft.com/office/drawing/2014/main" id="{8A43550A-7978-45ED-9292-921CF5E9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4" y="0"/>
            <a:ext cx="10515600" cy="54042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+mn-lt"/>
              </a:rPr>
              <a:t>Постановка задачи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23EA5BEC-9B8E-4ED3-8F5D-69B431DB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04293" y="6262566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117231" y="996463"/>
          <a:ext cx="5521569" cy="45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3" imgW="2908080" imgH="241200" progId="Equation.DSMT4">
                  <p:embed/>
                </p:oleObj>
              </mc:Choice>
              <mc:Fallback>
                <p:oleObj name="Equation" r:id="rId3" imgW="2908080" imgH="241200" progId="Equation.DSMT4">
                  <p:embed/>
                  <p:pic>
                    <p:nvPicPr>
                      <p:cNvPr id="18" name="Объект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31" y="996463"/>
                        <a:ext cx="5521569" cy="457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71830" y="4831372"/>
          <a:ext cx="1398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30" y="4831372"/>
                        <a:ext cx="13985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3785" y="4548677"/>
            <a:ext cx="436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Изображения высокого разрешения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246" y="468924"/>
            <a:ext cx="4503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/>
              <a:t>Модель регистрации изображения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796195" y="2008432"/>
          <a:ext cx="21732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195" y="2008432"/>
                        <a:ext cx="21732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50948" y="5621092"/>
          <a:ext cx="1330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9" imgW="749160" imgH="241200" progId="Equation.DSMT4">
                  <p:embed/>
                </p:oleObj>
              </mc:Choice>
              <mc:Fallback>
                <p:oleObj name="Equation" r:id="rId9" imgW="749160" imgH="241200" progId="Equation.DSMT4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48" y="5621092"/>
                        <a:ext cx="13303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5508" y="5252060"/>
            <a:ext cx="579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Наблюдаемые изображения низкого разрешения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41181" y="6291141"/>
          <a:ext cx="13985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11" imgW="787320" imgH="266400" progId="Equation.DSMT4">
                  <p:embed/>
                </p:oleObj>
              </mc:Choice>
              <mc:Fallback>
                <p:oleObj name="Equation" r:id="rId11" imgW="787320" imgH="266400" progId="Equation.DSMT4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81" y="6291141"/>
                        <a:ext cx="139858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7232" y="6002338"/>
            <a:ext cx="3659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Восстановленные изображения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978769" y="945662"/>
          <a:ext cx="6107723" cy="504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13" imgW="3225600" imgH="266400" progId="Equation.DSMT4">
                  <p:embed/>
                </p:oleObj>
              </mc:Choice>
              <mc:Fallback>
                <p:oleObj name="Equation" r:id="rId13" imgW="3225600" imgH="266400" progId="Equation.DSMT4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769" y="945662"/>
                        <a:ext cx="6107723" cy="504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87569" y="1629508"/>
            <a:ext cx="4646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Модель искажения </a:t>
            </a:r>
            <a:r>
              <a:rPr lang="ru-RU" sz="2000" dirty="0"/>
              <a:t>оптической системы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2" y="2543908"/>
            <a:ext cx="472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Модель дискретизации </a:t>
            </a:r>
            <a:r>
              <a:rPr lang="ru-RU" sz="2000" dirty="0"/>
              <a:t>при регистрации</a:t>
            </a:r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2061674" y="2931259"/>
          <a:ext cx="15414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15" imgW="774360" imgH="241200" progId="Equation.DSMT4">
                  <p:embed/>
                </p:oleObj>
              </mc:Choice>
              <mc:Fallback>
                <p:oleObj name="Equation" r:id="rId15" imgW="774360" imgH="241200" progId="Equation.DSMT4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674" y="2931259"/>
                        <a:ext cx="15414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87569" y="3446587"/>
            <a:ext cx="5005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Модель прореживания </a:t>
            </a:r>
            <a:r>
              <a:rPr lang="ru-RU" sz="2000" dirty="0" err="1"/>
              <a:t>межпиксельного</a:t>
            </a:r>
            <a:r>
              <a:rPr lang="ru-RU" sz="2000" dirty="0"/>
              <a:t> пространства</a:t>
            </a: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1925638" y="3848100"/>
          <a:ext cx="16938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17" imgW="850680" imgH="241200" progId="Equation.DSMT4">
                  <p:embed/>
                </p:oleObj>
              </mc:Choice>
              <mc:Fallback>
                <p:oleObj name="Equation" r:id="rId17" imgW="850680" imgH="241200" progId="Equation.DSMT4">
                  <p:embed/>
                  <p:pic>
                    <p:nvPicPr>
                      <p:cNvPr id="10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848100"/>
                        <a:ext cx="16938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010400" y="480646"/>
            <a:ext cx="4817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/>
              <a:t>Модель реконструкции изображения</a:t>
            </a:r>
            <a:endParaRPr lang="ru-RU" sz="2200" dirty="0"/>
          </a:p>
        </p:txBody>
      </p:sp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8174160" y="1818423"/>
          <a:ext cx="1692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19" imgW="850680" imgH="266400" progId="Equation.DSMT4">
                  <p:embed/>
                </p:oleObj>
              </mc:Choice>
              <mc:Fallback>
                <p:oleObj name="Equation" r:id="rId19" imgW="850680" imgH="266400" progId="Equation.DSMT4">
                  <p:embed/>
                  <p:pic>
                    <p:nvPicPr>
                      <p:cNvPr id="10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160" y="1818423"/>
                        <a:ext cx="16922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655170" y="1500556"/>
            <a:ext cx="276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Модель </a:t>
            </a:r>
            <a:r>
              <a:rPr lang="ru-RU" sz="2000" b="1" dirty="0" err="1"/>
              <a:t>разреживания</a:t>
            </a:r>
            <a:endParaRPr lang="ru-RU" sz="2000" dirty="0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7876077" y="3465635"/>
          <a:ext cx="2298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21" imgW="1155600" imgH="266400" progId="Equation.DSMT4">
                  <p:embed/>
                </p:oleObj>
              </mc:Choice>
              <mc:Fallback>
                <p:oleObj name="Equation" r:id="rId21" imgW="1155600" imgH="266400" progId="Equation.DSMT4">
                  <p:embed/>
                  <p:pic>
                    <p:nvPicPr>
                      <p:cNvPr id="10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077" y="3465635"/>
                        <a:ext cx="22987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490215" y="2332895"/>
            <a:ext cx="5045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Модель интерполяции прореженных точек</a:t>
            </a:r>
            <a:endParaRPr lang="ru-RU" sz="2000" dirty="0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8031164" y="2638060"/>
          <a:ext cx="1995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23" imgW="1002960" imgH="266400" progId="Equation.DSMT4">
                  <p:embed/>
                </p:oleObj>
              </mc:Choice>
              <mc:Fallback>
                <p:oleObj name="Equation" r:id="rId23" imgW="1002960" imgH="266400" progId="Equation.DSMT4">
                  <p:embed/>
                  <p:pic>
                    <p:nvPicPr>
                      <p:cNvPr id="10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164" y="2638060"/>
                        <a:ext cx="19954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982584" y="3176955"/>
            <a:ext cx="3791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Модель фильтрации искажений</a:t>
            </a:r>
            <a:endParaRPr lang="ru-RU" sz="20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140676" y="949569"/>
            <a:ext cx="5498123" cy="53926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978769" y="949569"/>
            <a:ext cx="6072554" cy="51581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5826369" y="609600"/>
            <a:ext cx="0" cy="6072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0" y="4466492"/>
            <a:ext cx="5802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842740" y="4032861"/>
            <a:ext cx="2230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/>
              <a:t>Ставятся задачи</a:t>
            </a:r>
            <a:r>
              <a:rPr lang="en-US" sz="2200" b="1" dirty="0"/>
              <a:t>:</a:t>
            </a:r>
            <a:endParaRPr lang="ru-RU" sz="2200" b="1" dirty="0"/>
          </a:p>
        </p:txBody>
      </p:sp>
      <p:graphicFrame>
        <p:nvGraphicFramePr>
          <p:cNvPr id="2062" name="Object 11"/>
          <p:cNvGraphicFramePr>
            <a:graphicFrameLocks noChangeAspect="1"/>
          </p:cNvGraphicFramePr>
          <p:nvPr/>
        </p:nvGraphicFramePr>
        <p:xfrm>
          <a:off x="8129588" y="4755051"/>
          <a:ext cx="18589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25" imgW="1028520" imgH="355320" progId="Equation.DSMT4">
                  <p:embed/>
                </p:oleObj>
              </mc:Choice>
              <mc:Fallback>
                <p:oleObj name="Equation" r:id="rId25" imgW="1028520" imgH="355320" progId="Equation.DSMT4">
                  <p:embed/>
                  <p:pic>
                    <p:nvPicPr>
                      <p:cNvPr id="206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9588" y="4755051"/>
                        <a:ext cx="185896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908432" y="4372831"/>
            <a:ext cx="387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построить модель интерполяции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9840416" y="4365104"/>
          <a:ext cx="1152692" cy="42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27" imgW="660240" imgH="241200" progId="Equation.DSMT4">
                  <p:embed/>
                </p:oleObj>
              </mc:Choice>
              <mc:Fallback>
                <p:oleObj name="Equation" r:id="rId27" imgW="660240" imgH="241200" progId="Equation.DSMT4">
                  <p:embed/>
                  <p:pic>
                    <p:nvPicPr>
                      <p:cNvPr id="2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416" y="4365104"/>
                        <a:ext cx="1152692" cy="421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1"/>
          <p:cNvGraphicFramePr>
            <a:graphicFrameLocks noChangeAspect="1"/>
          </p:cNvGraphicFramePr>
          <p:nvPr/>
        </p:nvGraphicFramePr>
        <p:xfrm>
          <a:off x="8080375" y="5622925"/>
          <a:ext cx="22383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" name="Equation" r:id="rId29" imgW="1180800" imgH="355320" progId="Equation.DSMT4">
                  <p:embed/>
                </p:oleObj>
              </mc:Choice>
              <mc:Fallback>
                <p:oleObj name="Equation" r:id="rId29" imgW="1180800" imgH="355320" progId="Equation.DSMT4">
                  <p:embed/>
                  <p:pic>
                    <p:nvPicPr>
                      <p:cNvPr id="4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5622925"/>
                        <a:ext cx="223837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908432" y="5252062"/>
            <a:ext cx="4915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построить</a:t>
            </a:r>
            <a:r>
              <a:rPr lang="en-US" sz="2000" dirty="0"/>
              <a:t> </a:t>
            </a:r>
            <a:r>
              <a:rPr lang="ru-RU" sz="2000" dirty="0"/>
              <a:t>модель фильтрации искажений 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10776520" y="5229200"/>
          <a:ext cx="1200558" cy="43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31" imgW="736560" imgH="266400" progId="Equation.DSMT4">
                  <p:embed/>
                </p:oleObj>
              </mc:Choice>
              <mc:Fallback>
                <p:oleObj name="Equation" r:id="rId31" imgW="736560" imgH="266400" progId="Equation.DSMT4">
                  <p:embed/>
                  <p:pic>
                    <p:nvPicPr>
                      <p:cNvPr id="20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6520" y="5229200"/>
                        <a:ext cx="1200558" cy="434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6563704" y="6196258"/>
          <a:ext cx="1028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33" imgW="545760" imgH="266400" progId="Equation.DSMT4">
                  <p:embed/>
                </p:oleObj>
              </mc:Choice>
              <mc:Fallback>
                <p:oleObj name="Equation" r:id="rId33" imgW="545760" imgH="266400" progId="Equation.DSMT4">
                  <p:embed/>
                  <p:pic>
                    <p:nvPicPr>
                      <p:cNvPr id="20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3704" y="6196258"/>
                        <a:ext cx="1028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Прямая соединительная линия 47"/>
          <p:cNvCxnSpPr/>
          <p:nvPr/>
        </p:nvCxnSpPr>
        <p:spPr>
          <a:xfrm>
            <a:off x="5967046" y="4032739"/>
            <a:ext cx="5802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23EA5BEC-9B8E-4ED3-8F5D-69B431DB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5</a:t>
            </a:fld>
            <a:endParaRPr lang="ru-RU" sz="2800" dirty="0"/>
          </a:p>
        </p:txBody>
      </p:sp>
      <p:sp>
        <p:nvSpPr>
          <p:cNvPr id="59" name="Стрелка: изогнутая 58">
            <a:extLst>
              <a:ext uri="{FF2B5EF4-FFF2-40B4-BE49-F238E27FC236}">
                <a16:creationId xmlns:a16="http://schemas.microsoft.com/office/drawing/2014/main" id="{B8910696-7BB3-4FA9-BF11-C9D89A8B62E1}"/>
              </a:ext>
            </a:extLst>
          </p:cNvPr>
          <p:cNvSpPr/>
          <p:nvPr/>
        </p:nvSpPr>
        <p:spPr>
          <a:xfrm rot="10800000">
            <a:off x="10586573" y="3599733"/>
            <a:ext cx="1168739" cy="1940258"/>
          </a:xfrm>
          <a:prstGeom prst="ben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081768-E100-47EE-92D8-5549CF7C7121}"/>
              </a:ext>
            </a:extLst>
          </p:cNvPr>
          <p:cNvSpPr txBox="1"/>
          <p:nvPr/>
        </p:nvSpPr>
        <p:spPr>
          <a:xfrm>
            <a:off x="3699262" y="729928"/>
            <a:ext cx="564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400" b="1" i="0" dirty="0">
                <a:solidFill>
                  <a:srgbClr val="000000"/>
                </a:solidFill>
                <a:effectLst/>
              </a:rPr>
              <a:t>Модель регистрации</a:t>
            </a:r>
            <a:r>
              <a:rPr lang="ru-RU" sz="2400" b="1" dirty="0">
                <a:solidFill>
                  <a:srgbClr val="000000"/>
                </a:solidFill>
              </a:rPr>
              <a:t> изображения</a:t>
            </a:r>
            <a:endParaRPr lang="ru-RU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4DCB41-C4D6-4C05-A9C1-E98A3B6F5E59}"/>
              </a:ext>
            </a:extLst>
          </p:cNvPr>
          <p:cNvSpPr txBox="1"/>
          <p:nvPr/>
        </p:nvSpPr>
        <p:spPr>
          <a:xfrm>
            <a:off x="4061089" y="3565308"/>
            <a:ext cx="5235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Модель реконструкции изображения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A29349-8C90-4A43-9517-05A09425C224}"/>
              </a:ext>
            </a:extLst>
          </p:cNvPr>
          <p:cNvSpPr txBox="1"/>
          <p:nvPr/>
        </p:nvSpPr>
        <p:spPr>
          <a:xfrm>
            <a:off x="0" y="6002085"/>
            <a:ext cx="2098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Восстановленное изображение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6AB29A-1BC2-4D01-B4BD-C38883D1B984}"/>
              </a:ext>
            </a:extLst>
          </p:cNvPr>
          <p:cNvSpPr txBox="1"/>
          <p:nvPr/>
        </p:nvSpPr>
        <p:spPr>
          <a:xfrm>
            <a:off x="189312" y="2425945"/>
            <a:ext cx="1862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Изображение высокого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 разрешения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C7869E-1633-4427-907B-B569DC91668A}"/>
              </a:ext>
            </a:extLst>
          </p:cNvPr>
          <p:cNvSpPr txBox="1"/>
          <p:nvPr/>
        </p:nvSpPr>
        <p:spPr>
          <a:xfrm>
            <a:off x="10441422" y="2937754"/>
            <a:ext cx="1750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Наблюдаемое изображение.</a:t>
            </a:r>
            <a:endParaRPr lang="ru-RU" sz="2000" dirty="0"/>
          </a:p>
        </p:txBody>
      </p:sp>
      <p:sp>
        <p:nvSpPr>
          <p:cNvPr id="60" name="Заголовок 22">
            <a:extLst>
              <a:ext uri="{FF2B5EF4-FFF2-40B4-BE49-F238E27FC236}">
                <a16:creationId xmlns:a16="http://schemas.microsoft.com/office/drawing/2014/main" id="{8A43550A-7978-45ED-9292-921CF5E9AC2B}"/>
              </a:ext>
            </a:extLst>
          </p:cNvPr>
          <p:cNvSpPr txBox="1">
            <a:spLocks/>
          </p:cNvSpPr>
          <p:nvPr/>
        </p:nvSpPr>
        <p:spPr>
          <a:xfrm>
            <a:off x="703384" y="0"/>
            <a:ext cx="10515600" cy="540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Постановка задачи</a:t>
            </a:r>
          </a:p>
        </p:txBody>
      </p:sp>
      <p:cxnSp>
        <p:nvCxnSpPr>
          <p:cNvPr id="83" name="Прямая со стрелкой 82"/>
          <p:cNvCxnSpPr/>
          <p:nvPr/>
        </p:nvCxnSpPr>
        <p:spPr>
          <a:xfrm flipV="1">
            <a:off x="1699846" y="3786554"/>
            <a:ext cx="562708" cy="351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1875692" y="3024554"/>
            <a:ext cx="351693" cy="37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2007944" y="3457698"/>
          <a:ext cx="12223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3" imgW="838080" imgH="330120" progId="Equation.DSMT4">
                  <p:embed/>
                </p:oleObj>
              </mc:Choice>
              <mc:Fallback>
                <p:oleObj name="Equation" r:id="rId3" imgW="838080" imgH="330120" progId="Equation.DSMT4">
                  <p:embed/>
                  <p:pic>
                    <p:nvPicPr>
                      <p:cNvPr id="30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944" y="3457698"/>
                        <a:ext cx="12223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Прямая со стрелкой 92"/>
          <p:cNvCxnSpPr/>
          <p:nvPr/>
        </p:nvCxnSpPr>
        <p:spPr>
          <a:xfrm flipH="1">
            <a:off x="3083170" y="3153508"/>
            <a:ext cx="867507" cy="316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>
          <a:xfrm flipH="1" flipV="1">
            <a:off x="3141784" y="3739662"/>
            <a:ext cx="1195758" cy="492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9E468B2-B3C7-4EAF-BE63-E2D005122CA0}"/>
              </a:ext>
            </a:extLst>
          </p:cNvPr>
          <p:cNvGrpSpPr/>
          <p:nvPr/>
        </p:nvGrpSpPr>
        <p:grpSpPr>
          <a:xfrm>
            <a:off x="287536" y="4275016"/>
            <a:ext cx="10263235" cy="1809264"/>
            <a:chOff x="287536" y="4275016"/>
            <a:chExt cx="10263235" cy="1809264"/>
          </a:xfrm>
        </p:grpSpPr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1E985F30-9472-4716-B941-B53196DD1873}"/>
                </a:ext>
              </a:extLst>
            </p:cNvPr>
            <p:cNvSpPr/>
            <p:nvPr/>
          </p:nvSpPr>
          <p:spPr>
            <a:xfrm>
              <a:off x="1946033" y="4399955"/>
              <a:ext cx="2543907" cy="16374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1E985F30-9472-4716-B941-B53196DD1873}"/>
                </a:ext>
              </a:extLst>
            </p:cNvPr>
            <p:cNvSpPr/>
            <p:nvPr/>
          </p:nvSpPr>
          <p:spPr>
            <a:xfrm>
              <a:off x="4982310" y="4376509"/>
              <a:ext cx="2543907" cy="16374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1E985F30-9472-4716-B941-B53196DD1873}"/>
                </a:ext>
              </a:extLst>
            </p:cNvPr>
            <p:cNvSpPr/>
            <p:nvPr/>
          </p:nvSpPr>
          <p:spPr>
            <a:xfrm>
              <a:off x="8006864" y="4446848"/>
              <a:ext cx="2543907" cy="16374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Стрелка: вправо 57">
              <a:extLst>
                <a:ext uri="{FF2B5EF4-FFF2-40B4-BE49-F238E27FC236}">
                  <a16:creationId xmlns:a16="http://schemas.microsoft.com/office/drawing/2014/main" id="{6C0FD5E7-A1BE-4C0F-AB65-166A24035467}"/>
                </a:ext>
              </a:extLst>
            </p:cNvPr>
            <p:cNvSpPr/>
            <p:nvPr/>
          </p:nvSpPr>
          <p:spPr>
            <a:xfrm rot="10800000">
              <a:off x="7573108" y="5032889"/>
              <a:ext cx="362910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16B590-808A-4020-A135-1C5D72232042}"/>
                </a:ext>
              </a:extLst>
            </p:cNvPr>
            <p:cNvSpPr txBox="1"/>
            <p:nvPr/>
          </p:nvSpPr>
          <p:spPr>
            <a:xfrm>
              <a:off x="2183771" y="4451614"/>
              <a:ext cx="20365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Фильтрации искажений</a:t>
              </a:r>
              <a:r>
                <a:rPr lang="en-US" sz="2000" dirty="0">
                  <a:solidFill>
                    <a:srgbClr val="000000"/>
                  </a:solidFill>
                </a:rPr>
                <a:t>.</a:t>
              </a:r>
              <a:endParaRPr lang="ru-RU" sz="2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2D4E392-B2ED-4AEA-98AF-4388790ACADE}"/>
                </a:ext>
              </a:extLst>
            </p:cNvPr>
            <p:cNvSpPr txBox="1"/>
            <p:nvPr/>
          </p:nvSpPr>
          <p:spPr>
            <a:xfrm>
              <a:off x="5285472" y="4562530"/>
              <a:ext cx="1804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Интерполяция</a:t>
              </a:r>
              <a:endParaRPr lang="ru-RU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768BB73-5A04-474D-99E7-281BE1A0786C}"/>
                </a:ext>
              </a:extLst>
            </p:cNvPr>
            <p:cNvSpPr txBox="1"/>
            <p:nvPr/>
          </p:nvSpPr>
          <p:spPr>
            <a:xfrm>
              <a:off x="8062591" y="4610399"/>
              <a:ext cx="2429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/>
                <a:t>Пространственное</a:t>
              </a:r>
            </a:p>
            <a:p>
              <a:pPr algn="ctr"/>
              <a:r>
                <a:rPr lang="ru-RU" sz="2000" b="1" dirty="0" err="1"/>
                <a:t>разреживание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1" name="Object 10"/>
                <p:cNvSpPr txBox="1"/>
                <p:nvPr/>
              </p:nvSpPr>
              <p:spPr bwMode="auto">
                <a:xfrm>
                  <a:off x="7566025" y="4502150"/>
                  <a:ext cx="377825" cy="5302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081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66025" y="4502150"/>
                  <a:ext cx="377825" cy="530225"/>
                </a:xfrm>
                <a:prstGeom prst="rect">
                  <a:avLst/>
                </a:prstGeom>
                <a:blipFill>
                  <a:blip r:embed="rId5"/>
                  <a:stretch>
                    <a:fillRect l="-3226" t="-8046" r="-96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2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7206109"/>
                    </p:ext>
                  </p:extLst>
                </p:nvPr>
              </p:nvGraphicFramePr>
              <p:xfrm>
                <a:off x="8554061" y="5351219"/>
                <a:ext cx="169227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0" name="Equation" r:id="rId6" imgW="850680" imgH="266400" progId="Equation.DSMT4">
                        <p:embed/>
                      </p:oleObj>
                    </mc:Choice>
                    <mc:Fallback>
                      <p:oleObj name="Equation" r:id="rId6" imgW="850680" imgH="266400" progId="Equation.DSMT4">
                        <p:embed/>
                        <p:pic>
                          <p:nvPicPr>
                            <p:cNvPr id="3082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54061" y="5351219"/>
                              <a:ext cx="169227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2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7206109"/>
                    </p:ext>
                  </p:extLst>
                </p:nvPr>
              </p:nvGraphicFramePr>
              <p:xfrm>
                <a:off x="8554061" y="5351219"/>
                <a:ext cx="169227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850680" imgH="266400" progId="Equation.DSMT4">
                        <p:embed/>
                      </p:oleObj>
                    </mc:Choice>
                    <mc:Fallback>
                      <p:oleObj name="Equation" r:id="rId8" imgW="850680" imgH="266400" progId="Equation.DSMT4">
                        <p:embed/>
                        <p:pic>
                          <p:nvPicPr>
                            <p:cNvPr id="3082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54061" y="5351219"/>
                              <a:ext cx="169227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77" name="Стрелка: вправо 57">
              <a:extLst>
                <a:ext uri="{FF2B5EF4-FFF2-40B4-BE49-F238E27FC236}">
                  <a16:creationId xmlns:a16="http://schemas.microsoft.com/office/drawing/2014/main" id="{6C0FD5E7-A1BE-4C0F-AB65-166A24035467}"/>
                </a:ext>
              </a:extLst>
            </p:cNvPr>
            <p:cNvSpPr/>
            <p:nvPr/>
          </p:nvSpPr>
          <p:spPr>
            <a:xfrm rot="10800000">
              <a:off x="4513385" y="4997720"/>
              <a:ext cx="362910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3" name="Object 12"/>
                <p:cNvSpPr txBox="1"/>
                <p:nvPr/>
              </p:nvSpPr>
              <p:spPr bwMode="auto">
                <a:xfrm>
                  <a:off x="5576901" y="5216963"/>
                  <a:ext cx="1312862" cy="479425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083" name="Objec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76901" y="5216963"/>
                  <a:ext cx="1312862" cy="479425"/>
                </a:xfrm>
                <a:prstGeom prst="rect">
                  <a:avLst/>
                </a:prstGeom>
                <a:blipFill>
                  <a:blip r:embed="rId10"/>
                  <a:stretch>
                    <a:fillRect l="-1395" t="-8974" b="-1538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4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25665895"/>
                    </p:ext>
                  </p:extLst>
                </p:nvPr>
              </p:nvGraphicFramePr>
              <p:xfrm>
                <a:off x="4548798" y="4373685"/>
                <a:ext cx="37782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1" name="Equation" r:id="rId11" imgW="190440" imgH="266400" progId="Equation.DSMT4">
                        <p:embed/>
                      </p:oleObj>
                    </mc:Choice>
                    <mc:Fallback>
                      <p:oleObj name="Equation" r:id="rId11" imgW="190440" imgH="266400" progId="Equation.DSMT4">
                        <p:embed/>
                        <p:pic>
                          <p:nvPicPr>
                            <p:cNvPr id="3084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8798" y="4373685"/>
                              <a:ext cx="3778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4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25665895"/>
                    </p:ext>
                  </p:extLst>
                </p:nvPr>
              </p:nvGraphicFramePr>
              <p:xfrm>
                <a:off x="4548798" y="4373685"/>
                <a:ext cx="377825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3" imgW="190440" imgH="266400" progId="Equation.DSMT4">
                        <p:embed/>
                      </p:oleObj>
                    </mc:Choice>
                    <mc:Fallback>
                      <p:oleObj name="Equation" r:id="rId13" imgW="190440" imgH="266400" progId="Equation.DSMT4">
                        <p:embed/>
                        <p:pic>
                          <p:nvPicPr>
                            <p:cNvPr id="3084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8798" y="4373685"/>
                              <a:ext cx="3778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0" name="Стрелка: вправо 57">
              <a:extLst>
                <a:ext uri="{FF2B5EF4-FFF2-40B4-BE49-F238E27FC236}">
                  <a16:creationId xmlns:a16="http://schemas.microsoft.com/office/drawing/2014/main" id="{6C0FD5E7-A1BE-4C0F-AB65-166A24035467}"/>
                </a:ext>
              </a:extLst>
            </p:cNvPr>
            <p:cNvSpPr/>
            <p:nvPr/>
          </p:nvSpPr>
          <p:spPr>
            <a:xfrm rot="10800000">
              <a:off x="1172308" y="4927382"/>
              <a:ext cx="620818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085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89535312"/>
                    </p:ext>
                  </p:extLst>
                </p:nvPr>
              </p:nvGraphicFramePr>
              <p:xfrm>
                <a:off x="2477477" y="5189171"/>
                <a:ext cx="1465263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2" name="Equation" r:id="rId15" imgW="736560" imgH="266400" progId="Equation.DSMT4">
                        <p:embed/>
                      </p:oleObj>
                    </mc:Choice>
                    <mc:Fallback>
                      <p:oleObj name="Equation" r:id="rId15" imgW="736560" imgH="266400" progId="Equation.DSMT4">
                        <p:embed/>
                        <p:pic>
                          <p:nvPicPr>
                            <p:cNvPr id="3085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7477" y="5189171"/>
                              <a:ext cx="1465263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085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89535312"/>
                    </p:ext>
                  </p:extLst>
                </p:nvPr>
              </p:nvGraphicFramePr>
              <p:xfrm>
                <a:off x="2477477" y="5189171"/>
                <a:ext cx="1465263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7" imgW="736560" imgH="266400" progId="Equation.DSMT4">
                        <p:embed/>
                      </p:oleObj>
                    </mc:Choice>
                    <mc:Fallback>
                      <p:oleObj name="Equation" r:id="rId17" imgW="736560" imgH="266400" progId="Equation.DSMT4">
                        <p:embed/>
                        <p:pic>
                          <p:nvPicPr>
                            <p:cNvPr id="3085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7477" y="5189171"/>
                              <a:ext cx="1465263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086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9024036"/>
                    </p:ext>
                  </p:extLst>
                </p:nvPr>
              </p:nvGraphicFramePr>
              <p:xfrm>
                <a:off x="953860" y="4275016"/>
                <a:ext cx="774440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3" name="Equation" r:id="rId19" imgW="266400" imgH="266400" progId="Equation.DSMT4">
                        <p:embed/>
                      </p:oleObj>
                    </mc:Choice>
                    <mc:Fallback>
                      <p:oleObj name="Equation" r:id="rId19" imgW="266400" imgH="266400" progId="Equation.DSMT4">
                        <p:embed/>
                        <p:pic>
                          <p:nvPicPr>
                            <p:cNvPr id="3086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53860" y="4275016"/>
                              <a:ext cx="774440" cy="5302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086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9024036"/>
                    </p:ext>
                  </p:extLst>
                </p:nvPr>
              </p:nvGraphicFramePr>
              <p:xfrm>
                <a:off x="953860" y="4275016"/>
                <a:ext cx="774440" cy="5302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3" name="Equation" r:id="rId19" imgW="266400" imgH="266400" progId="Equation.DSMT4">
                        <p:embed/>
                      </p:oleObj>
                    </mc:Choice>
                    <mc:Fallback>
                      <p:oleObj name="Equation" r:id="rId19" imgW="266400" imgH="266400" progId="Equation.DSMT4">
                        <p:embed/>
                        <p:pic>
                          <p:nvPicPr>
                            <p:cNvPr id="3086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53860" y="4275016"/>
                              <a:ext cx="774440" cy="5302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81" name="Солнце 80">
              <a:extLst>
                <a:ext uri="{FF2B5EF4-FFF2-40B4-BE49-F238E27FC236}">
                  <a16:creationId xmlns:a16="http://schemas.microsoft.com/office/drawing/2014/main" id="{31FAEFFF-2AFC-4FA5-BA22-0E5AB89C0D66}"/>
                </a:ext>
              </a:extLst>
            </p:cNvPr>
            <p:cNvSpPr/>
            <p:nvPr/>
          </p:nvSpPr>
          <p:spPr>
            <a:xfrm>
              <a:off x="287536" y="4714095"/>
              <a:ext cx="774441" cy="786512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5451231" y="5158154"/>
              <a:ext cx="1547446" cy="668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/>
            <p:cNvSpPr/>
            <p:nvPr/>
          </p:nvSpPr>
          <p:spPr>
            <a:xfrm>
              <a:off x="2426677" y="5158154"/>
              <a:ext cx="1547446" cy="6682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C84CB84-82DC-425F-855C-83813A2CB433}"/>
              </a:ext>
            </a:extLst>
          </p:cNvPr>
          <p:cNvGrpSpPr/>
          <p:nvPr/>
        </p:nvGrpSpPr>
        <p:grpSpPr>
          <a:xfrm>
            <a:off x="165785" y="1188728"/>
            <a:ext cx="11463508" cy="1824104"/>
            <a:chOff x="165785" y="1188728"/>
            <a:chExt cx="11463508" cy="1824104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1E985F30-9472-4716-B941-B53196DD1873}"/>
                </a:ext>
              </a:extLst>
            </p:cNvPr>
            <p:cNvSpPr/>
            <p:nvPr/>
          </p:nvSpPr>
          <p:spPr>
            <a:xfrm>
              <a:off x="7936524" y="1363677"/>
              <a:ext cx="2543907" cy="1637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>
              <a:extLst>
                <a:ext uri="{FF2B5EF4-FFF2-40B4-BE49-F238E27FC236}">
                  <a16:creationId xmlns:a16="http://schemas.microsoft.com/office/drawing/2014/main" id="{1E985F30-9472-4716-B941-B53196DD1873}"/>
                </a:ext>
              </a:extLst>
            </p:cNvPr>
            <p:cNvSpPr/>
            <p:nvPr/>
          </p:nvSpPr>
          <p:spPr>
            <a:xfrm>
              <a:off x="4958863" y="1375400"/>
              <a:ext cx="2543907" cy="1637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1E985F30-9472-4716-B941-B53196DD1873}"/>
                </a:ext>
              </a:extLst>
            </p:cNvPr>
            <p:cNvSpPr/>
            <p:nvPr/>
          </p:nvSpPr>
          <p:spPr>
            <a:xfrm>
              <a:off x="1922586" y="1351953"/>
              <a:ext cx="2543907" cy="16374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Солнце 49">
              <a:extLst>
                <a:ext uri="{FF2B5EF4-FFF2-40B4-BE49-F238E27FC236}">
                  <a16:creationId xmlns:a16="http://schemas.microsoft.com/office/drawing/2014/main" id="{31FAEFFF-2AFC-4FA5-BA22-0E5AB89C0D66}"/>
                </a:ext>
              </a:extLst>
            </p:cNvPr>
            <p:cNvSpPr/>
            <p:nvPr/>
          </p:nvSpPr>
          <p:spPr>
            <a:xfrm>
              <a:off x="217198" y="1677818"/>
              <a:ext cx="774441" cy="786512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Стрелка: вправо 50">
              <a:extLst>
                <a:ext uri="{FF2B5EF4-FFF2-40B4-BE49-F238E27FC236}">
                  <a16:creationId xmlns:a16="http://schemas.microsoft.com/office/drawing/2014/main" id="{5418FA62-CB37-4A30-9201-52DCE234CB5C}"/>
                </a:ext>
              </a:extLst>
            </p:cNvPr>
            <p:cNvSpPr/>
            <p:nvPr/>
          </p:nvSpPr>
          <p:spPr>
            <a:xfrm>
              <a:off x="1113692" y="1913545"/>
              <a:ext cx="761999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Стрелка: вправо 52">
              <a:extLst>
                <a:ext uri="{FF2B5EF4-FFF2-40B4-BE49-F238E27FC236}">
                  <a16:creationId xmlns:a16="http://schemas.microsoft.com/office/drawing/2014/main" id="{72B009AA-8AF1-48BC-9097-2538639BCADB}"/>
                </a:ext>
              </a:extLst>
            </p:cNvPr>
            <p:cNvSpPr/>
            <p:nvPr/>
          </p:nvSpPr>
          <p:spPr>
            <a:xfrm>
              <a:off x="4521682" y="1985220"/>
              <a:ext cx="390288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Стрелка: вправо 53">
              <a:extLst>
                <a:ext uri="{FF2B5EF4-FFF2-40B4-BE49-F238E27FC236}">
                  <a16:creationId xmlns:a16="http://schemas.microsoft.com/office/drawing/2014/main" id="{657155DD-8378-4827-A4FD-C27914F5376B}"/>
                </a:ext>
              </a:extLst>
            </p:cNvPr>
            <p:cNvSpPr/>
            <p:nvPr/>
          </p:nvSpPr>
          <p:spPr>
            <a:xfrm>
              <a:off x="7540508" y="2012799"/>
              <a:ext cx="384291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: вправо 54">
              <a:extLst>
                <a:ext uri="{FF2B5EF4-FFF2-40B4-BE49-F238E27FC236}">
                  <a16:creationId xmlns:a16="http://schemas.microsoft.com/office/drawing/2014/main" id="{136850B9-9EF7-4716-8A90-F125EC5E4A34}"/>
                </a:ext>
              </a:extLst>
            </p:cNvPr>
            <p:cNvSpPr/>
            <p:nvPr/>
          </p:nvSpPr>
          <p:spPr>
            <a:xfrm>
              <a:off x="10656910" y="2067281"/>
              <a:ext cx="421397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D371921-F018-4CC2-B282-07D3D6481EA4}"/>
                </a:ext>
              </a:extLst>
            </p:cNvPr>
            <p:cNvSpPr txBox="1"/>
            <p:nvPr/>
          </p:nvSpPr>
          <p:spPr>
            <a:xfrm>
              <a:off x="165785" y="1188728"/>
              <a:ext cx="1008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Объект.</a:t>
              </a:r>
              <a:endParaRPr lang="ru-RU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88A5189-BCF4-468B-BEBE-9C91F012AFCD}"/>
                </a:ext>
              </a:extLst>
            </p:cNvPr>
            <p:cNvSpPr txBox="1"/>
            <p:nvPr/>
          </p:nvSpPr>
          <p:spPr>
            <a:xfrm>
              <a:off x="1963537" y="1397680"/>
              <a:ext cx="2374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Искажение оптической</a:t>
              </a:r>
              <a:endParaRPr lang="en-US" sz="2000" b="1" i="0" u="none" strike="noStrike" dirty="0">
                <a:solidFill>
                  <a:srgbClr val="000000"/>
                </a:solidFill>
                <a:effectLst/>
              </a:endParaRPr>
            </a:p>
            <a:p>
              <a:pPr algn="ctr"/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 системы.</a:t>
              </a:r>
              <a:endParaRPr lang="ru-RU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2EAFFC8-7DBB-4F9B-AEB1-D830C017B51A}"/>
                </a:ext>
              </a:extLst>
            </p:cNvPr>
            <p:cNvSpPr txBox="1"/>
            <p:nvPr/>
          </p:nvSpPr>
          <p:spPr>
            <a:xfrm>
              <a:off x="5247065" y="1528619"/>
              <a:ext cx="1963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Дискретизация</a:t>
              </a:r>
              <a:endParaRPr lang="ru-RU" sz="2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7D0758-5790-44E1-A0AC-DFF91D2D6E83}"/>
                </a:ext>
              </a:extLst>
            </p:cNvPr>
            <p:cNvSpPr txBox="1"/>
            <p:nvPr/>
          </p:nvSpPr>
          <p:spPr>
            <a:xfrm>
              <a:off x="8127959" y="1462265"/>
              <a:ext cx="2242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Пространственное</a:t>
              </a:r>
            </a:p>
            <a:p>
              <a:pPr algn="ctr"/>
              <a:r>
                <a:rPr lang="ru-RU" sz="2000" b="1" i="0" u="none" strike="noStrike" dirty="0">
                  <a:solidFill>
                    <a:srgbClr val="000000"/>
                  </a:solidFill>
                  <a:effectLst/>
                </a:rPr>
                <a:t>прореживание</a:t>
              </a:r>
              <a:endParaRPr lang="ru-RU" sz="2000" b="1" dirty="0"/>
            </a:p>
          </p:txBody>
        </p:sp>
        <p:graphicFrame>
          <p:nvGraphicFramePr>
            <p:cNvPr id="307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707418"/>
                </p:ext>
              </p:extLst>
            </p:nvPr>
          </p:nvGraphicFramePr>
          <p:xfrm>
            <a:off x="2791924" y="2374749"/>
            <a:ext cx="69972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" name="Equation" r:id="rId20" imgW="749160" imgH="241200" progId="Equation.DSMT4">
                    <p:embed/>
                  </p:oleObj>
                </mc:Choice>
                <mc:Fallback>
                  <p:oleObj name="Equation" r:id="rId20" imgW="749160" imgH="241200" progId="Equation.DSMT4">
                    <p:embed/>
                    <p:pic>
                      <p:nvPicPr>
                        <p:cNvPr id="307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1924" y="2374749"/>
                          <a:ext cx="699720" cy="4810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5776564"/>
                </p:ext>
              </p:extLst>
            </p:nvPr>
          </p:nvGraphicFramePr>
          <p:xfrm>
            <a:off x="4533900" y="1536700"/>
            <a:ext cx="379413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" name="Equation" r:id="rId22" imgW="190440" imgH="241200" progId="Equation.DSMT4">
                    <p:embed/>
                  </p:oleObj>
                </mc:Choice>
                <mc:Fallback>
                  <p:oleObj name="Equation" r:id="rId22" imgW="190440" imgH="241200" progId="Equation.DSMT4">
                    <p:embed/>
                    <p:pic>
                      <p:nvPicPr>
                        <p:cNvPr id="30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900" y="1536700"/>
                          <a:ext cx="379413" cy="436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158323"/>
                </p:ext>
              </p:extLst>
            </p:nvPr>
          </p:nvGraphicFramePr>
          <p:xfrm>
            <a:off x="1180001" y="1497626"/>
            <a:ext cx="531812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6" name="Equation" r:id="rId23" imgW="266400" imgH="241200" progId="Equation.DSMT4">
                    <p:embed/>
                  </p:oleObj>
                </mc:Choice>
                <mc:Fallback>
                  <p:oleObj name="Equation" r:id="rId23" imgW="266400" imgH="241200" progId="Equation.DSMT4">
                    <p:embed/>
                    <p:pic>
                      <p:nvPicPr>
                        <p:cNvPr id="30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001" y="1497626"/>
                          <a:ext cx="531812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170866"/>
                </p:ext>
              </p:extLst>
            </p:nvPr>
          </p:nvGraphicFramePr>
          <p:xfrm>
            <a:off x="5778867" y="2238375"/>
            <a:ext cx="88423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7" name="Equation" r:id="rId25" imgW="444240" imgH="241200" progId="Equation.DSMT4">
                    <p:embed/>
                  </p:oleObj>
                </mc:Choice>
                <mc:Fallback>
                  <p:oleObj name="Equation" r:id="rId25" imgW="444240" imgH="241200" progId="Equation.DSMT4">
                    <p:embed/>
                    <p:pic>
                      <p:nvPicPr>
                        <p:cNvPr id="307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8867" y="2238375"/>
                          <a:ext cx="884237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6075"/>
                </p:ext>
              </p:extLst>
            </p:nvPr>
          </p:nvGraphicFramePr>
          <p:xfrm>
            <a:off x="7524994" y="1505317"/>
            <a:ext cx="3778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8" name="Equation" r:id="rId27" imgW="190440" imgH="241200" progId="Equation.DSMT4">
                    <p:embed/>
                  </p:oleObj>
                </mc:Choice>
                <mc:Fallback>
                  <p:oleObj name="Equation" r:id="rId27" imgW="190440" imgH="241200" progId="Equation.DSMT4">
                    <p:embed/>
                    <p:pic>
                      <p:nvPicPr>
                        <p:cNvPr id="307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994" y="1505317"/>
                          <a:ext cx="377825" cy="479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3796659"/>
                </p:ext>
              </p:extLst>
            </p:nvPr>
          </p:nvGraphicFramePr>
          <p:xfrm>
            <a:off x="8740531" y="2277452"/>
            <a:ext cx="935038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9" name="Equation" r:id="rId29" imgW="469800" imgH="241200" progId="Equation.DSMT4">
                    <p:embed/>
                  </p:oleObj>
                </mc:Choice>
                <mc:Fallback>
                  <p:oleObj name="Equation" r:id="rId29" imgW="469800" imgH="241200" progId="Equation.DSMT4">
                    <p:embed/>
                    <p:pic>
                      <p:nvPicPr>
                        <p:cNvPr id="307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0531" y="2277452"/>
                          <a:ext cx="935038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57026"/>
                </p:ext>
              </p:extLst>
            </p:nvPr>
          </p:nvGraphicFramePr>
          <p:xfrm>
            <a:off x="10748963" y="1539875"/>
            <a:ext cx="506412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0" name="Equation" r:id="rId31" imgW="253800" imgH="241200" progId="Equation.DSMT4">
                    <p:embed/>
                  </p:oleObj>
                </mc:Choice>
                <mc:Fallback>
                  <p:oleObj name="Equation" r:id="rId31" imgW="253800" imgH="241200" progId="Equation.DSMT4">
                    <p:embed/>
                    <p:pic>
                      <p:nvPicPr>
                        <p:cNvPr id="308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8963" y="1539875"/>
                          <a:ext cx="506412" cy="481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Солнце 109">
              <a:extLst>
                <a:ext uri="{FF2B5EF4-FFF2-40B4-BE49-F238E27FC236}">
                  <a16:creationId xmlns:a16="http://schemas.microsoft.com/office/drawing/2014/main" id="{31FAEFFF-2AFC-4FA5-BA22-0E5AB89C0D66}"/>
                </a:ext>
              </a:extLst>
            </p:cNvPr>
            <p:cNvSpPr/>
            <p:nvPr/>
          </p:nvSpPr>
          <p:spPr>
            <a:xfrm>
              <a:off x="11312051" y="2006065"/>
              <a:ext cx="317242" cy="361997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901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7523" y="1278914"/>
            <a:ext cx="1017871" cy="118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0624" y="2485659"/>
            <a:ext cx="2276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1A0FABE-C23E-4831-A758-D0BD5867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639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6</a:t>
            </a:fld>
            <a:endParaRPr lang="ru-RU" sz="2800" dirty="0"/>
          </a:p>
        </p:txBody>
      </p:sp>
      <p:pic>
        <p:nvPicPr>
          <p:cNvPr id="15" name="Объект 4" descr="Изображение выглядит как текст, прице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0B1807D-33C5-4F29-99A9-B1328E7F9A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4" y="2505125"/>
            <a:ext cx="7216988" cy="22133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8D8D10C-B45E-4A54-8221-1C3649D069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2"/>
          <a:stretch/>
        </p:blipFill>
        <p:spPr>
          <a:xfrm>
            <a:off x="379572" y="4685080"/>
            <a:ext cx="7235946" cy="2079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AA0794-BC42-42FC-81FA-0066D6B64C6B}"/>
              </a:ext>
            </a:extLst>
          </p:cNvPr>
          <p:cNvSpPr txBox="1"/>
          <p:nvPr/>
        </p:nvSpPr>
        <p:spPr>
          <a:xfrm>
            <a:off x="3690257" y="0"/>
            <a:ext cx="5125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Модель регистрации изображения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71445" y="410306"/>
            <a:ext cx="23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Модель искажения</a:t>
            </a:r>
            <a:endParaRPr lang="ru-RU" sz="2000" dirty="0"/>
          </a:p>
        </p:txBody>
      </p:sp>
      <p:sp>
        <p:nvSpPr>
          <p:cNvPr id="23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2540491" y="1668696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2182" y="1288439"/>
            <a:ext cx="10287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171" y="1302359"/>
            <a:ext cx="1017871" cy="118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6888527" y="728297"/>
          <a:ext cx="15430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8" imgW="774360" imgH="241200" progId="Equation.DSMT4">
                  <p:embed/>
                </p:oleObj>
              </mc:Choice>
              <mc:Fallback>
                <p:oleObj name="Equation" r:id="rId8" imgW="774360" imgH="241200" progId="Equation.DSMT4">
                  <p:embed/>
                  <p:pic>
                    <p:nvPicPr>
                      <p:cNvPr id="225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527" y="728297"/>
                        <a:ext cx="15430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4"/>
          <p:cNvGraphicFramePr>
            <a:graphicFrameLocks noChangeAspect="1"/>
          </p:cNvGraphicFramePr>
          <p:nvPr/>
        </p:nvGraphicFramePr>
        <p:xfrm>
          <a:off x="3120179" y="765541"/>
          <a:ext cx="21732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0" imgW="1091880" imgH="241200" progId="Equation.DSMT4">
                  <p:embed/>
                </p:oleObj>
              </mc:Choice>
              <mc:Fallback>
                <p:oleObj name="Equation" r:id="rId10" imgW="1091880" imgH="241200" progId="Equation.DSMT4">
                  <p:embed/>
                  <p:pic>
                    <p:nvPicPr>
                      <p:cNvPr id="225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179" y="765541"/>
                        <a:ext cx="21732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69728" y="1288439"/>
            <a:ext cx="10382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41" name="Object 4"/>
          <p:cNvGraphicFramePr>
            <a:graphicFrameLocks noChangeAspect="1"/>
          </p:cNvGraphicFramePr>
          <p:nvPr/>
        </p:nvGraphicFramePr>
        <p:xfrm>
          <a:off x="1225558" y="794484"/>
          <a:ext cx="5302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225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8" y="794484"/>
                        <a:ext cx="5302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5424367" y="1610080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04"/>
          <p:cNvGrpSpPr/>
          <p:nvPr/>
        </p:nvGrpSpPr>
        <p:grpSpPr>
          <a:xfrm>
            <a:off x="7784123" y="2520462"/>
            <a:ext cx="2086707" cy="2004647"/>
            <a:chOff x="7784123" y="2614246"/>
            <a:chExt cx="2086707" cy="2004647"/>
          </a:xfrm>
        </p:grpSpPr>
        <p:sp>
          <p:nvSpPr>
            <p:cNvPr id="121" name="Прямоугольник 120"/>
            <p:cNvSpPr/>
            <p:nvPr/>
          </p:nvSpPr>
          <p:spPr>
            <a:xfrm>
              <a:off x="778412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80303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22"/>
            <p:cNvSpPr/>
            <p:nvPr/>
          </p:nvSpPr>
          <p:spPr>
            <a:xfrm>
              <a:off x="827649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851095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/>
            <p:cNvSpPr/>
            <p:nvPr/>
          </p:nvSpPr>
          <p:spPr>
            <a:xfrm>
              <a:off x="875713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Прямоугольник 125"/>
            <p:cNvSpPr/>
            <p:nvPr/>
          </p:nvSpPr>
          <p:spPr>
            <a:xfrm>
              <a:off x="900332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/>
            <p:cNvSpPr/>
            <p:nvPr/>
          </p:nvSpPr>
          <p:spPr>
            <a:xfrm>
              <a:off x="9214339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9460524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рямоугольник 128"/>
            <p:cNvSpPr/>
            <p:nvPr/>
          </p:nvSpPr>
          <p:spPr>
            <a:xfrm>
              <a:off x="97067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" name="Группа 117"/>
            <p:cNvGrpSpPr/>
            <p:nvPr/>
          </p:nvGrpSpPr>
          <p:grpSpPr>
            <a:xfrm>
              <a:off x="7795846" y="3083169"/>
              <a:ext cx="2051538" cy="128955"/>
              <a:chOff x="7244862" y="3962400"/>
              <a:chExt cx="2051538" cy="128955"/>
            </a:xfrm>
          </p:grpSpPr>
          <p:sp>
            <p:nvSpPr>
              <p:cNvPr id="103" name="Прямоугольник 102"/>
              <p:cNvSpPr/>
              <p:nvPr/>
            </p:nvSpPr>
            <p:spPr>
              <a:xfrm>
                <a:off x="724486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4" name="Прямоугольник 103"/>
              <p:cNvSpPr/>
              <p:nvPr/>
            </p:nvSpPr>
            <p:spPr>
              <a:xfrm>
                <a:off x="74910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773723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797169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821787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846406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8675078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8921263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91674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" name="Группа 168"/>
            <p:cNvGrpSpPr/>
            <p:nvPr/>
          </p:nvGrpSpPr>
          <p:grpSpPr>
            <a:xfrm>
              <a:off x="7795846" y="3317631"/>
              <a:ext cx="2063261" cy="597878"/>
              <a:chOff x="7244862" y="3962400"/>
              <a:chExt cx="2063261" cy="597878"/>
            </a:xfrm>
          </p:grpSpPr>
          <p:grpSp>
            <p:nvGrpSpPr>
              <p:cNvPr id="6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91" name="Прямоугольник 9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7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82" name="Прямоугольник 81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8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73" name="Прямоугольник 72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9" name="Группа 199"/>
            <p:cNvGrpSpPr/>
            <p:nvPr/>
          </p:nvGrpSpPr>
          <p:grpSpPr>
            <a:xfrm>
              <a:off x="7807569" y="4021015"/>
              <a:ext cx="2063261" cy="597878"/>
              <a:chOff x="7244862" y="3962400"/>
              <a:chExt cx="2063261" cy="597878"/>
            </a:xfrm>
          </p:grpSpPr>
          <p:grpSp>
            <p:nvGrpSpPr>
              <p:cNvPr id="10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61" name="Прямоугольник 6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52" name="Прямоугольник 51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2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43" name="Прямоугольник 42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33" name="Прямоугольник 132"/>
            <p:cNvSpPr/>
            <p:nvPr/>
          </p:nvSpPr>
          <p:spPr>
            <a:xfrm>
              <a:off x="778412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Прямоугольник 133"/>
            <p:cNvSpPr/>
            <p:nvPr/>
          </p:nvSpPr>
          <p:spPr>
            <a:xfrm>
              <a:off x="80303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Прямоугольник 134"/>
            <p:cNvSpPr/>
            <p:nvPr/>
          </p:nvSpPr>
          <p:spPr>
            <a:xfrm>
              <a:off x="827649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Прямоугольник 135"/>
            <p:cNvSpPr/>
            <p:nvPr/>
          </p:nvSpPr>
          <p:spPr>
            <a:xfrm>
              <a:off x="851095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875713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900332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/>
            <p:cNvSpPr/>
            <p:nvPr/>
          </p:nvSpPr>
          <p:spPr>
            <a:xfrm>
              <a:off x="9214340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9460525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/>
            <p:cNvSpPr/>
            <p:nvPr/>
          </p:nvSpPr>
          <p:spPr>
            <a:xfrm>
              <a:off x="97067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49"/>
          <p:cNvGrpSpPr/>
          <p:nvPr/>
        </p:nvGrpSpPr>
        <p:grpSpPr>
          <a:xfrm>
            <a:off x="7702060" y="1298331"/>
            <a:ext cx="918239" cy="260838"/>
            <a:chOff x="8124093" y="1321777"/>
            <a:chExt cx="918239" cy="260838"/>
          </a:xfrm>
        </p:grpSpPr>
        <p:grpSp>
          <p:nvGrpSpPr>
            <p:cNvPr id="14" name="Группа 141"/>
            <p:cNvGrpSpPr/>
            <p:nvPr/>
          </p:nvGrpSpPr>
          <p:grpSpPr>
            <a:xfrm>
              <a:off x="8124093" y="1321777"/>
              <a:ext cx="906516" cy="96715"/>
              <a:chOff x="8124093" y="1321777"/>
              <a:chExt cx="906516" cy="96715"/>
            </a:xfrm>
          </p:grpSpPr>
          <p:sp>
            <p:nvSpPr>
              <p:cNvPr id="112" name="Прямоугольник 111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Прямоугольник 112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5" name="Прямоугольник 114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6" name="Прямоугольник 115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7" name="Прямоугольник 116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7" name="Группа 142"/>
            <p:cNvGrpSpPr/>
            <p:nvPr/>
          </p:nvGrpSpPr>
          <p:grpSpPr>
            <a:xfrm>
              <a:off x="8135816" y="1485900"/>
              <a:ext cx="906516" cy="96715"/>
              <a:chOff x="8124093" y="1321777"/>
              <a:chExt cx="906516" cy="96715"/>
            </a:xfrm>
          </p:grpSpPr>
          <p:sp>
            <p:nvSpPr>
              <p:cNvPr id="144" name="Прямоугольник 143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5" name="Прямоугольник 144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6" name="Прямоугольник 145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7" name="Прямоугольник 146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8" name="Прямоугольник 147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9" name="Прямоугольник 148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8" name="Группа 150"/>
          <p:cNvGrpSpPr/>
          <p:nvPr/>
        </p:nvGrpSpPr>
        <p:grpSpPr>
          <a:xfrm>
            <a:off x="7713783" y="1626578"/>
            <a:ext cx="918239" cy="260838"/>
            <a:chOff x="8124093" y="1321777"/>
            <a:chExt cx="918239" cy="260838"/>
          </a:xfrm>
        </p:grpSpPr>
        <p:grpSp>
          <p:nvGrpSpPr>
            <p:cNvPr id="21" name="Группа 141"/>
            <p:cNvGrpSpPr/>
            <p:nvPr/>
          </p:nvGrpSpPr>
          <p:grpSpPr>
            <a:xfrm>
              <a:off x="8124093" y="1321777"/>
              <a:ext cx="906516" cy="96715"/>
              <a:chOff x="8124093" y="1321777"/>
              <a:chExt cx="906516" cy="96715"/>
            </a:xfrm>
          </p:grpSpPr>
          <p:sp>
            <p:nvSpPr>
              <p:cNvPr id="160" name="Прямоугольник 159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1" name="Прямоугольник 160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2" name="Прямоугольник 161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3" name="Прямоугольник 162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4" name="Прямоугольник 163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5" name="Прямоугольник 164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2" name="Группа 142"/>
            <p:cNvGrpSpPr/>
            <p:nvPr/>
          </p:nvGrpSpPr>
          <p:grpSpPr>
            <a:xfrm>
              <a:off x="8135816" y="1485900"/>
              <a:ext cx="906516" cy="96715"/>
              <a:chOff x="8124093" y="1321777"/>
              <a:chExt cx="906516" cy="96715"/>
            </a:xfrm>
          </p:grpSpPr>
          <p:sp>
            <p:nvSpPr>
              <p:cNvPr id="154" name="Прямоугольник 153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5" name="Прямоугольник 154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6" name="Прямоугольник 155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7" name="Прямоугольник 156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8" name="Прямоугольник 157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9" name="Прямоугольник 158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24" name="Группа 165"/>
          <p:cNvGrpSpPr/>
          <p:nvPr/>
        </p:nvGrpSpPr>
        <p:grpSpPr>
          <a:xfrm>
            <a:off x="7713783" y="1943100"/>
            <a:ext cx="918239" cy="260838"/>
            <a:chOff x="8124093" y="1321777"/>
            <a:chExt cx="918239" cy="260838"/>
          </a:xfrm>
        </p:grpSpPr>
        <p:grpSp>
          <p:nvGrpSpPr>
            <p:cNvPr id="25" name="Группа 141"/>
            <p:cNvGrpSpPr/>
            <p:nvPr/>
          </p:nvGrpSpPr>
          <p:grpSpPr>
            <a:xfrm>
              <a:off x="8124093" y="1321777"/>
              <a:ext cx="906516" cy="96715"/>
              <a:chOff x="8124093" y="1321777"/>
              <a:chExt cx="906516" cy="96715"/>
            </a:xfrm>
          </p:grpSpPr>
          <p:sp>
            <p:nvSpPr>
              <p:cNvPr id="175" name="Прямоугольник 174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6" name="Прямоугольник 175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7" name="Прямоугольник 176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8" name="Прямоугольник 177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9" name="Прямоугольник 178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0" name="Прямоугольник 179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6" name="Группа 142"/>
            <p:cNvGrpSpPr/>
            <p:nvPr/>
          </p:nvGrpSpPr>
          <p:grpSpPr>
            <a:xfrm>
              <a:off x="8135816" y="1485900"/>
              <a:ext cx="906516" cy="96715"/>
              <a:chOff x="8124093" y="1321777"/>
              <a:chExt cx="906516" cy="96715"/>
            </a:xfrm>
          </p:grpSpPr>
          <p:sp>
            <p:nvSpPr>
              <p:cNvPr id="169" name="Прямоугольник 168"/>
              <p:cNvSpPr/>
              <p:nvPr/>
            </p:nvSpPr>
            <p:spPr>
              <a:xfrm>
                <a:off x="812409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0" name="Прямоугольник 169"/>
              <p:cNvSpPr/>
              <p:nvPr/>
            </p:nvSpPr>
            <p:spPr>
              <a:xfrm>
                <a:off x="8289631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1" name="Прямоугольник 170"/>
              <p:cNvSpPr/>
              <p:nvPr/>
            </p:nvSpPr>
            <p:spPr>
              <a:xfrm>
                <a:off x="845516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2" name="Прямоугольник 171"/>
              <p:cNvSpPr/>
              <p:nvPr/>
            </p:nvSpPr>
            <p:spPr>
              <a:xfrm>
                <a:off x="8612823" y="1321777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3" name="Прямоугольник 172"/>
              <p:cNvSpPr/>
              <p:nvPr/>
            </p:nvSpPr>
            <p:spPr>
              <a:xfrm>
                <a:off x="8778362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4" name="Прямоугольник 173"/>
              <p:cNvSpPr/>
              <p:nvPr/>
            </p:nvSpPr>
            <p:spPr>
              <a:xfrm>
                <a:off x="8943899" y="1321778"/>
                <a:ext cx="86710" cy="9671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27" name="Группа 141"/>
          <p:cNvGrpSpPr/>
          <p:nvPr/>
        </p:nvGrpSpPr>
        <p:grpSpPr>
          <a:xfrm>
            <a:off x="7725506" y="2283070"/>
            <a:ext cx="906516" cy="96715"/>
            <a:chOff x="8124093" y="1321777"/>
            <a:chExt cx="906516" cy="96715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8124093" y="1321777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8289631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91"/>
            <p:cNvSpPr/>
            <p:nvPr/>
          </p:nvSpPr>
          <p:spPr>
            <a:xfrm>
              <a:off x="8455169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92"/>
            <p:cNvSpPr/>
            <p:nvPr/>
          </p:nvSpPr>
          <p:spPr>
            <a:xfrm>
              <a:off x="8612823" y="1321777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/>
            <p:cNvSpPr/>
            <p:nvPr/>
          </p:nvSpPr>
          <p:spPr>
            <a:xfrm>
              <a:off x="8778362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/>
            <p:cNvSpPr/>
            <p:nvPr/>
          </p:nvSpPr>
          <p:spPr>
            <a:xfrm>
              <a:off x="8943899" y="1321778"/>
              <a:ext cx="86710" cy="967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9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4819" y="1407868"/>
            <a:ext cx="704474" cy="81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44" name="Object 9"/>
          <p:cNvGraphicFramePr>
            <a:graphicFrameLocks noChangeAspect="1"/>
          </p:cNvGraphicFramePr>
          <p:nvPr/>
        </p:nvGraphicFramePr>
        <p:xfrm>
          <a:off x="10272468" y="882161"/>
          <a:ext cx="16938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5" imgW="850680" imgH="241200" progId="Equation.DSMT4">
                  <p:embed/>
                </p:oleObj>
              </mc:Choice>
              <mc:Fallback>
                <p:oleObj name="Equation" r:id="rId15" imgW="850680" imgH="241200" progId="Equation.DSMT4">
                  <p:embed/>
                  <p:pic>
                    <p:nvPicPr>
                      <p:cNvPr id="225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2468" y="882161"/>
                        <a:ext cx="16938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10254274" y="1692141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4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83035" y="3294552"/>
            <a:ext cx="953436" cy="93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10277721" y="3520941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547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620733" y="4668716"/>
            <a:ext cx="2343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8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90576" y="5416061"/>
            <a:ext cx="852056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" name="Стрелка: вправо 52">
            <a:extLst>
              <a:ext uri="{FF2B5EF4-FFF2-40B4-BE49-F238E27FC236}">
                <a16:creationId xmlns:a16="http://schemas.microsoft.com/office/drawing/2014/main" id="{72B009AA-8AF1-48BC-9097-2538639BCADB}"/>
              </a:ext>
            </a:extLst>
          </p:cNvPr>
          <p:cNvSpPr/>
          <p:nvPr/>
        </p:nvSpPr>
        <p:spPr>
          <a:xfrm>
            <a:off x="10242551" y="5724880"/>
            <a:ext cx="390288" cy="361950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05"/>
          <p:cNvGrpSpPr/>
          <p:nvPr/>
        </p:nvGrpSpPr>
        <p:grpSpPr>
          <a:xfrm>
            <a:off x="7795846" y="4759569"/>
            <a:ext cx="2086707" cy="2004647"/>
            <a:chOff x="7784123" y="2614246"/>
            <a:chExt cx="2086707" cy="2004647"/>
          </a:xfrm>
        </p:grpSpPr>
        <p:sp>
          <p:nvSpPr>
            <p:cNvPr id="207" name="Прямоугольник 206"/>
            <p:cNvSpPr/>
            <p:nvPr/>
          </p:nvSpPr>
          <p:spPr>
            <a:xfrm>
              <a:off x="778412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/>
            <p:cNvSpPr/>
            <p:nvPr/>
          </p:nvSpPr>
          <p:spPr>
            <a:xfrm>
              <a:off x="80303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Прямоугольник 208"/>
            <p:cNvSpPr/>
            <p:nvPr/>
          </p:nvSpPr>
          <p:spPr>
            <a:xfrm>
              <a:off x="827649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Прямоугольник 209"/>
            <p:cNvSpPr/>
            <p:nvPr/>
          </p:nvSpPr>
          <p:spPr>
            <a:xfrm>
              <a:off x="8510953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Прямоугольник 210"/>
            <p:cNvSpPr/>
            <p:nvPr/>
          </p:nvSpPr>
          <p:spPr>
            <a:xfrm>
              <a:off x="875713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Прямоугольник 211"/>
            <p:cNvSpPr/>
            <p:nvPr/>
          </p:nvSpPr>
          <p:spPr>
            <a:xfrm>
              <a:off x="9003322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9214339" y="2614246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9460524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9706708" y="2614247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117"/>
            <p:cNvGrpSpPr/>
            <p:nvPr/>
          </p:nvGrpSpPr>
          <p:grpSpPr>
            <a:xfrm>
              <a:off x="7795846" y="3083169"/>
              <a:ext cx="2051538" cy="128955"/>
              <a:chOff x="7244862" y="3962400"/>
              <a:chExt cx="2051538" cy="128955"/>
            </a:xfrm>
          </p:grpSpPr>
          <p:sp>
            <p:nvSpPr>
              <p:cNvPr id="288" name="Прямоугольник 287"/>
              <p:cNvSpPr/>
              <p:nvPr/>
            </p:nvSpPr>
            <p:spPr>
              <a:xfrm>
                <a:off x="724486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9" name="Прямоугольник 288"/>
              <p:cNvSpPr/>
              <p:nvPr/>
            </p:nvSpPr>
            <p:spPr>
              <a:xfrm>
                <a:off x="74910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0" name="Прямоугольник 289"/>
              <p:cNvSpPr/>
              <p:nvPr/>
            </p:nvSpPr>
            <p:spPr>
              <a:xfrm>
                <a:off x="773723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1" name="Прямоугольник 290"/>
              <p:cNvSpPr/>
              <p:nvPr/>
            </p:nvSpPr>
            <p:spPr>
              <a:xfrm>
                <a:off x="7971692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2" name="Прямоугольник 291"/>
              <p:cNvSpPr/>
              <p:nvPr/>
            </p:nvSpPr>
            <p:spPr>
              <a:xfrm>
                <a:off x="821787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3" name="Прямоугольник 292"/>
              <p:cNvSpPr/>
              <p:nvPr/>
            </p:nvSpPr>
            <p:spPr>
              <a:xfrm>
                <a:off x="8464061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4" name="Прямоугольник 293"/>
              <p:cNvSpPr/>
              <p:nvPr/>
            </p:nvSpPr>
            <p:spPr>
              <a:xfrm>
                <a:off x="8675078" y="3962400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5" name="Прямоугольник 294"/>
              <p:cNvSpPr/>
              <p:nvPr/>
            </p:nvSpPr>
            <p:spPr>
              <a:xfrm>
                <a:off x="8921263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6" name="Прямоугольник 295"/>
              <p:cNvSpPr/>
              <p:nvPr/>
            </p:nvSpPr>
            <p:spPr>
              <a:xfrm>
                <a:off x="9167447" y="3962401"/>
                <a:ext cx="128953" cy="12895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0" name="Группа 168"/>
            <p:cNvGrpSpPr/>
            <p:nvPr/>
          </p:nvGrpSpPr>
          <p:grpSpPr>
            <a:xfrm>
              <a:off x="7795846" y="3317631"/>
              <a:ext cx="2063261" cy="597878"/>
              <a:chOff x="7244862" y="3962400"/>
              <a:chExt cx="2063261" cy="597878"/>
            </a:xfrm>
          </p:grpSpPr>
          <p:grpSp>
            <p:nvGrpSpPr>
              <p:cNvPr id="31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79" name="Прямоугольник 278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0" name="Прямоугольник 279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1" name="Прямоугольник 280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2" name="Прямоугольник 281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3" name="Прямоугольник 282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4" name="Прямоугольник 283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5" name="Прямоугольник 284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6" name="Прямоугольник 285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7" name="Прямоугольник 286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2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270" name="Прямоугольник 269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1" name="Прямоугольник 270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2" name="Прямоугольник 271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3" name="Прямоугольник 272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4" name="Прямоугольник 273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5" name="Прямоугольник 274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6" name="Прямоугольник 275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7" name="Прямоугольник 276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78" name="Прямоугольник 277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3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61" name="Прямоугольник 26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2" name="Прямоугольник 26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3" name="Прямоугольник 26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4" name="Прямоугольник 26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5" name="Прямоугольник 26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6" name="Прямоугольник 26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7" name="Прямоугольник 26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8" name="Прямоугольник 26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69" name="Прямоугольник 26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35" name="Группа 199"/>
            <p:cNvGrpSpPr/>
            <p:nvPr/>
          </p:nvGrpSpPr>
          <p:grpSpPr>
            <a:xfrm>
              <a:off x="7807569" y="4021015"/>
              <a:ext cx="2063261" cy="597878"/>
              <a:chOff x="7244862" y="3962400"/>
              <a:chExt cx="2063261" cy="597878"/>
            </a:xfrm>
          </p:grpSpPr>
          <p:grpSp>
            <p:nvGrpSpPr>
              <p:cNvPr id="36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49" name="Прямоугольник 248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0" name="Прямоугольник 249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1" name="Прямоугольник 250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2" name="Прямоугольник 251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3" name="Прямоугольник 252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4" name="Прямоугольник 253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5" name="Прямоугольник 254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6" name="Прямоугольник 255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7" name="Прямоугольник 256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7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240" name="Прямоугольник 239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1" name="Прямоугольник 240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2" name="Прямоугольник 241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3" name="Прямоугольник 242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4" name="Прямоугольник 243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5" name="Прямоугольник 244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6" name="Прямоугольник 245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7" name="Прямоугольник 246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8" name="Прямоугольник 247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38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31" name="Прямоугольник 23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2" name="Прямоугольник 23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3" name="Прямоугольник 23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4" name="Прямоугольник 23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5" name="Прямоугольник 23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6" name="Прямоугольник 23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7" name="Прямоугольник 23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8" name="Прямоугольник 23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9" name="Прямоугольник 23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219" name="Прямоугольник 218"/>
            <p:cNvSpPr/>
            <p:nvPr/>
          </p:nvSpPr>
          <p:spPr>
            <a:xfrm>
              <a:off x="778412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80303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Прямоугольник 220"/>
            <p:cNvSpPr/>
            <p:nvPr/>
          </p:nvSpPr>
          <p:spPr>
            <a:xfrm>
              <a:off x="827649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Прямоугольник 221"/>
            <p:cNvSpPr/>
            <p:nvPr/>
          </p:nvSpPr>
          <p:spPr>
            <a:xfrm>
              <a:off x="8510954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Прямоугольник 222"/>
            <p:cNvSpPr/>
            <p:nvPr/>
          </p:nvSpPr>
          <p:spPr>
            <a:xfrm>
              <a:off x="875713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Прямоугольник 223"/>
            <p:cNvSpPr/>
            <p:nvPr/>
          </p:nvSpPr>
          <p:spPr>
            <a:xfrm>
              <a:off x="9003323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Прямоугольник 224"/>
            <p:cNvSpPr/>
            <p:nvPr/>
          </p:nvSpPr>
          <p:spPr>
            <a:xfrm>
              <a:off x="9214340" y="2836984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Прямоугольник 225"/>
            <p:cNvSpPr/>
            <p:nvPr/>
          </p:nvSpPr>
          <p:spPr>
            <a:xfrm>
              <a:off x="9460525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Прямоугольник 226"/>
            <p:cNvSpPr/>
            <p:nvPr/>
          </p:nvSpPr>
          <p:spPr>
            <a:xfrm>
              <a:off x="9706709" y="2836985"/>
              <a:ext cx="128953" cy="1289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6213228" y="422029"/>
            <a:ext cx="3188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Модель дискретизации</a:t>
            </a:r>
            <a:endParaRPr lang="ru-RU" sz="2000" dirty="0"/>
          </a:p>
        </p:txBody>
      </p:sp>
      <p:sp>
        <p:nvSpPr>
          <p:cNvPr id="299" name="TextBox 298"/>
          <p:cNvSpPr txBox="1"/>
          <p:nvPr/>
        </p:nvSpPr>
        <p:spPr>
          <a:xfrm>
            <a:off x="9284676" y="504089"/>
            <a:ext cx="2907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Модель прореживания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44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A3D085A-01C7-4EBC-A401-DDD2B26F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pPr/>
              <a:t>7</a:t>
            </a:fld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C1CFC0-C966-430A-AA69-866A0377BD10}"/>
              </a:ext>
            </a:extLst>
          </p:cNvPr>
          <p:cNvSpPr txBox="1"/>
          <p:nvPr/>
        </p:nvSpPr>
        <p:spPr>
          <a:xfrm>
            <a:off x="3620877" y="0"/>
            <a:ext cx="5312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Модель реконструкции изображения</a:t>
            </a:r>
          </a:p>
        </p:txBody>
      </p:sp>
      <p:grpSp>
        <p:nvGrpSpPr>
          <p:cNvPr id="85" name="Группа 84"/>
          <p:cNvGrpSpPr/>
          <p:nvPr/>
        </p:nvGrpSpPr>
        <p:grpSpPr>
          <a:xfrm>
            <a:off x="1662969" y="734647"/>
            <a:ext cx="9227770" cy="1375506"/>
            <a:chOff x="820616" y="4192955"/>
            <a:chExt cx="10376632" cy="1809264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820616" y="4192955"/>
              <a:ext cx="9378463" cy="1809264"/>
              <a:chOff x="1172308" y="4275016"/>
              <a:chExt cx="9378463" cy="1809264"/>
            </a:xfrm>
          </p:grpSpPr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E985F30-9472-4716-B941-B53196DD1873}"/>
                  </a:ext>
                </a:extLst>
              </p:cNvPr>
              <p:cNvSpPr/>
              <p:nvPr/>
            </p:nvSpPr>
            <p:spPr>
              <a:xfrm>
                <a:off x="8006864" y="4446848"/>
                <a:ext cx="2543907" cy="16374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68BB73-5A04-474D-99E7-281BE1A0786C}"/>
                  </a:ext>
                </a:extLst>
              </p:cNvPr>
              <p:cNvSpPr txBox="1"/>
              <p:nvPr/>
            </p:nvSpPr>
            <p:spPr>
              <a:xfrm>
                <a:off x="8062591" y="4610399"/>
                <a:ext cx="2429563" cy="85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Пространственное</a:t>
                </a:r>
              </a:p>
              <a:p>
                <a:pPr algn="ctr"/>
                <a:r>
                  <a:rPr lang="ru-RU" b="1" dirty="0" err="1"/>
                  <a:t>разреживание</a:t>
                </a:r>
                <a:endParaRPr lang="ru-RU" dirty="0"/>
              </a:p>
            </p:txBody>
          </p:sp>
          <p:grpSp>
            <p:nvGrpSpPr>
              <p:cNvPr id="45" name="Группа 56"/>
              <p:cNvGrpSpPr/>
              <p:nvPr/>
            </p:nvGrpSpPr>
            <p:grpSpPr>
              <a:xfrm>
                <a:off x="1172308" y="4275016"/>
                <a:ext cx="9074028" cy="1762371"/>
                <a:chOff x="1172308" y="4275016"/>
                <a:chExt cx="9074028" cy="1762371"/>
              </a:xfrm>
            </p:grpSpPr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1E985F30-9472-4716-B941-B53196DD1873}"/>
                    </a:ext>
                  </a:extLst>
                </p:cNvPr>
                <p:cNvSpPr/>
                <p:nvPr/>
              </p:nvSpPr>
              <p:spPr>
                <a:xfrm>
                  <a:off x="1946033" y="4399955"/>
                  <a:ext cx="2543907" cy="16374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>
                  <a:extLst>
                    <a:ext uri="{FF2B5EF4-FFF2-40B4-BE49-F238E27FC236}">
                      <a16:creationId xmlns:a16="http://schemas.microsoft.com/office/drawing/2014/main" id="{1E985F30-9472-4716-B941-B53196DD1873}"/>
                    </a:ext>
                  </a:extLst>
                </p:cNvPr>
                <p:cNvSpPr/>
                <p:nvPr/>
              </p:nvSpPr>
              <p:spPr>
                <a:xfrm>
                  <a:off x="4982310" y="4376509"/>
                  <a:ext cx="2543907" cy="16374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Стрелка: вправо 57">
                  <a:extLst>
                    <a:ext uri="{FF2B5EF4-FFF2-40B4-BE49-F238E27FC236}">
                      <a16:creationId xmlns:a16="http://schemas.microsoft.com/office/drawing/2014/main" id="{6C0FD5E7-A1BE-4C0F-AB65-166A24035467}"/>
                    </a:ext>
                  </a:extLst>
                </p:cNvPr>
                <p:cNvSpPr/>
                <p:nvPr/>
              </p:nvSpPr>
              <p:spPr>
                <a:xfrm rot="10800000">
                  <a:off x="7573108" y="5032889"/>
                  <a:ext cx="362910" cy="361950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616B590-808A-4020-A135-1C5D72232042}"/>
                    </a:ext>
                  </a:extLst>
                </p:cNvPr>
                <p:cNvSpPr txBox="1"/>
                <p:nvPr/>
              </p:nvSpPr>
              <p:spPr>
                <a:xfrm>
                  <a:off x="2183771" y="4451614"/>
                  <a:ext cx="2036537" cy="85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b="1" dirty="0"/>
                    <a:t>Фильтрация искажений</a:t>
                  </a:r>
                  <a:endParaRPr lang="ru-RU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2D4E392-B2ED-4AEA-98AF-4388790ACADE}"/>
                    </a:ext>
                  </a:extLst>
                </p:cNvPr>
                <p:cNvSpPr txBox="1"/>
                <p:nvPr/>
              </p:nvSpPr>
              <p:spPr>
                <a:xfrm>
                  <a:off x="5263906" y="4562531"/>
                  <a:ext cx="1847281" cy="485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rtl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ru-RU" b="1" i="0" u="none" strike="noStrike" dirty="0">
                      <a:solidFill>
                        <a:srgbClr val="000000"/>
                      </a:solidFill>
                      <a:effectLst/>
                    </a:rPr>
                    <a:t>Интерполяция</a:t>
                  </a:r>
                  <a:endParaRPr lang="ru-RU" dirty="0"/>
                </a:p>
              </p:txBody>
            </p:sp>
            <p:graphicFrame>
              <p:nvGraphicFramePr>
                <p:cNvPr id="51" name="Object 10"/>
                <p:cNvGraphicFramePr>
                  <a:graphicFrameLocks noChangeAspect="1"/>
                </p:cNvGraphicFramePr>
                <p:nvPr/>
              </p:nvGraphicFramePr>
              <p:xfrm>
                <a:off x="7565904" y="4502272"/>
                <a:ext cx="377825" cy="530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77" name="Equation" r:id="rId3" imgW="190440" imgH="266400" progId="Equation.DSMT4">
                        <p:embed/>
                      </p:oleObj>
                    </mc:Choice>
                    <mc:Fallback>
                      <p:oleObj name="Equation" r:id="rId3" imgW="190440" imgH="266400" progId="Equation.DSMT4">
                        <p:embed/>
                        <p:pic>
                          <p:nvPicPr>
                            <p:cNvPr id="51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65904" y="4502272"/>
                              <a:ext cx="3778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10"/>
                <p:cNvGraphicFramePr>
                  <a:graphicFrameLocks noChangeAspect="1"/>
                </p:cNvGraphicFramePr>
                <p:nvPr/>
              </p:nvGraphicFramePr>
              <p:xfrm>
                <a:off x="8554061" y="5351219"/>
                <a:ext cx="1692275" cy="530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78" name="Equation" r:id="rId5" imgW="850680" imgH="266400" progId="Equation.DSMT4">
                        <p:embed/>
                      </p:oleObj>
                    </mc:Choice>
                    <mc:Fallback>
                      <p:oleObj name="Equation" r:id="rId5" imgW="850680" imgH="266400" progId="Equation.DSMT4">
                        <p:embed/>
                        <p:pic>
                          <p:nvPicPr>
                            <p:cNvPr id="52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54061" y="5351219"/>
                              <a:ext cx="169227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" name="Стрелка: вправо 57">
                  <a:extLst>
                    <a:ext uri="{FF2B5EF4-FFF2-40B4-BE49-F238E27FC236}">
                      <a16:creationId xmlns:a16="http://schemas.microsoft.com/office/drawing/2014/main" id="{6C0FD5E7-A1BE-4C0F-AB65-166A24035467}"/>
                    </a:ext>
                  </a:extLst>
                </p:cNvPr>
                <p:cNvSpPr/>
                <p:nvPr/>
              </p:nvSpPr>
              <p:spPr>
                <a:xfrm rot="10800000">
                  <a:off x="4513385" y="4997720"/>
                  <a:ext cx="362910" cy="361950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aphicFrame>
              <p:nvGraphicFramePr>
                <p:cNvPr id="54" name="Object 12"/>
                <p:cNvGraphicFramePr>
                  <a:graphicFrameLocks noChangeAspect="1"/>
                </p:cNvGraphicFramePr>
                <p:nvPr/>
              </p:nvGraphicFramePr>
              <p:xfrm>
                <a:off x="5605096" y="5278194"/>
                <a:ext cx="1312863" cy="4794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79" name="Equation" r:id="rId7" imgW="660240" imgH="241200" progId="Equation.DSMT4">
                        <p:embed/>
                      </p:oleObj>
                    </mc:Choice>
                    <mc:Fallback>
                      <p:oleObj name="Equation" r:id="rId7" imgW="660240" imgH="241200" progId="Equation.DSMT4">
                        <p:embed/>
                        <p:pic>
                          <p:nvPicPr>
                            <p:cNvPr id="54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05096" y="5278194"/>
                              <a:ext cx="1312863" cy="4794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5" name="Object 12"/>
                <p:cNvGraphicFramePr>
                  <a:graphicFrameLocks noChangeAspect="1"/>
                </p:cNvGraphicFramePr>
                <p:nvPr/>
              </p:nvGraphicFramePr>
              <p:xfrm>
                <a:off x="4548798" y="4373685"/>
                <a:ext cx="377825" cy="530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80" name="Equation" r:id="rId9" imgW="190440" imgH="266400" progId="Equation.DSMT4">
                        <p:embed/>
                      </p:oleObj>
                    </mc:Choice>
                    <mc:Fallback>
                      <p:oleObj name="Equation" r:id="rId9" imgW="190440" imgH="266400" progId="Equation.DSMT4">
                        <p:embed/>
                        <p:pic>
                          <p:nvPicPr>
                            <p:cNvPr id="55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48798" y="4373685"/>
                              <a:ext cx="3778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" name="Стрелка: вправо 57">
                  <a:extLst>
                    <a:ext uri="{FF2B5EF4-FFF2-40B4-BE49-F238E27FC236}">
                      <a16:creationId xmlns:a16="http://schemas.microsoft.com/office/drawing/2014/main" id="{6C0FD5E7-A1BE-4C0F-AB65-166A24035467}"/>
                    </a:ext>
                  </a:extLst>
                </p:cNvPr>
                <p:cNvSpPr/>
                <p:nvPr/>
              </p:nvSpPr>
              <p:spPr>
                <a:xfrm rot="10800000">
                  <a:off x="1172308" y="4927382"/>
                  <a:ext cx="620818" cy="361950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graphicFrame>
              <p:nvGraphicFramePr>
                <p:cNvPr id="57" name="Object 11"/>
                <p:cNvGraphicFramePr>
                  <a:graphicFrameLocks noChangeAspect="1"/>
                </p:cNvGraphicFramePr>
                <p:nvPr/>
              </p:nvGraphicFramePr>
              <p:xfrm>
                <a:off x="2477477" y="5281690"/>
                <a:ext cx="1465263" cy="530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81" name="Equation" r:id="rId11" imgW="736560" imgH="266400" progId="Equation.DSMT4">
                        <p:embed/>
                      </p:oleObj>
                    </mc:Choice>
                    <mc:Fallback>
                      <p:oleObj name="Equation" r:id="rId11" imgW="736560" imgH="266400" progId="Equation.DSMT4">
                        <p:embed/>
                        <p:pic>
                          <p:nvPicPr>
                            <p:cNvPr id="57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7477" y="5281690"/>
                              <a:ext cx="1465263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" name="Object 11"/>
                <p:cNvGraphicFramePr>
                  <a:graphicFrameLocks noChangeAspect="1"/>
                </p:cNvGraphicFramePr>
                <p:nvPr/>
              </p:nvGraphicFramePr>
              <p:xfrm>
                <a:off x="1198074" y="4275016"/>
                <a:ext cx="530225" cy="530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82" name="Equation" r:id="rId13" imgW="266400" imgH="266400" progId="Equation.DSMT4">
                        <p:embed/>
                      </p:oleObj>
                    </mc:Choice>
                    <mc:Fallback>
                      <p:oleObj name="Equation" r:id="rId13" imgW="266400" imgH="266400" progId="Equation.DSMT4">
                        <p:embed/>
                        <p:pic>
                          <p:nvPicPr>
                            <p:cNvPr id="58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8074" y="4275016"/>
                              <a:ext cx="530225" cy="5302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" name="Прямоугольник 58"/>
                <p:cNvSpPr/>
                <p:nvPr/>
              </p:nvSpPr>
              <p:spPr>
                <a:xfrm>
                  <a:off x="5451231" y="5158154"/>
                  <a:ext cx="1547446" cy="6682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2426677" y="5250673"/>
                  <a:ext cx="1547446" cy="6682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61" name="Стрелка: вправо 57">
              <a:extLst>
                <a:ext uri="{FF2B5EF4-FFF2-40B4-BE49-F238E27FC236}">
                  <a16:creationId xmlns:a16="http://schemas.microsoft.com/office/drawing/2014/main" id="{6C0FD5E7-A1BE-4C0F-AB65-166A24035467}"/>
                </a:ext>
              </a:extLst>
            </p:cNvPr>
            <p:cNvSpPr/>
            <p:nvPr/>
          </p:nvSpPr>
          <p:spPr>
            <a:xfrm rot="10800000">
              <a:off x="10282598" y="5009443"/>
              <a:ext cx="362910" cy="36195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aphicFrame>
          <p:nvGraphicFramePr>
            <p:cNvPr id="83" name="Object 9"/>
            <p:cNvGraphicFramePr>
              <a:graphicFrameLocks noChangeAspect="1"/>
            </p:cNvGraphicFramePr>
            <p:nvPr/>
          </p:nvGraphicFramePr>
          <p:xfrm>
            <a:off x="10690836" y="4903788"/>
            <a:ext cx="506412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3" name="Equation" r:id="rId15" imgW="253800" imgH="241200" progId="Equation.DSMT4">
                    <p:embed/>
                  </p:oleObj>
                </mc:Choice>
                <mc:Fallback>
                  <p:oleObj name="Equation" r:id="rId15" imgW="253800" imgH="241200" progId="Equation.DSMT4">
                    <p:embed/>
                    <p:pic>
                      <p:nvPicPr>
                        <p:cNvPr id="8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90836" y="4903788"/>
                          <a:ext cx="506412" cy="481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98" name="Object 7"/>
          <p:cNvGraphicFramePr>
            <a:graphicFrameLocks noChangeAspect="1"/>
          </p:cNvGraphicFramePr>
          <p:nvPr/>
        </p:nvGraphicFramePr>
        <p:xfrm>
          <a:off x="2848464" y="2306028"/>
          <a:ext cx="6108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17" imgW="3225600" imgH="266400" progId="Equation.DSMT4">
                  <p:embed/>
                </p:oleObj>
              </mc:Choice>
              <mc:Fallback>
                <p:oleObj name="Equation" r:id="rId17" imgW="3225600" imgH="266400" progId="Equation.DSMT4">
                  <p:embed/>
                  <p:pic>
                    <p:nvPicPr>
                      <p:cNvPr id="245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464" y="2306028"/>
                        <a:ext cx="6108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" name="Объект 4" descr="Изображение выглядит как текст, прице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0B1807D-33C5-4F29-99A9-B1328E7F9AE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27" y="3947062"/>
            <a:ext cx="7216988" cy="2213366"/>
          </a:xfrm>
          <a:prstGeom prst="rect">
            <a:avLst/>
          </a:prstGeom>
        </p:spPr>
      </p:pic>
      <p:pic>
        <p:nvPicPr>
          <p:cNvPr id="24600" name="Picture 2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069025" y="4349629"/>
            <a:ext cx="1132276" cy="11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4" name="Object 9"/>
          <p:cNvGraphicFramePr>
            <a:graphicFrameLocks noChangeAspect="1"/>
          </p:cNvGraphicFramePr>
          <p:nvPr/>
        </p:nvGraphicFramePr>
        <p:xfrm>
          <a:off x="10393502" y="3924479"/>
          <a:ext cx="450344" cy="36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21" imgW="253800" imgH="241200" progId="Equation.DSMT4">
                  <p:embed/>
                </p:oleObj>
              </mc:Choice>
              <mc:Fallback>
                <p:oleObj name="Equation" r:id="rId21" imgW="253800" imgH="241200" progId="Equation.DSMT4">
                  <p:embed/>
                  <p:pic>
                    <p:nvPicPr>
                      <p:cNvPr id="9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3502" y="3924479"/>
                        <a:ext cx="450344" cy="3656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10"/>
          <p:cNvGraphicFramePr>
            <a:graphicFrameLocks noChangeAspect="1"/>
          </p:cNvGraphicFramePr>
          <p:nvPr/>
        </p:nvGraphicFramePr>
        <p:xfrm>
          <a:off x="7482376" y="3341688"/>
          <a:ext cx="1692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22" imgW="850680" imgH="266400" progId="Equation.DSMT4">
                  <p:embed/>
                </p:oleObj>
              </mc:Choice>
              <mc:Fallback>
                <p:oleObj name="Equation" r:id="rId22" imgW="850680" imgH="266400" progId="Equation.DSMT4">
                  <p:embed/>
                  <p:pic>
                    <p:nvPicPr>
                      <p:cNvPr id="2460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376" y="3341688"/>
                        <a:ext cx="16922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12"/>
          <p:cNvGraphicFramePr>
            <a:graphicFrameLocks noChangeAspect="1"/>
          </p:cNvGraphicFramePr>
          <p:nvPr/>
        </p:nvGraphicFramePr>
        <p:xfrm>
          <a:off x="4760425" y="3318363"/>
          <a:ext cx="1995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23" imgW="1002960" imgH="266400" progId="Equation.DSMT4">
                  <p:embed/>
                </p:oleObj>
              </mc:Choice>
              <mc:Fallback>
                <p:oleObj name="Equation" r:id="rId23" imgW="1002960" imgH="266400" progId="Equation.DSMT4">
                  <p:embed/>
                  <p:pic>
                    <p:nvPicPr>
                      <p:cNvPr id="246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425" y="3318363"/>
                        <a:ext cx="19954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11"/>
          <p:cNvGraphicFramePr>
            <a:graphicFrameLocks noChangeAspect="1"/>
          </p:cNvGraphicFramePr>
          <p:nvPr/>
        </p:nvGraphicFramePr>
        <p:xfrm>
          <a:off x="2107834" y="3289667"/>
          <a:ext cx="2298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25" imgW="1155600" imgH="266400" progId="Equation.DSMT4">
                  <p:embed/>
                </p:oleObj>
              </mc:Choice>
              <mc:Fallback>
                <p:oleObj name="Equation" r:id="rId25" imgW="1155600" imgH="266400" progId="Equation.DSMT4">
                  <p:embed/>
                  <p:pic>
                    <p:nvPicPr>
                      <p:cNvPr id="2460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834" y="3289667"/>
                        <a:ext cx="22987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Стрелка: вправо 57">
            <a:extLst>
              <a:ext uri="{FF2B5EF4-FFF2-40B4-BE49-F238E27FC236}">
                <a16:creationId xmlns:a16="http://schemas.microsoft.com/office/drawing/2014/main" id="{6C0FD5E7-A1BE-4C0F-AB65-166A24035467}"/>
              </a:ext>
            </a:extLst>
          </p:cNvPr>
          <p:cNvSpPr/>
          <p:nvPr/>
        </p:nvSpPr>
        <p:spPr>
          <a:xfrm rot="10800000">
            <a:off x="9549816" y="4813695"/>
            <a:ext cx="322730" cy="27517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31" name="Группа 230"/>
          <p:cNvGrpSpPr/>
          <p:nvPr/>
        </p:nvGrpSpPr>
        <p:grpSpPr>
          <a:xfrm>
            <a:off x="7233139" y="3962400"/>
            <a:ext cx="2086707" cy="2004647"/>
            <a:chOff x="7233139" y="3962400"/>
            <a:chExt cx="2086707" cy="2004647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7233139" y="3962400"/>
              <a:ext cx="2063261" cy="597878"/>
              <a:chOff x="7244862" y="3962400"/>
              <a:chExt cx="2063261" cy="597878"/>
            </a:xfrm>
          </p:grpSpPr>
          <p:grpSp>
            <p:nvGrpSpPr>
              <p:cNvPr id="117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96" name="Прямоугольник 95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6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107" name="Прямоугольник 106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18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119" name="Прямоугольник 118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69" name="Группа 168"/>
            <p:cNvGrpSpPr/>
            <p:nvPr/>
          </p:nvGrpSpPr>
          <p:grpSpPr>
            <a:xfrm>
              <a:off x="7244862" y="4665785"/>
              <a:ext cx="2063261" cy="597878"/>
              <a:chOff x="7244862" y="3962400"/>
              <a:chExt cx="2063261" cy="597878"/>
            </a:xfrm>
          </p:grpSpPr>
          <p:grpSp>
            <p:nvGrpSpPr>
              <p:cNvPr id="170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191" name="Прямоугольник 190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7" name="Прямоугольник 196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8" name="Прямоугольник 197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9" name="Прямоугольник 198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71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182" name="Прямоугольник 181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72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173" name="Прямоугольник 172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200" name="Группа 199"/>
            <p:cNvGrpSpPr/>
            <p:nvPr/>
          </p:nvGrpSpPr>
          <p:grpSpPr>
            <a:xfrm>
              <a:off x="7256585" y="5369169"/>
              <a:ext cx="2063261" cy="597878"/>
              <a:chOff x="7244862" y="3962400"/>
              <a:chExt cx="2063261" cy="597878"/>
            </a:xfrm>
          </p:grpSpPr>
          <p:grpSp>
            <p:nvGrpSpPr>
              <p:cNvPr id="201" name="Группа 116"/>
              <p:cNvGrpSpPr/>
              <p:nvPr/>
            </p:nvGrpSpPr>
            <p:grpSpPr>
              <a:xfrm>
                <a:off x="7244862" y="3962400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22" name="Прямоугольник 221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3" name="Прямоугольник 222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4" name="Прямоугольник 223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5" name="Прямоугольник 224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6" name="Прямоугольник 225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7" name="Прямоугольник 226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8" name="Прямоугольник 227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9" name="Прямоугольник 228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30" name="Прямоугольник 229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02" name="Группа 115"/>
              <p:cNvGrpSpPr/>
              <p:nvPr/>
            </p:nvGrpSpPr>
            <p:grpSpPr>
              <a:xfrm>
                <a:off x="7256585" y="4185139"/>
                <a:ext cx="2039814" cy="140677"/>
                <a:chOff x="7397262" y="4103078"/>
                <a:chExt cx="2039814" cy="140677"/>
              </a:xfrm>
            </p:grpSpPr>
            <p:sp>
              <p:nvSpPr>
                <p:cNvPr id="213" name="Прямоугольник 212"/>
                <p:cNvSpPr/>
                <p:nvPr/>
              </p:nvSpPr>
              <p:spPr>
                <a:xfrm>
                  <a:off x="739726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4" name="Прямоугольник 213"/>
                <p:cNvSpPr/>
                <p:nvPr/>
              </p:nvSpPr>
              <p:spPr>
                <a:xfrm>
                  <a:off x="764344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5" name="Прямоугольник 214"/>
                <p:cNvSpPr/>
                <p:nvPr/>
              </p:nvSpPr>
              <p:spPr>
                <a:xfrm>
                  <a:off x="788963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6" name="Прямоугольник 215"/>
                <p:cNvSpPr/>
                <p:nvPr/>
              </p:nvSpPr>
              <p:spPr>
                <a:xfrm>
                  <a:off x="8124092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7" name="Прямоугольник 216"/>
                <p:cNvSpPr/>
                <p:nvPr/>
              </p:nvSpPr>
              <p:spPr>
                <a:xfrm>
                  <a:off x="8370277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8" name="Прямоугольник 217"/>
                <p:cNvSpPr/>
                <p:nvPr/>
              </p:nvSpPr>
              <p:spPr>
                <a:xfrm>
                  <a:off x="8616461" y="41148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9" name="Прямоугольник 218"/>
                <p:cNvSpPr/>
                <p:nvPr/>
              </p:nvSpPr>
              <p:spPr>
                <a:xfrm>
                  <a:off x="8827478" y="41148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0" name="Прямоугольник 219"/>
                <p:cNvSpPr/>
                <p:nvPr/>
              </p:nvSpPr>
              <p:spPr>
                <a:xfrm>
                  <a:off x="907366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1" name="Прямоугольник 220"/>
                <p:cNvSpPr/>
                <p:nvPr/>
              </p:nvSpPr>
              <p:spPr>
                <a:xfrm>
                  <a:off x="9308123" y="4103078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203" name="Группа 117"/>
              <p:cNvGrpSpPr/>
              <p:nvPr/>
            </p:nvGrpSpPr>
            <p:grpSpPr>
              <a:xfrm>
                <a:off x="7256585" y="4431323"/>
                <a:ext cx="2051538" cy="128955"/>
                <a:chOff x="7244862" y="3962400"/>
                <a:chExt cx="2051538" cy="128955"/>
              </a:xfrm>
            </p:grpSpPr>
            <p:sp>
              <p:nvSpPr>
                <p:cNvPr id="204" name="Прямоугольник 203"/>
                <p:cNvSpPr/>
                <p:nvPr/>
              </p:nvSpPr>
              <p:spPr>
                <a:xfrm>
                  <a:off x="724486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5" name="Прямоугольник 204"/>
                <p:cNvSpPr/>
                <p:nvPr/>
              </p:nvSpPr>
              <p:spPr>
                <a:xfrm>
                  <a:off x="74910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6" name="Прямоугольник 205"/>
                <p:cNvSpPr/>
                <p:nvPr/>
              </p:nvSpPr>
              <p:spPr>
                <a:xfrm>
                  <a:off x="773723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7" name="Прямоугольник 206"/>
                <p:cNvSpPr/>
                <p:nvPr/>
              </p:nvSpPr>
              <p:spPr>
                <a:xfrm>
                  <a:off x="7971692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8" name="Прямоугольник 207"/>
                <p:cNvSpPr/>
                <p:nvPr/>
              </p:nvSpPr>
              <p:spPr>
                <a:xfrm>
                  <a:off x="821787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09" name="Прямоугольник 208"/>
                <p:cNvSpPr/>
                <p:nvPr/>
              </p:nvSpPr>
              <p:spPr>
                <a:xfrm>
                  <a:off x="8464061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0" name="Прямоугольник 209"/>
                <p:cNvSpPr/>
                <p:nvPr/>
              </p:nvSpPr>
              <p:spPr>
                <a:xfrm>
                  <a:off x="8675078" y="3962400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1" name="Прямоугольник 210"/>
                <p:cNvSpPr/>
                <p:nvPr/>
              </p:nvSpPr>
              <p:spPr>
                <a:xfrm>
                  <a:off x="8921263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12" name="Прямоугольник 211"/>
                <p:cNvSpPr/>
                <p:nvPr/>
              </p:nvSpPr>
              <p:spPr>
                <a:xfrm>
                  <a:off x="9167447" y="3962401"/>
                  <a:ext cx="128953" cy="128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085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D3408-BE65-4779-9632-D5D6B2B0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07"/>
            <a:ext cx="12192000" cy="39998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+mn-lt"/>
              </a:rPr>
              <a:t>Модель интерполяции прореженных точек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A2A74B-CFE8-4A0F-B4D8-C65C480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A6A65ED5-E8B0-4BF3-888D-DB112A0CFD03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DA35693-2201-4457-B0B5-949398230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92" y="485192"/>
            <a:ext cx="10515600" cy="6148873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2400" dirty="0"/>
              <a:t>Ставится задача восстановить пропущенные пиксели,</a:t>
            </a:r>
            <a:r>
              <a:rPr lang="en-US" sz="2400" dirty="0"/>
              <a:t> </a:t>
            </a:r>
            <a:r>
              <a:rPr lang="ru-RU" sz="2400" dirty="0"/>
              <a:t>учитывая структуру изображения с низким разрешением              . </a:t>
            </a:r>
          </a:p>
          <a:p>
            <a:pPr marL="0" indent="0">
              <a:buNone/>
            </a:pPr>
            <a:r>
              <a:rPr lang="ru-RU" sz="2400" dirty="0"/>
              <a:t>Для этого используются методы :</a:t>
            </a:r>
          </a:p>
          <a:p>
            <a:pPr lvl="1"/>
            <a:r>
              <a:rPr lang="ru-RU" b="1" dirty="0"/>
              <a:t>Бикубическая</a:t>
            </a:r>
            <a:r>
              <a:rPr lang="ru-RU" dirty="0"/>
              <a:t> интерполяция.</a:t>
            </a:r>
            <a:endParaRPr lang="en-US" dirty="0"/>
          </a:p>
          <a:p>
            <a:pPr marL="457200" lvl="1" indent="0">
              <a:buNone/>
            </a:pPr>
            <a:r>
              <a:rPr lang="ru-RU" sz="1800" dirty="0"/>
              <a:t>Восстановление значения пикселя по 16 ближайшим точкам. </a:t>
            </a:r>
            <a:endParaRPr lang="en-US" sz="1800" dirty="0"/>
          </a:p>
          <a:p>
            <a:pPr marL="457200" lvl="1" indent="0">
              <a:buNone/>
            </a:pPr>
            <a:r>
              <a:rPr lang="ru-RU" sz="1800" dirty="0"/>
              <a:t> </a:t>
            </a:r>
          </a:p>
          <a:p>
            <a:pPr lvl="1"/>
            <a:r>
              <a:rPr lang="ru-RU" dirty="0"/>
              <a:t>Интерполяция </a:t>
            </a:r>
            <a:r>
              <a:rPr lang="ru-RU" b="1" dirty="0" err="1"/>
              <a:t>Ланцоша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фильтр низких частот) .</a:t>
            </a:r>
          </a:p>
          <a:p>
            <a:pPr marL="457200" lvl="1" indent="0">
              <a:buNone/>
            </a:pPr>
            <a:r>
              <a:rPr lang="ru-RU" sz="1800" b="0" i="0" dirty="0">
                <a:solidFill>
                  <a:srgbClr val="202122"/>
                </a:solidFill>
                <a:effectLst/>
              </a:rPr>
              <a:t>Ядро </a:t>
            </a:r>
            <a:r>
              <a:rPr lang="ru-RU" sz="1800" b="0" i="0" dirty="0" err="1">
                <a:solidFill>
                  <a:srgbClr val="202122"/>
                </a:solidFill>
                <a:effectLst/>
              </a:rPr>
              <a:t>Ланцоша</a:t>
            </a:r>
            <a:r>
              <a:rPr lang="ru-RU" sz="1800" b="0" i="0" dirty="0">
                <a:solidFill>
                  <a:srgbClr val="202122"/>
                </a:solidFill>
                <a:effectLst/>
              </a:rPr>
              <a:t>:</a:t>
            </a:r>
            <a:endParaRPr lang="en-US" sz="1800" b="0" i="0" dirty="0">
              <a:solidFill>
                <a:srgbClr val="202122"/>
              </a:solidFill>
              <a:effectLst/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202122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202122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202122"/>
              </a:solidFill>
            </a:endParaRPr>
          </a:p>
          <a:p>
            <a:pPr lvl="1"/>
            <a:r>
              <a:rPr lang="ru-RU" dirty="0">
                <a:solidFill>
                  <a:srgbClr val="202122"/>
                </a:solidFill>
              </a:rPr>
              <a:t>Теорема Котельникова: непрерывный сигнал можно представить в виде интерполяционного ряда полиномов  Котельникова:</a:t>
            </a:r>
          </a:p>
          <a:p>
            <a:pPr lvl="1"/>
            <a:endParaRPr lang="ru-RU" dirty="0">
              <a:solidFill>
                <a:srgbClr val="202122"/>
              </a:solidFill>
            </a:endParaRPr>
          </a:p>
          <a:p>
            <a:pPr lvl="1"/>
            <a:endParaRPr lang="ru-RU" dirty="0">
              <a:solidFill>
                <a:srgbClr val="202122"/>
              </a:solidFill>
            </a:endParaRPr>
          </a:p>
          <a:p>
            <a:pPr lvl="1"/>
            <a:endParaRPr lang="ru-RU" dirty="0">
              <a:solidFill>
                <a:srgbClr val="202122"/>
              </a:solidFill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202122"/>
                </a:solidFill>
              </a:rPr>
              <a:t>при условии, что 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дискретизация удовлетворяет ограничениям </a:t>
            </a:r>
            <a:endParaRPr lang="ru-RU" sz="2000" dirty="0"/>
          </a:p>
        </p:txBody>
      </p:sp>
      <p:pic>
        <p:nvPicPr>
          <p:cNvPr id="12" name="Рисунок 11" descr="Изображение выглядит как текст, часы, ночное небо&#10;&#10;Автоматически созданное описание">
            <a:extLst>
              <a:ext uri="{FF2B5EF4-FFF2-40B4-BE49-F238E27FC236}">
                <a16:creationId xmlns:a16="http://schemas.microsoft.com/office/drawing/2014/main" id="{EE3180D2-89C5-46BE-B7A3-7B3B78142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93" y="1356921"/>
            <a:ext cx="3105429" cy="999916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часы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9347EDCB-7127-4B32-BB01-FF8AECD5D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54" y="3097889"/>
            <a:ext cx="3886742" cy="1028844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12560A-9C72-4913-8E79-A3EE88DEA6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08" y="3193281"/>
            <a:ext cx="5943600" cy="1085850"/>
          </a:xfrm>
          <a:prstGeom prst="rect">
            <a:avLst/>
          </a:prstGeom>
        </p:spPr>
      </p:pic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51CDABC2-E4B8-4B48-8A75-427B5C906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43807"/>
              </p:ext>
            </p:extLst>
          </p:nvPr>
        </p:nvGraphicFramePr>
        <p:xfrm>
          <a:off x="5589588" y="804314"/>
          <a:ext cx="5064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253800" imgH="241200" progId="Equation.DSMT4">
                  <p:embed/>
                </p:oleObj>
              </mc:Choice>
              <mc:Fallback>
                <p:oleObj name="Equation" r:id="rId7" imgW="253800" imgH="241200" progId="Equation.DSMT4">
                  <p:embed/>
                  <p:pic>
                    <p:nvPicPr>
                      <p:cNvPr id="48" name="Object 9">
                        <a:extLst>
                          <a:ext uri="{FF2B5EF4-FFF2-40B4-BE49-F238E27FC236}">
                            <a16:creationId xmlns:a16="http://schemas.microsoft.com/office/drawing/2014/main" id="{68EAE20F-611D-47D2-97AC-EC71E3250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804314"/>
                        <a:ext cx="506412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4" descr="x(t)">
            <a:extLst>
              <a:ext uri="{FF2B5EF4-FFF2-40B4-BE49-F238E27FC236}">
                <a16:creationId xmlns:a16="http://schemas.microsoft.com/office/drawing/2014/main" id="{9AB8799F-7665-452C-A65D-961C6DCDC2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6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66D111-EFBE-4097-B186-8D7849FC34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0" t="53775" r="32775"/>
          <a:stretch/>
        </p:blipFill>
        <p:spPr>
          <a:xfrm>
            <a:off x="8145625" y="6062926"/>
            <a:ext cx="1855626" cy="68308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D66EE1-D184-4C80-87FA-913C1D9BB0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48"/>
          <a:stretch/>
        </p:blipFill>
        <p:spPr>
          <a:xfrm>
            <a:off x="332792" y="5141959"/>
            <a:ext cx="7642445" cy="104148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8F42966-98C4-410B-9DCA-5CCB2D9ACA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24"/>
          <a:stretch/>
        </p:blipFill>
        <p:spPr>
          <a:xfrm>
            <a:off x="8075273" y="5304194"/>
            <a:ext cx="8233453" cy="6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176" y="767715"/>
            <a:ext cx="11696700" cy="1346835"/>
          </a:xfrm>
          <a:ln w="9525"/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ru-RU" sz="2200" dirty="0"/>
              <a:t> </a:t>
            </a:r>
            <a:r>
              <a:rPr lang="ru-RU" sz="2000" dirty="0"/>
              <a:t>Анализ  локального градиентного поля яркости</a:t>
            </a:r>
            <a:r>
              <a:rPr lang="en-US" sz="2000" dirty="0"/>
              <a:t> </a:t>
            </a:r>
            <a:r>
              <a:rPr lang="ru-RU" sz="2000" dirty="0"/>
              <a:t>и минимизация вклада в интерполяцию тех точек, которые лежат в направлении градиента яркости от опорной точки.</a:t>
            </a:r>
          </a:p>
          <a:p>
            <a:pPr marL="0" indent="0" fontAlgn="auto">
              <a:spcAft>
                <a:spcPts val="0"/>
              </a:spcAft>
              <a:defRPr/>
            </a:pPr>
            <a:r>
              <a:rPr lang="ru-RU" sz="2000" dirty="0"/>
              <a:t> Использование точек в направлениях наименьшего изменения яркости позволяет выполнить условие теоремы Котельникова  - ограниченность пространственного спектра.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7D24D21-7E28-44FF-A666-C37AA0EC02FB}" type="slidenum">
              <a:rPr lang="ru-RU" sz="2800"/>
              <a:pPr/>
              <a:t>9</a:t>
            </a:fld>
            <a:endParaRPr lang="ru-RU" sz="280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26988"/>
            <a:ext cx="12192000" cy="400050"/>
          </a:xfrm>
        </p:spPr>
        <p:txBody>
          <a:bodyPr rtlCol="0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800" b="1" dirty="0">
                <a:latin typeface="+mn-lt"/>
              </a:rPr>
              <a:t>Интерполяция потерянных при дискретизации точек.</a:t>
            </a:r>
          </a:p>
        </p:txBody>
      </p:sp>
      <p:pic>
        <p:nvPicPr>
          <p:cNvPr id="12293" name="Рисунок 10" descr="Изображение выглядит как текст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357" y="2435290"/>
            <a:ext cx="4872001" cy="75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Рисунок 12" descr="Изображение выглядит как текст, часы, датчик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698" y="3404934"/>
            <a:ext cx="5867654" cy="8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Box 18"/>
          <p:cNvSpPr txBox="1">
            <a:spLocks noChangeArrowheads="1"/>
          </p:cNvSpPr>
          <p:nvPr/>
        </p:nvSpPr>
        <p:spPr bwMode="auto">
          <a:xfrm>
            <a:off x="7024526" y="3920931"/>
            <a:ext cx="4865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dirty="0"/>
              <a:t>Добавочный </a:t>
            </a:r>
            <a:r>
              <a:rPr lang="ru-RU" dirty="0" err="1"/>
              <a:t>гауссовский</a:t>
            </a:r>
            <a:r>
              <a:rPr lang="ru-RU" dirty="0"/>
              <a:t> множитель,</a:t>
            </a:r>
          </a:p>
          <a:p>
            <a:pPr eaLnBrk="1" hangingPunct="1"/>
            <a:r>
              <a:rPr lang="ru-RU" dirty="0"/>
              <a:t> учитывающий удаленность опорного пикселя.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6400802" y="3825553"/>
            <a:ext cx="577848" cy="44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7" name="Рисунок 22" descr="Изображение выглядит как текст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1901" y="5818251"/>
            <a:ext cx="409733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TextBox 23"/>
          <p:cNvSpPr txBox="1">
            <a:spLocks noChangeArrowheads="1"/>
          </p:cNvSpPr>
          <p:nvPr/>
        </p:nvSpPr>
        <p:spPr bwMode="auto">
          <a:xfrm>
            <a:off x="3272409" y="5450586"/>
            <a:ext cx="5260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ru-RU" dirty="0"/>
              <a:t>Производные по каждой оси по разностной схеме :</a:t>
            </a:r>
          </a:p>
        </p:txBody>
      </p:sp>
      <p:sp>
        <p:nvSpPr>
          <p:cNvPr id="12299" name="TextBox 25"/>
          <p:cNvSpPr txBox="1">
            <a:spLocks noChangeArrowheads="1"/>
          </p:cNvSpPr>
          <p:nvPr/>
        </p:nvSpPr>
        <p:spPr bwMode="auto">
          <a:xfrm>
            <a:off x="5265293" y="4614252"/>
            <a:ext cx="64632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dirty="0"/>
              <a:t>Множитель, уменьшающий вес для точки, лежащей относительно опорной в направлении градиента яркости.</a:t>
            </a:r>
          </a:p>
        </p:txBody>
      </p:sp>
      <p:cxnSp>
        <p:nvCxnSpPr>
          <p:cNvPr id="28" name="Прямая со стрелкой 27"/>
          <p:cNvCxnSpPr>
            <a:stCxn id="12299" idx="1"/>
          </p:cNvCxnSpPr>
          <p:nvPr/>
        </p:nvCxnSpPr>
        <p:spPr>
          <a:xfrm flipH="1" flipV="1">
            <a:off x="3816220" y="4282751"/>
            <a:ext cx="1449073" cy="65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01" name="Рисунок 4" descr="Изображение выглядит как текст&#10;&#10;Автоматически созданное описание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061" y="5444109"/>
            <a:ext cx="2683891" cy="10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Прямоугольник 13"/>
          <p:cNvSpPr/>
          <p:nvPr/>
        </p:nvSpPr>
        <p:spPr>
          <a:xfrm>
            <a:off x="4069220" y="427982"/>
            <a:ext cx="4291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buNone/>
              <a:defRPr/>
            </a:pPr>
            <a:r>
              <a:rPr lang="ru-RU" sz="2000" b="1" dirty="0"/>
              <a:t>Метод</a:t>
            </a:r>
            <a:r>
              <a:rPr lang="ru-RU" sz="2000" dirty="0"/>
              <a:t> </a:t>
            </a:r>
            <a:r>
              <a:rPr lang="ru-RU" sz="2000" b="1" dirty="0"/>
              <a:t>анизотропной интерполяции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94DB88-C36B-704C-9582-29C0C1759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897" y="1763566"/>
            <a:ext cx="2537278" cy="21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1369</Words>
  <Application>Microsoft Macintosh PowerPoint</Application>
  <PresentationFormat>Широкоэкранный</PresentationFormat>
  <Paragraphs>273</Paragraphs>
  <Slides>27</Slides>
  <Notes>2</Notes>
  <HiddenSlides>9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Equation</vt:lpstr>
      <vt:lpstr>Разработка методов сверхразрешения изображений заданного класса объектов с помощью выделения локальных признаков.</vt:lpstr>
      <vt:lpstr>Введение</vt:lpstr>
      <vt:lpstr>Существующие решения</vt:lpstr>
      <vt:lpstr>Постановка задачи</vt:lpstr>
      <vt:lpstr>Презентация PowerPoint</vt:lpstr>
      <vt:lpstr>Презентация PowerPoint</vt:lpstr>
      <vt:lpstr>Презентация PowerPoint</vt:lpstr>
      <vt:lpstr>Модель интерполяции прореженных точек</vt:lpstr>
      <vt:lpstr>Интерполяция потерянных при дискретизации точек.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Сверхразрешение.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методов сверхразрешения изображений заданного класса объектов с помощью выделения локальных признаков.</dc:title>
  <dc:creator>Котов Андрей Евгеньевич</dc:creator>
  <cp:lastModifiedBy>Microsoft Office User</cp:lastModifiedBy>
  <cp:revision>139</cp:revision>
  <dcterms:created xsi:type="dcterms:W3CDTF">2021-06-13T16:54:09Z</dcterms:created>
  <dcterms:modified xsi:type="dcterms:W3CDTF">2021-06-29T07:28:04Z</dcterms:modified>
</cp:coreProperties>
</file>