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6"/>
    <p:sldId id="271" r:id="rId17"/>
    <p:sldId id="272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pn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amisis\Desktop\崔老师的PPT\bghome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:\TDDOWNLOAD\win8风格图标\PNG\Communications\Blue\MB_0018_note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229" y="2353360"/>
            <a:ext cx="920511" cy="92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:\Users\iamisis\Desktop\MetroStation_2.0_XiaZaiBa\metrostation_by_yankoa-d312tty\PNG\Others\Blue\MB_0001_pi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239" y="2332723"/>
            <a:ext cx="933207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C:\Users\iamisis\Desktop\MetroStation_2.0_XiaZaiBa\metrostation_by_yankoa-d312tty\PNG\Network\Blue\MB_0036_searc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445" y="2353360"/>
            <a:ext cx="917336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C:\Users\iamisis\Desktop\MetroStation_2.0_XiaZaiBa\metrostation_by_yankoa-d312tty\PNG\Suites\Blue\MB_0029_program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782" y="2332723"/>
            <a:ext cx="93162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C:\Users\iamisis\Desktop\MetroStation_2.0_XiaZaiBa\metrostation_by_yankoa-d312tty\PNG\Media\Blue\MB_0018_view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402" y="2332723"/>
            <a:ext cx="93162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:\Users\iamisis\Desktop\MetroStation_2.0_XiaZaiBa\metrostation_by_yankoa-d312tty\PNG\Navigation\blue\MB_0014_world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022" y="2343835"/>
            <a:ext cx="933207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PPECLOGO-eff-0-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233" y="4548188"/>
            <a:ext cx="83480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PPECLOGO-eff-0-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257" y="4522789"/>
            <a:ext cx="77291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 descr="PPECLOGO-eff-0-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167" y="5105401"/>
            <a:ext cx="412643" cy="249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 descr="PPECLOGO-eff-0-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747" y="4559301"/>
            <a:ext cx="315831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7" descr="PPECLOGO-eff-0-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678" y="5146677"/>
            <a:ext cx="155535" cy="9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8" descr="PPECLOGO-eff-0-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176" y="4351339"/>
            <a:ext cx="77291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9" descr="PPECLOGO-eff-5-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090" y="4749801"/>
            <a:ext cx="116333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0" descr="PPECLOGO-eff-5-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357" y="4868864"/>
            <a:ext cx="1444249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1" descr="PPECLOGO-eff-5-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257" y="4446590"/>
            <a:ext cx="87924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2" descr="PPECLOGO-eff-0-1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305" y="5013325"/>
            <a:ext cx="411056" cy="2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3" descr="PPECLOGO-eff-0-1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301" y="4219575"/>
            <a:ext cx="411056" cy="2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4" descr="PPECLOGO-eff2-1-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646" y="4508501"/>
            <a:ext cx="1336327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5" descr="PPECLOGO-eff2-1-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267" y="4459288"/>
            <a:ext cx="344399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6" descr="PPECLOGO-eff2-1-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212" y="4824414"/>
            <a:ext cx="55389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7" descr="PPECLOGO-eff2-1-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215" y="4562475"/>
            <a:ext cx="284089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8" descr="PPECLOGO-eff2-1-3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160" y="4900614"/>
            <a:ext cx="22219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1200" y="4413600"/>
            <a:ext cx="7892583" cy="893763"/>
          </a:xfrm>
        </p:spPr>
        <p:txBody>
          <a:bodyPr/>
          <a:lstStyle>
            <a:lvl1pPr algn="l"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47600" y="5378333"/>
            <a:ext cx="7899098" cy="530224"/>
          </a:xfrm>
        </p:spPr>
        <p:txBody>
          <a:bodyPr/>
          <a:lstStyle>
            <a:lvl1pPr marL="0" indent="0" algn="l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 smtClean="0"/>
            </a:lvl1pPr>
          </a:lstStyle>
          <a:p>
            <a:pPr>
              <a:defRPr/>
            </a:pPr>
            <a:fld id="{87E4BE33-EC1D-4BDB-8015-45DF6AF7B3D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iamisis\Desktop\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61449" y="439616"/>
            <a:ext cx="11669102" cy="566932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tx1"/>
                </a:solidFill>
              </a:defRPr>
            </a:lvl1pPr>
            <a:lvl2pPr>
              <a:defRPr sz="2000" baseline="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amisis\Desktop\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25600" y="2767263"/>
            <a:ext cx="5961600" cy="9443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25600" y="3784613"/>
            <a:ext cx="7314064" cy="148522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0965" indent="0">
              <a:buNone/>
              <a:defRPr sz="1600"/>
            </a:lvl4pPr>
            <a:lvl5pPr marL="1828165" indent="0">
              <a:buNone/>
              <a:defRPr sz="1600"/>
            </a:lvl5pPr>
            <a:lvl6pPr marL="2285365" indent="0">
              <a:buNone/>
              <a:defRPr sz="1600"/>
            </a:lvl6pPr>
            <a:lvl7pPr marL="2742565" indent="0">
              <a:buNone/>
              <a:defRPr sz="1600"/>
            </a:lvl7pPr>
            <a:lvl8pPr marL="3199765" indent="0">
              <a:buNone/>
              <a:defRPr sz="1600"/>
            </a:lvl8pPr>
            <a:lvl9pPr marL="365633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313" y="1347118"/>
            <a:ext cx="5279099" cy="45000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>
              <a:defRPr sz="1800">
                <a:solidFill>
                  <a:srgbClr val="227577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defRPr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defRPr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>
              <a:defRPr>
                <a:solidFill>
                  <a:schemeClr val="tx1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14327" y="1347118"/>
            <a:ext cx="5284103" cy="45000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>
              <a:defRPr sz="1800">
                <a:solidFill>
                  <a:srgbClr val="227577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defRPr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defRPr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>
              <a:defRPr>
                <a:solidFill>
                  <a:schemeClr val="tx1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00" y="259200"/>
            <a:ext cx="10972800" cy="576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6400" y="1392406"/>
            <a:ext cx="5158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400" y="2336633"/>
            <a:ext cx="5158032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15775" y="1392406"/>
            <a:ext cx="51834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15775" y="2336633"/>
            <a:ext cx="5183425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amisis\Desktop\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04800" y="2718000"/>
            <a:ext cx="5662800" cy="1432800"/>
          </a:xfrm>
        </p:spPr>
        <p:txBody>
          <a:bodyPr>
            <a:normAutofit/>
          </a:bodyPr>
          <a:lstStyle>
            <a:lvl1pPr algn="ctr">
              <a:defRPr sz="8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6" name="圆角矩形 13"/>
          <p:cNvSpPr>
            <a:spLocks noChangeArrowheads="1"/>
          </p:cNvSpPr>
          <p:nvPr/>
        </p:nvSpPr>
        <p:spPr bwMode="auto">
          <a:xfrm>
            <a:off x="3823293" y="3968609"/>
            <a:ext cx="4572396" cy="369792"/>
          </a:xfrm>
          <a:prstGeom prst="roundRect">
            <a:avLst>
              <a:gd name="adj" fmla="val 50000"/>
            </a:avLst>
          </a:prstGeom>
          <a:solidFill>
            <a:schemeClr val="accent2">
              <a:alpha val="98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normAutofit fontScale="6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 algn="ctr"/>
            <a:endParaRPr lang="en-US" sz="2000">
              <a:solidFill>
                <a:schemeClr val="accent2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iamisis\Desktop\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iamisis\Desktop\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715175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15175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315375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amisis\Desktop\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95722" y="195943"/>
            <a:ext cx="1102707" cy="606234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442" y="195943"/>
            <a:ext cx="9660993" cy="6062345"/>
          </a:xfrm>
        </p:spPr>
        <p:txBody>
          <a:bodyPr vert="eaVert"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chemeClr val="tx1"/>
                </a:solidFill>
              </a:defRPr>
            </a:lvl1pPr>
            <a:lvl2pPr marL="356870" indent="-285750">
              <a:buFont typeface="Arial" panose="020B0604020202020204" pitchFamily="34" charset="0"/>
              <a:buChar char="•"/>
              <a:defRPr sz="2000"/>
            </a:lvl2pPr>
            <a:lvl3pPr marL="720090">
              <a:spcBef>
                <a:spcPts val="300"/>
              </a:spcBef>
              <a:spcAft>
                <a:spcPts val="300"/>
              </a:spcAft>
              <a:defRPr sz="2000"/>
            </a:lvl3pPr>
            <a:lvl4pPr marL="1080135">
              <a:spcBef>
                <a:spcPts val="300"/>
              </a:spcBef>
              <a:spcAft>
                <a:spcPts val="300"/>
              </a:spcAft>
              <a:defRPr sz="1800"/>
            </a:lvl4pPr>
            <a:lvl5pPr marL="1440180">
              <a:spcBef>
                <a:spcPts val="300"/>
              </a:spcBef>
              <a:spcAft>
                <a:spcPts val="300"/>
              </a:spcAft>
              <a:defRPr sz="1800"/>
            </a:lvl5pPr>
            <a:lvl6pPr marL="1800225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amisis\Desktop\00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625313" y="260351"/>
            <a:ext cx="1097311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625313" y="1125537"/>
            <a:ext cx="10973117" cy="489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442" y="6245225"/>
            <a:ext cx="2845647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aseline="0" smtClean="0"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103" y="6245225"/>
            <a:ext cx="385979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aseline="0" smtClean="0"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914" y="6245225"/>
            <a:ext cx="284564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aseline="0" smtClean="0"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1032" name="直接连接符 10"/>
          <p:cNvSpPr>
            <a:spLocks noChangeShapeType="1"/>
          </p:cNvSpPr>
          <p:nvPr/>
        </p:nvSpPr>
        <p:spPr bwMode="auto">
          <a:xfrm flipH="1">
            <a:off x="214258" y="842491"/>
            <a:ext cx="3096405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 baseline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1" y="804391"/>
            <a:ext cx="215844" cy="714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 sz="1800" baseline="0">
              <a:solidFill>
                <a:srgbClr val="000000"/>
              </a:solidFill>
              <a:latin typeface="Arial" panose="020B0604020202020204" pitchFamily="34" charset="0"/>
              <a:ea typeface="黑体" panose="02010609060101010101" charset="-122"/>
              <a:sym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 baseline="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lack" panose="020B0A04020102020204" pitchFamily="34" charset="0"/>
          <a:ea typeface="微软雅黑" panose="020B050302020402020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lack" panose="020B0A04020102020204" pitchFamily="34" charset="0"/>
          <a:ea typeface="微软雅黑" panose="020B050302020402020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lack" panose="020B0A04020102020204" pitchFamily="34" charset="0"/>
          <a:ea typeface="微软雅黑" panose="020B050302020402020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lack" panose="020B0A04020102020204" pitchFamily="34" charset="0"/>
          <a:ea typeface="微软雅黑" panose="020B0503020204020204" charset="-122"/>
          <a:cs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7pPr>
      <a:lvl8pPr marL="1370965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8pPr>
      <a:lvl9pPr marL="1828165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ts val="300"/>
        </a:spcAft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cs typeface="+mn-cs"/>
        </a:defRPr>
      </a:lvl1pPr>
      <a:lvl2pPr marL="35687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 "/>
        <a:defRPr sz="1800" kern="1200" baseline="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1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019550" y="3686810"/>
            <a:ext cx="3590925" cy="2301240"/>
          </a:xfrm>
        </p:spPr>
        <p:txBody>
          <a:bodyPr>
            <a:normAutofit/>
          </a:bodyPr>
          <a:p>
            <a:pPr marL="342900" indent="-342900" algn="l">
              <a:buFont typeface="Wingdings" panose="05000000000000000000" charset="0"/>
              <a:buChar char="u"/>
            </a:pPr>
            <a:r>
              <a:rPr lang="zh-CN" altLang="en-US" smtClean="0">
                <a:latin typeface="+mn-lt"/>
                <a:ea typeface="+mn-ea"/>
              </a:rPr>
              <a:t>姓名：唐昆</a:t>
            </a:r>
            <a:endParaRPr lang="zh-CN" altLang="en-US" smtClean="0">
              <a:latin typeface="+mn-lt"/>
              <a:ea typeface="+mn-ea"/>
            </a:endParaRPr>
          </a:p>
          <a:p>
            <a:pPr marL="342900" indent="-342900" algn="l">
              <a:buFont typeface="Wingdings" panose="05000000000000000000" charset="0"/>
              <a:buChar char="u"/>
            </a:pPr>
            <a:r>
              <a:rPr lang="zh-CN" altLang="en-US" smtClean="0">
                <a:latin typeface="+mn-lt"/>
                <a:ea typeface="+mn-ea"/>
              </a:rPr>
              <a:t>学号：</a:t>
            </a:r>
            <a:r>
              <a:rPr lang="en-US" altLang="zh-CN" smtClean="0">
                <a:latin typeface="+mn-lt"/>
                <a:ea typeface="+mn-ea"/>
              </a:rPr>
              <a:t>2014509137</a:t>
            </a:r>
            <a:endParaRPr lang="en-US" altLang="zh-CN" smtClean="0">
              <a:latin typeface="+mn-lt"/>
              <a:ea typeface="+mn-ea"/>
            </a:endParaRPr>
          </a:p>
          <a:p>
            <a:pPr marL="342900" indent="-342900" algn="l">
              <a:buFont typeface="Wingdings" panose="05000000000000000000" charset="0"/>
              <a:buChar char="u"/>
            </a:pPr>
            <a:r>
              <a:rPr lang="zh-CN" altLang="en-US" smtClean="0">
                <a:latin typeface="+mn-lt"/>
                <a:ea typeface="+mn-ea"/>
              </a:rPr>
              <a:t>指导老师：马本学</a:t>
            </a:r>
            <a:endParaRPr lang="zh-CN" altLang="en-US" smtClean="0">
              <a:latin typeface="+mn-lt"/>
              <a:ea typeface="+mn-ea"/>
            </a:endParaRPr>
          </a:p>
          <a:p>
            <a:pPr marL="342900" indent="-342900" algn="l">
              <a:buFont typeface="Wingdings" panose="05000000000000000000" charset="0"/>
              <a:buChar char="u"/>
            </a:pPr>
            <a:r>
              <a:rPr lang="zh-CN" altLang="en-US" smtClean="0">
                <a:latin typeface="+mn-lt"/>
                <a:ea typeface="+mn-ea"/>
              </a:rPr>
              <a:t>日期：</a:t>
            </a:r>
            <a:r>
              <a:rPr lang="en-US" altLang="zh-CN" smtClean="0">
                <a:latin typeface="+mn-lt"/>
                <a:ea typeface="+mn-ea"/>
              </a:rPr>
              <a:t>2016.12.15</a:t>
            </a:r>
            <a:endParaRPr lang="en-US" altLang="zh-CN" smtClean="0">
              <a:latin typeface="+mn-lt"/>
              <a:ea typeface="+mn-ea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297180" y="575310"/>
            <a:ext cx="11597640" cy="15709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6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  <a:reflection blurRad="6350" stA="55000" endA="50" endPos="85000" dist="60007" dir="5400000" sy="-100000" algn="bl" rotWithShape="0"/>
                </a:effectLst>
              </a:rPr>
              <a:t>数字信号与图像处理结课作业</a:t>
            </a:r>
            <a:endParaRPr lang="zh-CN" altLang="zh-CN" sz="66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  <a:reflection blurRad="6350" stA="55000" endA="50" endPos="85000" dist="60007" dir="5400000" sy="-100000" algn="bl" rotWithShape="0"/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>
                <a:sym typeface="+mn-ea"/>
              </a:rPr>
              <a:t>图像边缘检测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5660" y="980440"/>
            <a:ext cx="10553065" cy="4500245"/>
          </a:xfrm>
        </p:spPr>
        <p:txBody>
          <a:bodyPr/>
          <a:p>
            <a:pPr lvl="0" eaLnBrk="1" hangingPunct="1"/>
            <a:r>
              <a:rPr lang="en-US" altLang="zh-CN">
                <a:ea typeface="宋体" panose="02010600030101010101" pitchFamily="2" charset="-122"/>
                <a:sym typeface="+mn-ea"/>
              </a:rPr>
              <a:t>case '</a:t>
            </a:r>
            <a:r>
              <a:rPr lang="en-US" altLang="zh-CN" err="1">
                <a:ea typeface="宋体" panose="02010600030101010101" pitchFamily="2" charset="-122"/>
                <a:sym typeface="+mn-ea"/>
              </a:rPr>
              <a:t>sobel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'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>
                <a:ea typeface="宋体" panose="02010600030101010101" pitchFamily="2" charset="-122"/>
                <a:sym typeface="+mn-ea"/>
              </a:rPr>
              <a:t>         bw1=edge(rgb2gray(im),'sobel');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>
                <a:ea typeface="宋体" panose="02010600030101010101" pitchFamily="2" charset="-122"/>
                <a:sym typeface="+mn-ea"/>
              </a:rPr>
              <a:t>         imshow(bw1) %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显示</a:t>
            </a:r>
            <a:r>
              <a:rPr lang="en-US" altLang="zh-CN" err="1">
                <a:ea typeface="宋体" panose="02010600030101010101" pitchFamily="2" charset="-122"/>
                <a:sym typeface="+mn-ea"/>
              </a:rPr>
              <a:t>sobel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方式的边缘检测图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>
                <a:ea typeface="宋体" panose="02010600030101010101" pitchFamily="2" charset="-122"/>
                <a:sym typeface="+mn-ea"/>
              </a:rPr>
              <a:t>    case '</a:t>
            </a:r>
            <a:r>
              <a:rPr lang="en-US" altLang="zh-CN" err="1">
                <a:ea typeface="宋体" panose="02010600030101010101" pitchFamily="2" charset="-122"/>
                <a:sym typeface="+mn-ea"/>
              </a:rPr>
              <a:t>prewitt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'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lvl="0" eaLnBrk="1" hangingPunct="1"/>
            <a:r>
              <a:rPr lang="en-US" altLang="zh-CN">
                <a:ea typeface="宋体" panose="02010600030101010101" pitchFamily="2" charset="-122"/>
                <a:sym typeface="+mn-ea"/>
              </a:rPr>
              <a:t>         bw2=edge(rgb2gray(im),'prewitt'); %</a:t>
            </a:r>
            <a:r>
              <a:rPr lang="en-US" altLang="zh-CN" err="1">
                <a:ea typeface="宋体" panose="02010600030101010101" pitchFamily="2" charset="-122"/>
                <a:sym typeface="+mn-ea"/>
              </a:rPr>
              <a:t>prewitt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方式检测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dirty="0">
                <a:ea typeface="宋体" panose="02010600030101010101" pitchFamily="2" charset="-122"/>
                <a:sym typeface="+mn-ea"/>
              </a:rPr>
              <a:t>         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imshow(bw2)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>
                <a:ea typeface="宋体" panose="02010600030101010101" pitchFamily="2" charset="-122"/>
                <a:sym typeface="+mn-ea"/>
              </a:rPr>
              <a:t>     case 'canny' %canny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方式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dirty="0">
                <a:ea typeface="宋体" panose="02010600030101010101" pitchFamily="2" charset="-122"/>
                <a:sym typeface="+mn-ea"/>
              </a:rPr>
              <a:t>         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bw3=edge(rgb2gray(im),'canny');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>
                <a:ea typeface="宋体" panose="02010600030101010101" pitchFamily="2" charset="-122"/>
                <a:sym typeface="+mn-ea"/>
              </a:rPr>
              <a:t>         imshow(bw3)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>
                <a:ea typeface="宋体" panose="02010600030101010101" pitchFamily="2" charset="-122"/>
                <a:sym typeface="+mn-ea"/>
              </a:rPr>
              <a:t>     case '</a:t>
            </a:r>
            <a:r>
              <a:rPr lang="en-US" altLang="zh-CN" err="1">
                <a:ea typeface="宋体" panose="02010600030101010101" pitchFamily="2" charset="-122"/>
                <a:sym typeface="+mn-ea"/>
              </a:rPr>
              <a:t>roberts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'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>
                <a:ea typeface="宋体" panose="02010600030101010101" pitchFamily="2" charset="-122"/>
                <a:sym typeface="+mn-ea"/>
              </a:rPr>
              <a:t>         bw4=edge(rgb2gray(im),'roberts');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>
                <a:ea typeface="宋体" panose="02010600030101010101" pitchFamily="2" charset="-122"/>
                <a:sym typeface="+mn-ea"/>
              </a:rPr>
              <a:t>         imshow(bw4); %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显示</a:t>
            </a:r>
            <a:r>
              <a:rPr lang="en-US" altLang="zh-CN" err="1">
                <a:ea typeface="宋体" panose="02010600030101010101" pitchFamily="2" charset="-122"/>
                <a:sym typeface="+mn-ea"/>
              </a:rPr>
              <a:t>roberts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方式检测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438" y="245111"/>
            <a:ext cx="10973117" cy="576263"/>
          </a:xfrm>
        </p:spPr>
        <p:txBody>
          <a:bodyPr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893060" y="1120775"/>
            <a:ext cx="2700020" cy="2529205"/>
          </a:xfrm>
          <a:prstGeom prst="rect">
            <a:avLst/>
          </a:prstGeom>
        </p:spPr>
      </p:pic>
      <p:pic>
        <p:nvPicPr>
          <p:cNvPr id="6" name="内容占位符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8750" y="1120775"/>
            <a:ext cx="2792730" cy="2668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385" y="4058920"/>
            <a:ext cx="2792095" cy="26523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520" y="4058920"/>
            <a:ext cx="2702560" cy="26009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40485" y="2156460"/>
            <a:ext cx="111315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sobel</a:t>
            </a:r>
            <a:endParaRPr lang="en-US" altLang="zh-CN" sz="2400"/>
          </a:p>
        </p:txBody>
      </p:sp>
      <p:sp>
        <p:nvSpPr>
          <p:cNvPr id="10" name="文本框 9"/>
          <p:cNvSpPr txBox="1"/>
          <p:nvPr/>
        </p:nvSpPr>
        <p:spPr>
          <a:xfrm>
            <a:off x="9723120" y="1851660"/>
            <a:ext cx="124841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perwitt</a:t>
            </a:r>
            <a:endParaRPr lang="en-US" altLang="zh-CN" sz="2400"/>
          </a:p>
        </p:txBody>
      </p:sp>
      <p:sp>
        <p:nvSpPr>
          <p:cNvPr id="11" name="文本框 10"/>
          <p:cNvSpPr txBox="1"/>
          <p:nvPr/>
        </p:nvSpPr>
        <p:spPr>
          <a:xfrm>
            <a:off x="1386205" y="4930140"/>
            <a:ext cx="102171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canny</a:t>
            </a:r>
            <a:endParaRPr lang="en-US" altLang="zh-CN" sz="2400"/>
          </a:p>
        </p:txBody>
      </p:sp>
      <p:sp>
        <p:nvSpPr>
          <p:cNvPr id="12" name="文本框 11"/>
          <p:cNvSpPr txBox="1"/>
          <p:nvPr/>
        </p:nvSpPr>
        <p:spPr>
          <a:xfrm>
            <a:off x="9723120" y="4838700"/>
            <a:ext cx="124777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roberts</a:t>
            </a:r>
            <a:endParaRPr lang="en-US" altLang="zh-CN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>
                <a:sym typeface="+mn-ea"/>
              </a:rPr>
              <a:t>彩色通道提取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313" y="1347118"/>
            <a:ext cx="5279099" cy="4500000"/>
          </a:xfrm>
        </p:spPr>
        <p:txBody>
          <a:bodyPr/>
          <a:p>
            <a:pPr lvl="0" indent="304800" eaLnBrk="1" hangingPunct="1"/>
            <a:r>
              <a:rPr lang="en-US" altLang="zh-CN" sz="2000">
                <a:ea typeface="宋体" panose="02010600030101010101" pitchFamily="2" charset="-122"/>
                <a:sym typeface="+mn-ea"/>
              </a:rPr>
              <a:t>j1=im(:,:,1); %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提取</a:t>
            </a:r>
            <a:r>
              <a:rPr lang="en-US" altLang="zh-CN" sz="2000">
                <a:ea typeface="宋体" panose="02010600030101010101" pitchFamily="2" charset="-122"/>
                <a:sym typeface="+mn-ea"/>
              </a:rPr>
              <a:t>RGB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图像的</a:t>
            </a:r>
            <a:r>
              <a:rPr lang="en-US" altLang="zh-CN" sz="2000">
                <a:ea typeface="宋体" panose="02010600030101010101" pitchFamily="2" charset="-122"/>
                <a:sym typeface="+mn-ea"/>
              </a:rPr>
              <a:t>R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通道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304800" eaLnBrk="1" hangingPunct="1"/>
            <a:r>
              <a:rPr lang="en-US" altLang="zh-CN" sz="2000">
                <a:ea typeface="宋体" panose="02010600030101010101" pitchFamily="2" charset="-122"/>
                <a:sym typeface="+mn-ea"/>
              </a:rPr>
              <a:t>j2=im(:,:,2); %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提取</a:t>
            </a:r>
            <a:r>
              <a:rPr lang="en-US" altLang="zh-CN" sz="2000">
                <a:ea typeface="宋体" panose="02010600030101010101" pitchFamily="2" charset="-122"/>
                <a:sym typeface="+mn-ea"/>
              </a:rPr>
              <a:t>RGB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图像的</a:t>
            </a:r>
            <a:r>
              <a:rPr lang="en-US" altLang="zh-CN" sz="2000">
                <a:ea typeface="宋体" panose="02010600030101010101" pitchFamily="2" charset="-122"/>
                <a:sym typeface="+mn-ea"/>
              </a:rPr>
              <a:t>G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通道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304800" eaLnBrk="1" hangingPunct="1"/>
            <a:r>
              <a:rPr lang="en-US" altLang="zh-CN" sz="2000">
                <a:ea typeface="宋体" panose="02010600030101010101" pitchFamily="2" charset="-122"/>
                <a:sym typeface="+mn-ea"/>
              </a:rPr>
              <a:t>j3=im(:,:,3); %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提取</a:t>
            </a:r>
            <a:r>
              <a:rPr lang="en-US" altLang="zh-CN" sz="2000">
                <a:ea typeface="宋体" panose="02010600030101010101" pitchFamily="2" charset="-122"/>
                <a:sym typeface="+mn-ea"/>
              </a:rPr>
              <a:t>RGB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图像的</a:t>
            </a:r>
            <a:r>
              <a:rPr lang="en-US" altLang="zh-CN" sz="2000"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通道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304800" eaLnBrk="1" hangingPunct="1"/>
            <a:r>
              <a:rPr lang="zh-CN" altLang="en-US" sz="2000" dirty="0">
                <a:ea typeface="宋体" panose="02010600030101010101" pitchFamily="2" charset="-122"/>
                <a:sym typeface="+mn-ea"/>
              </a:rPr>
              <a:t>    </a:t>
            </a:r>
            <a:r>
              <a:rPr lang="en-US" altLang="zh-CN" sz="2000">
                <a:ea typeface="宋体" panose="02010600030101010101" pitchFamily="2" charset="-122"/>
                <a:sym typeface="+mn-ea"/>
              </a:rPr>
              <a:t>case 'RGB_R'  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304800" eaLnBrk="1" hangingPunct="1"/>
            <a:r>
              <a:rPr lang="en-US" altLang="zh-CN" sz="2000">
                <a:ea typeface="宋体" panose="02010600030101010101" pitchFamily="2" charset="-122"/>
                <a:sym typeface="+mn-ea"/>
              </a:rPr>
              <a:t>        imshow(j1); %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显示</a:t>
            </a:r>
            <a:r>
              <a:rPr lang="en-US" altLang="zh-CN" sz="2000">
                <a:ea typeface="宋体" panose="02010600030101010101" pitchFamily="2" charset="-122"/>
                <a:sym typeface="+mn-ea"/>
              </a:rPr>
              <a:t>R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通道图像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304800" eaLnBrk="1" hangingPunct="1"/>
            <a:r>
              <a:rPr lang="zh-CN" altLang="en-US" sz="2000" dirty="0">
                <a:ea typeface="宋体" panose="02010600030101010101" pitchFamily="2" charset="-122"/>
                <a:sym typeface="+mn-ea"/>
              </a:rPr>
              <a:t>    </a:t>
            </a:r>
            <a:r>
              <a:rPr lang="en-US" altLang="zh-CN" sz="2000">
                <a:ea typeface="宋体" panose="02010600030101010101" pitchFamily="2" charset="-122"/>
                <a:sym typeface="+mn-ea"/>
              </a:rPr>
              <a:t>case 'RGB_G'  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304800" eaLnBrk="1" hangingPunct="1"/>
            <a:r>
              <a:rPr lang="en-US" altLang="zh-CN" sz="2000">
                <a:ea typeface="宋体" panose="02010600030101010101" pitchFamily="2" charset="-122"/>
                <a:sym typeface="+mn-ea"/>
              </a:rPr>
              <a:t>        imshow(j2); %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显示</a:t>
            </a:r>
            <a:r>
              <a:rPr lang="en-US" altLang="zh-CN" sz="2000">
                <a:ea typeface="宋体" panose="02010600030101010101" pitchFamily="2" charset="-122"/>
                <a:sym typeface="+mn-ea"/>
              </a:rPr>
              <a:t>G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通道图像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304800" eaLnBrk="1" hangingPunct="1"/>
            <a:r>
              <a:rPr lang="zh-CN" altLang="en-US" sz="2000" dirty="0">
                <a:ea typeface="宋体" panose="02010600030101010101" pitchFamily="2" charset="-122"/>
                <a:sym typeface="+mn-ea"/>
              </a:rPr>
              <a:t>    </a:t>
            </a:r>
            <a:r>
              <a:rPr lang="en-US" altLang="zh-CN" sz="2000">
                <a:ea typeface="宋体" panose="02010600030101010101" pitchFamily="2" charset="-122"/>
                <a:sym typeface="+mn-ea"/>
              </a:rPr>
              <a:t>case 'RGB_B'  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304800" eaLnBrk="1" hangingPunct="1"/>
            <a:r>
              <a:rPr lang="en-US" altLang="zh-CN" sz="2000">
                <a:ea typeface="宋体" panose="02010600030101010101" pitchFamily="2" charset="-122"/>
                <a:sym typeface="+mn-ea"/>
              </a:rPr>
              <a:t>        imshow(j3); %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显示</a:t>
            </a:r>
            <a:r>
              <a:rPr lang="en-US" altLang="zh-CN" sz="2000"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通道图像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304800" eaLnBrk="1" hangingPunct="1"/>
            <a:r>
              <a:rPr lang="zh-CN" altLang="en-US" sz="2000" dirty="0">
                <a:ea typeface="宋体" panose="02010600030101010101" pitchFamily="2" charset="-122"/>
                <a:sym typeface="+mn-ea"/>
              </a:rPr>
              <a:t>    </a:t>
            </a:r>
            <a:r>
              <a:rPr lang="en-US" altLang="zh-CN" sz="2000">
                <a:ea typeface="宋体" panose="02010600030101010101" pitchFamily="2" charset="-122"/>
                <a:sym typeface="+mn-ea"/>
              </a:rPr>
              <a:t>case 'R-G'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304800" eaLnBrk="1" hangingPunct="1"/>
            <a:r>
              <a:rPr lang="en-US" altLang="zh-CN" sz="2000">
                <a:ea typeface="宋体" panose="02010600030101010101" pitchFamily="2" charset="-122"/>
                <a:sym typeface="+mn-ea"/>
              </a:rPr>
              <a:t>        j=j1-j2; %R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与</a:t>
            </a:r>
            <a:r>
              <a:rPr lang="en-US" altLang="zh-CN" sz="2000">
                <a:ea typeface="宋体" panose="02010600030101010101" pitchFamily="2" charset="-122"/>
                <a:sym typeface="+mn-ea"/>
              </a:rPr>
              <a:t>G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通道去背景处理</a:t>
            </a:r>
            <a:endParaRPr lang="zh-CN" altLang="en-US" sz="2000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17640" y="653415"/>
            <a:ext cx="1783715" cy="16833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835" y="2137410"/>
            <a:ext cx="1843405" cy="1704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755" y="4142105"/>
            <a:ext cx="1843405" cy="17049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778240" y="1165860"/>
            <a:ext cx="1986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RGB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图像的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R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通道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614160" y="2872740"/>
            <a:ext cx="21640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  <a:sym typeface="+mn-ea"/>
              </a:rPr>
              <a:t>RGB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图像的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G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通道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667240" y="4811395"/>
            <a:ext cx="21640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  <a:sym typeface="+mn-ea"/>
              </a:rPr>
              <a:t>RGB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图像的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通道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>
                <a:sym typeface="+mn-ea"/>
              </a:rPr>
              <a:t>图像去背景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475" y="1346835"/>
            <a:ext cx="5416550" cy="4500245"/>
          </a:xfrm>
        </p:spPr>
        <p:txBody>
          <a:bodyPr/>
          <a:p>
            <a:pPr lvl="0" eaLnBrk="1" hangingPunct="1"/>
            <a:r>
              <a:rPr lang="en-US" altLang="zh-CN">
                <a:ea typeface="宋体" panose="02010600030101010101" pitchFamily="2" charset="-122"/>
                <a:sym typeface="+mn-ea"/>
              </a:rPr>
              <a:t>case 'R-G'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>
                <a:ea typeface="宋体" panose="02010600030101010101" pitchFamily="2" charset="-122"/>
                <a:sym typeface="+mn-ea"/>
              </a:rPr>
              <a:t>        j=j1-j2; %R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与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G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通道去背景处理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dirty="0">
                <a:ea typeface="宋体" panose="02010600030101010101" pitchFamily="2" charset="-122"/>
                <a:sym typeface="+mn-ea"/>
              </a:rPr>
              <a:t>        </a:t>
            </a:r>
            <a:r>
              <a:rPr lang="en-US" altLang="zh-CN" err="1">
                <a:ea typeface="宋体" panose="02010600030101010101" pitchFamily="2" charset="-122"/>
                <a:sym typeface="+mn-ea"/>
              </a:rPr>
              <a:t>imshow(j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);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>
                <a:ea typeface="宋体" panose="02010600030101010101" pitchFamily="2" charset="-122"/>
                <a:sym typeface="+mn-ea"/>
              </a:rPr>
              <a:t>    case 'R-B'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>
                <a:ea typeface="宋体" panose="02010600030101010101" pitchFamily="2" charset="-122"/>
                <a:sym typeface="+mn-ea"/>
              </a:rPr>
              <a:t>        j=j1-j3;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>
                <a:ea typeface="宋体" panose="02010600030101010101" pitchFamily="2" charset="-122"/>
                <a:sym typeface="+mn-ea"/>
              </a:rPr>
              <a:t>        </a:t>
            </a:r>
            <a:r>
              <a:rPr lang="en-US" altLang="zh-CN" err="1">
                <a:ea typeface="宋体" panose="02010600030101010101" pitchFamily="2" charset="-122"/>
                <a:sym typeface="+mn-ea"/>
              </a:rPr>
              <a:t>imshow(j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); %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显示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R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与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通道去背景处理后的图形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dirty="0">
                <a:ea typeface="宋体" panose="02010600030101010101" pitchFamily="2" charset="-122"/>
                <a:sym typeface="+mn-ea"/>
              </a:rPr>
              <a:t>     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case 'G-B'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>
                <a:ea typeface="宋体" panose="02010600030101010101" pitchFamily="2" charset="-122"/>
                <a:sym typeface="+mn-ea"/>
              </a:rPr>
              <a:t>j=j2-j3; %R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与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G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通道去背景处理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76720" y="836930"/>
            <a:ext cx="1935480" cy="18148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400" y="2651760"/>
            <a:ext cx="1969135" cy="1835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750" y="4486910"/>
            <a:ext cx="1896745" cy="1790700"/>
          </a:xfrm>
          <a:prstGeom prst="rect">
            <a:avLst/>
          </a:prstGeom>
        </p:spPr>
      </p:pic>
      <p:sp>
        <p:nvSpPr>
          <p:cNvPr id="11273" name="文本框 11272"/>
          <p:cNvSpPr txBox="1"/>
          <p:nvPr/>
        </p:nvSpPr>
        <p:spPr>
          <a:xfrm>
            <a:off x="9115743" y="1346835"/>
            <a:ext cx="1366837" cy="3657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R-G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去背景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407083" y="5199380"/>
            <a:ext cx="1366837" cy="3657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G-B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去背景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76403" y="3246120"/>
            <a:ext cx="1366837" cy="3657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R-B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去背景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>
                <a:sym typeface="+mn-ea"/>
              </a:rPr>
              <a:t>图像通道合成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pPr lvl="0" eaLnBrk="1" hangingPunct="1"/>
            <a:r>
              <a:rPr lang="en-US" altLang="zh-CN" sz="2000">
                <a:ea typeface="宋体" panose="02010600030101010101" pitchFamily="2" charset="-122"/>
                <a:sym typeface="+mn-ea"/>
              </a:rPr>
              <a:t>case 'R+G'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eaLnBrk="1" hangingPunct="1"/>
            <a:r>
              <a:rPr lang="en-US" altLang="zh-CN" sz="2000">
                <a:ea typeface="宋体" panose="02010600030101010101" pitchFamily="2" charset="-122"/>
                <a:sym typeface="+mn-ea"/>
              </a:rPr>
              <a:t>        j=cat(2,j1,j2); %R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与</a:t>
            </a:r>
            <a:r>
              <a:rPr lang="en-US" altLang="zh-CN" sz="2000">
                <a:ea typeface="宋体" panose="02010600030101010101" pitchFamily="2" charset="-122"/>
                <a:sym typeface="+mn-ea"/>
              </a:rPr>
              <a:t>G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两通道合成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eaLnBrk="1" hangingPunct="1"/>
            <a:r>
              <a:rPr lang="zh-CN" altLang="en-US" sz="2000" dirty="0">
                <a:ea typeface="宋体" panose="02010600030101010101" pitchFamily="2" charset="-122"/>
                <a:sym typeface="+mn-ea"/>
              </a:rPr>
              <a:t>        </a:t>
            </a:r>
            <a:r>
              <a:rPr lang="en-US" altLang="zh-CN" sz="2000" err="1">
                <a:ea typeface="宋体" panose="02010600030101010101" pitchFamily="2" charset="-122"/>
                <a:sym typeface="+mn-ea"/>
              </a:rPr>
              <a:t>imshow(j</a:t>
            </a:r>
            <a:r>
              <a:rPr lang="en-US" altLang="zh-CN" sz="2000">
                <a:ea typeface="宋体" panose="02010600030101010101" pitchFamily="2" charset="-122"/>
                <a:sym typeface="+mn-ea"/>
              </a:rPr>
              <a:t>);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eaLnBrk="1" hangingPunct="1"/>
            <a:r>
              <a:rPr lang="en-US" altLang="zh-CN" sz="2000">
                <a:ea typeface="宋体" panose="02010600030101010101" pitchFamily="2" charset="-122"/>
                <a:sym typeface="+mn-ea"/>
              </a:rPr>
              <a:t>     case 'R+B'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eaLnBrk="1" hangingPunct="1"/>
            <a:r>
              <a:rPr lang="en-US" altLang="zh-CN" sz="2000">
                <a:ea typeface="宋体" panose="02010600030101010101" pitchFamily="2" charset="-122"/>
                <a:sym typeface="+mn-ea"/>
              </a:rPr>
              <a:t>        j=cat(2,j1,j3); %R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与</a:t>
            </a:r>
            <a:r>
              <a:rPr lang="en-US" altLang="zh-CN" sz="2000"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两通道合成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eaLnBrk="1" hangingPunct="1"/>
            <a:r>
              <a:rPr lang="zh-CN" altLang="en-US" sz="2000" dirty="0">
                <a:ea typeface="宋体" panose="02010600030101010101" pitchFamily="2" charset="-122"/>
                <a:sym typeface="+mn-ea"/>
              </a:rPr>
              <a:t>        </a:t>
            </a:r>
            <a:r>
              <a:rPr lang="en-US" altLang="zh-CN" sz="2000" err="1">
                <a:ea typeface="宋体" panose="02010600030101010101" pitchFamily="2" charset="-122"/>
                <a:sym typeface="+mn-ea"/>
              </a:rPr>
              <a:t>imshow(j</a:t>
            </a:r>
            <a:r>
              <a:rPr lang="en-US" altLang="zh-CN" sz="2000">
                <a:ea typeface="宋体" panose="02010600030101010101" pitchFamily="2" charset="-122"/>
                <a:sym typeface="+mn-ea"/>
              </a:rPr>
              <a:t>);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eaLnBrk="1" hangingPunct="1"/>
            <a:r>
              <a:rPr lang="en-US" altLang="zh-CN" sz="2000">
                <a:ea typeface="宋体" panose="02010600030101010101" pitchFamily="2" charset="-122"/>
                <a:sym typeface="+mn-ea"/>
              </a:rPr>
              <a:t>     case 'G+B'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eaLnBrk="1" hangingPunct="1"/>
            <a:r>
              <a:rPr lang="en-US" altLang="zh-CN" sz="2000">
                <a:ea typeface="宋体" panose="02010600030101010101" pitchFamily="2" charset="-122"/>
                <a:sym typeface="+mn-ea"/>
              </a:rPr>
              <a:t>        j=cat(2,j2,j3); %G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与</a:t>
            </a:r>
            <a:r>
              <a:rPr lang="en-US" altLang="zh-CN" sz="2000"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两通道合成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eaLnBrk="1" hangingPunct="1"/>
            <a:r>
              <a:rPr lang="zh-CN" altLang="en-US" sz="2000" dirty="0">
                <a:ea typeface="宋体" panose="02010600030101010101" pitchFamily="2" charset="-122"/>
                <a:sym typeface="+mn-ea"/>
              </a:rPr>
              <a:t>        </a:t>
            </a:r>
            <a:r>
              <a:rPr lang="en-US" altLang="zh-CN" sz="2000" err="1">
                <a:ea typeface="宋体" panose="02010600030101010101" pitchFamily="2" charset="-122"/>
                <a:sym typeface="+mn-ea"/>
              </a:rPr>
              <a:t>imshow(j</a:t>
            </a:r>
            <a:r>
              <a:rPr lang="en-US" altLang="zh-CN" sz="2000">
                <a:ea typeface="宋体" panose="02010600030101010101" pitchFamily="2" charset="-122"/>
                <a:sym typeface="+mn-ea"/>
              </a:rPr>
              <a:t>);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eaLnBrk="1" hangingPunct="1"/>
            <a:r>
              <a:rPr lang="en-US" altLang="zh-CN" sz="2000">
                <a:ea typeface="宋体" panose="02010600030101010101" pitchFamily="2" charset="-122"/>
                <a:sym typeface="+mn-ea"/>
              </a:rPr>
              <a:t>    case 'RGB'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eaLnBrk="1" hangingPunct="1"/>
            <a:r>
              <a:rPr lang="en-US" altLang="zh-CN" sz="2000">
                <a:ea typeface="宋体" panose="02010600030101010101" pitchFamily="2" charset="-122"/>
                <a:sym typeface="+mn-ea"/>
              </a:rPr>
              <a:t>        j=cat(3,j1,j2,j3); %R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000">
                <a:ea typeface="宋体" panose="02010600030101010101" pitchFamily="2" charset="-122"/>
                <a:sym typeface="+mn-ea"/>
              </a:rPr>
              <a:t>G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000"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三通道合成原图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eaLnBrk="1" hangingPunct="1"/>
            <a:r>
              <a:rPr lang="en-US" altLang="zh-CN" sz="2000" err="1">
                <a:ea typeface="宋体" panose="02010600030101010101" pitchFamily="2" charset="-122"/>
                <a:sym typeface="+mn-ea"/>
              </a:rPr>
              <a:t>imshow(j</a:t>
            </a:r>
            <a:r>
              <a:rPr lang="en-US" altLang="zh-CN" sz="2000">
                <a:ea typeface="宋体" panose="02010600030101010101" pitchFamily="2" charset="-122"/>
                <a:sym typeface="+mn-ea"/>
              </a:rPr>
              <a:t>) %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显示合成后的图，即原图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0815" y="1091565"/>
            <a:ext cx="2531745" cy="11842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215" y="2981325"/>
            <a:ext cx="2458720" cy="11385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4942205"/>
            <a:ext cx="2279015" cy="1071880"/>
          </a:xfrm>
          <a:prstGeom prst="rect">
            <a:avLst/>
          </a:prstGeom>
        </p:spPr>
      </p:pic>
      <p:sp>
        <p:nvSpPr>
          <p:cNvPr id="11273" name="文本框 11272"/>
          <p:cNvSpPr txBox="1"/>
          <p:nvPr/>
        </p:nvSpPr>
        <p:spPr>
          <a:xfrm>
            <a:off x="7102793" y="2382520"/>
            <a:ext cx="1366837" cy="3657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R+G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去背景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34998" y="4293235"/>
            <a:ext cx="1366837" cy="3657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R+B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去背景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88898" y="5295265"/>
            <a:ext cx="1366837" cy="3657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G+B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去背景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331720" y="2270760"/>
            <a:ext cx="752856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  <a:reflection blurRad="6350" stA="55000" endA="50" endPos="85000" dist="60007" dir="5400000" sy="-100000" algn="bl" rotWithShape="0"/>
                </a:effectLst>
              </a:rPr>
              <a:t>敬请老师批评指正</a:t>
            </a:r>
            <a:endParaRPr lang="zh-CN" altLang="en-US" sz="7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  <a:reflection blurRad="6350" stA="55000" endA="50" endPos="85000" dist="60007" dir="5400000" sy="-100000" algn="bl" rotWithShape="0"/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33465" y="4053840"/>
            <a:ext cx="553339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bliqueBottomLeft"/>
              <a:lightRig rig="threePt" dir="t"/>
            </a:scene3d>
            <a:sp3d extrusionH="285750">
              <a:extrusionClr>
                <a:srgbClr val="A0D0F2"/>
              </a:extrusionClr>
            </a:sp3d>
          </a:bodyPr>
          <a:p>
            <a:pPr algn="ctr"/>
            <a:r>
              <a:rPr lang="en-US" altLang="zh-CN" sz="7200" b="1">
                <a:blipFill>
                  <a:blip r:embed="rId1"/>
                  <a:tile tx="0" ty="0" sx="100000" sy="100000" flip="none" algn="b"/>
                </a:blip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TAHNK YOU</a:t>
            </a:r>
            <a:endParaRPr lang="en-US" altLang="zh-CN" sz="7200" b="1">
              <a:blipFill>
                <a:blip r:embed="rId1"/>
                <a:tile tx="0" ty="0" sx="100000" sy="100000" flip="none" algn="b"/>
              </a:blip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GUI</a:t>
            </a:r>
            <a:r>
              <a:rPr lang="zh-CN" altLang="en-US"/>
              <a:t>界面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80615" y="1125220"/>
            <a:ext cx="7461885" cy="48958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读取图片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pPr lvl="0" indent="304800" algn="l" eaLnBrk="1" hangingPunct="1"/>
            <a:r>
              <a:rPr lang="en-US" altLang="zh-CN" sz="2200">
                <a:ea typeface="宋体" panose="02010600030101010101" pitchFamily="2" charset="-122"/>
                <a:sym typeface="+mn-ea"/>
              </a:rPr>
              <a:t>global </a:t>
            </a:r>
            <a:r>
              <a:rPr lang="en-US" altLang="zh-CN" sz="2200" err="1">
                <a:ea typeface="宋体" panose="02010600030101010101" pitchFamily="2" charset="-122"/>
                <a:sym typeface="+mn-ea"/>
              </a:rPr>
              <a:t>im</a:t>
            </a:r>
            <a:r>
              <a:rPr lang="en-US" altLang="zh-CN" sz="2200">
                <a:ea typeface="宋体" panose="02010600030101010101" pitchFamily="2" charset="-122"/>
                <a:sym typeface="+mn-ea"/>
              </a:rPr>
              <a:t>; %</a:t>
            </a:r>
            <a:r>
              <a:rPr lang="zh-CN" altLang="en-US" sz="2200" dirty="0">
                <a:ea typeface="宋体" panose="02010600030101010101" pitchFamily="2" charset="-122"/>
                <a:sym typeface="+mn-ea"/>
              </a:rPr>
              <a:t>定义全局变量</a:t>
            </a:r>
            <a:endParaRPr lang="zh-CN" altLang="en-US" sz="22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304800" algn="l" eaLnBrk="1" hangingPunct="1"/>
            <a:r>
              <a:rPr lang="en-US" altLang="zh-CN" sz="2200">
                <a:ea typeface="宋体" panose="02010600030101010101" pitchFamily="2" charset="-122"/>
                <a:sym typeface="+mn-ea"/>
              </a:rPr>
              <a:t>[</a:t>
            </a:r>
            <a:r>
              <a:rPr lang="en-US" altLang="zh-CN" sz="2200" err="1">
                <a:ea typeface="宋体" panose="02010600030101010101" pitchFamily="2" charset="-122"/>
                <a:sym typeface="+mn-ea"/>
              </a:rPr>
              <a:t>filename,pathname</a:t>
            </a:r>
            <a:r>
              <a:rPr lang="en-US" altLang="zh-CN" sz="2200">
                <a:ea typeface="宋体" panose="02010600030101010101" pitchFamily="2" charset="-122"/>
                <a:sym typeface="+mn-ea"/>
              </a:rPr>
              <a:t>] = ...</a:t>
            </a:r>
            <a:endParaRPr lang="en-US" altLang="zh-CN" sz="220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304800" algn="l" eaLnBrk="1" hangingPunct="1"/>
            <a:r>
              <a:rPr lang="en-US" altLang="zh-CN" sz="220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200" err="1">
                <a:ea typeface="宋体" panose="02010600030101010101" pitchFamily="2" charset="-122"/>
                <a:sym typeface="+mn-ea"/>
              </a:rPr>
              <a:t>uigetfile</a:t>
            </a:r>
            <a:r>
              <a:rPr lang="en-US" altLang="zh-CN" sz="2200">
                <a:ea typeface="宋体" panose="02010600030101010101" pitchFamily="2" charset="-122"/>
                <a:sym typeface="+mn-ea"/>
              </a:rPr>
              <a:t>({'*.jpg';'*.bmp';'*</a:t>
            </a:r>
            <a:r>
              <a:rPr lang="en-US" altLang="zh-CN" sz="2200" err="1">
                <a:ea typeface="宋体" panose="02010600030101010101" pitchFamily="2" charset="-122"/>
                <a:sym typeface="+mn-ea"/>
              </a:rPr>
              <a:t>gif'},'</a:t>
            </a:r>
            <a:r>
              <a:rPr lang="zh-CN" altLang="en-US" sz="2200" err="1">
                <a:ea typeface="宋体" panose="02010600030101010101" pitchFamily="2" charset="-122"/>
                <a:sym typeface="+mn-ea"/>
              </a:rPr>
              <a:t>选择图片</a:t>
            </a:r>
            <a:r>
              <a:rPr lang="en-US" altLang="zh-CN" sz="2200">
                <a:ea typeface="宋体" panose="02010600030101010101" pitchFamily="2" charset="-122"/>
                <a:sym typeface="+mn-ea"/>
              </a:rPr>
              <a:t>');</a:t>
            </a:r>
            <a:endParaRPr lang="en-US" altLang="zh-CN" sz="220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304800" algn="l" eaLnBrk="1" hangingPunct="1"/>
            <a:r>
              <a:rPr lang="en-US" altLang="zh-CN" sz="2200">
                <a:ea typeface="宋体" panose="02010600030101010101" pitchFamily="2" charset="-122"/>
                <a:sym typeface="+mn-ea"/>
              </a:rPr>
              <a:t>%</a:t>
            </a:r>
            <a:r>
              <a:rPr lang="zh-CN" altLang="en-US" sz="2200" dirty="0">
                <a:ea typeface="宋体" panose="02010600030101010101" pitchFamily="2" charset="-122"/>
                <a:sym typeface="+mn-ea"/>
              </a:rPr>
              <a:t>选择图片路径以及格式</a:t>
            </a:r>
            <a:endParaRPr lang="zh-CN" altLang="en-US" sz="22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304800" algn="l" eaLnBrk="1" hangingPunct="1"/>
            <a:r>
              <a:rPr lang="zh-CN" altLang="en-US" sz="2200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200" err="1">
                <a:ea typeface="宋体" panose="02010600030101010101" pitchFamily="2" charset="-122"/>
                <a:sym typeface="+mn-ea"/>
              </a:rPr>
              <a:t>str</a:t>
            </a:r>
            <a:r>
              <a:rPr lang="en-US" altLang="zh-CN" sz="2200">
                <a:ea typeface="宋体" panose="02010600030101010101" pitchFamily="2" charset="-122"/>
                <a:sym typeface="+mn-ea"/>
              </a:rPr>
              <a:t>=[pathname filename]; </a:t>
            </a:r>
            <a:endParaRPr lang="en-US" altLang="zh-CN" sz="220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304800" algn="l" eaLnBrk="1" hangingPunct="1"/>
            <a:r>
              <a:rPr lang="en-US" altLang="zh-CN" sz="2200">
                <a:ea typeface="宋体" panose="02010600030101010101" pitchFamily="2" charset="-122"/>
                <a:sym typeface="+mn-ea"/>
              </a:rPr>
              <a:t>%</a:t>
            </a:r>
            <a:r>
              <a:rPr lang="zh-CN" altLang="en-US" sz="2200" dirty="0">
                <a:ea typeface="宋体" panose="02010600030101010101" pitchFamily="2" charset="-122"/>
                <a:sym typeface="+mn-ea"/>
              </a:rPr>
              <a:t>合成路径加文件名</a:t>
            </a:r>
            <a:endParaRPr lang="zh-CN" altLang="en-US" sz="22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304800" algn="l" eaLnBrk="1" hangingPunct="1"/>
            <a:r>
              <a:rPr lang="zh-CN" altLang="en-US" sz="2200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200" err="1">
                <a:ea typeface="宋体" panose="02010600030101010101" pitchFamily="2" charset="-122"/>
                <a:sym typeface="+mn-ea"/>
              </a:rPr>
              <a:t>im</a:t>
            </a:r>
            <a:r>
              <a:rPr lang="en-US" altLang="zh-CN" sz="2200">
                <a:ea typeface="宋体" panose="02010600030101010101" pitchFamily="2" charset="-122"/>
                <a:sym typeface="+mn-ea"/>
              </a:rPr>
              <a:t>=</a:t>
            </a:r>
            <a:r>
              <a:rPr lang="en-US" altLang="zh-CN" sz="2200" err="1">
                <a:ea typeface="宋体" panose="02010600030101010101" pitchFamily="2" charset="-122"/>
                <a:sym typeface="+mn-ea"/>
              </a:rPr>
              <a:t>imread(str</a:t>
            </a:r>
            <a:r>
              <a:rPr lang="en-US" altLang="zh-CN" sz="2200">
                <a:ea typeface="宋体" panose="02010600030101010101" pitchFamily="2" charset="-122"/>
                <a:sym typeface="+mn-ea"/>
              </a:rPr>
              <a:t>); %</a:t>
            </a:r>
            <a:r>
              <a:rPr lang="zh-CN" altLang="en-US" sz="2200" dirty="0">
                <a:ea typeface="宋体" panose="02010600030101010101" pitchFamily="2" charset="-122"/>
                <a:sym typeface="+mn-ea"/>
              </a:rPr>
              <a:t>读取图片</a:t>
            </a:r>
            <a:endParaRPr lang="zh-CN" altLang="en-US" sz="22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304800" algn="l" eaLnBrk="1" hangingPunct="1"/>
            <a:r>
              <a:rPr lang="zh-CN" altLang="en-US" sz="2200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200">
                <a:ea typeface="宋体" panose="02010600030101010101" pitchFamily="2" charset="-122"/>
                <a:sym typeface="+mn-ea"/>
              </a:rPr>
              <a:t>axes(handles.axes1);</a:t>
            </a:r>
            <a:endParaRPr lang="en-US" altLang="zh-CN" sz="220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304800" algn="l" eaLnBrk="1" hangingPunct="1"/>
            <a:r>
              <a:rPr lang="en-US" altLang="zh-CN" sz="2200">
                <a:ea typeface="宋体" panose="02010600030101010101" pitchFamily="2" charset="-122"/>
                <a:sym typeface="+mn-ea"/>
              </a:rPr>
              <a:t> %</a:t>
            </a:r>
            <a:r>
              <a:rPr lang="zh-CN" altLang="en-US" sz="2200" dirty="0">
                <a:ea typeface="宋体" panose="02010600030101010101" pitchFamily="2" charset="-122"/>
                <a:sym typeface="+mn-ea"/>
              </a:rPr>
              <a:t>使用第一个</a:t>
            </a:r>
            <a:r>
              <a:rPr lang="en-US" altLang="zh-CN" sz="2200">
                <a:ea typeface="宋体" panose="02010600030101010101" pitchFamily="2" charset="-122"/>
                <a:sym typeface="+mn-ea"/>
              </a:rPr>
              <a:t>axes</a:t>
            </a:r>
            <a:endParaRPr lang="en-US" altLang="zh-CN" sz="220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304800" algn="l" eaLnBrk="1" hangingPunct="1"/>
            <a:r>
              <a:rPr lang="en-US" altLang="zh-CN" sz="220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200" err="1">
                <a:ea typeface="宋体" panose="02010600030101010101" pitchFamily="2" charset="-122"/>
                <a:sym typeface="+mn-ea"/>
              </a:rPr>
              <a:t>imshow(im</a:t>
            </a:r>
            <a:r>
              <a:rPr lang="en-US" altLang="zh-CN" sz="2200">
                <a:ea typeface="宋体" panose="02010600030101010101" pitchFamily="2" charset="-122"/>
                <a:sym typeface="+mn-ea"/>
              </a:rPr>
              <a:t>); %</a:t>
            </a:r>
            <a:r>
              <a:rPr lang="zh-CN" altLang="en-US" sz="2200" dirty="0">
                <a:ea typeface="宋体" panose="02010600030101010101" pitchFamily="2" charset="-122"/>
                <a:sym typeface="+mn-ea"/>
              </a:rPr>
              <a:t>显示图片</a:t>
            </a:r>
            <a:endParaRPr lang="zh-CN" altLang="en-US" sz="22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304800" algn="l" eaLnBrk="1" hangingPunct="1"/>
            <a:endParaRPr lang="zh-CN" altLang="en-US" sz="2200"/>
          </a:p>
        </p:txBody>
      </p:sp>
      <p:pic>
        <p:nvPicPr>
          <p:cNvPr id="5" name="内容占位符 4" descr="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68440" y="1346835"/>
            <a:ext cx="4775200" cy="45002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图像的加减乘除运算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313" y="1020093"/>
            <a:ext cx="5279099" cy="4500000"/>
          </a:xfrm>
        </p:spPr>
        <p:txBody>
          <a:bodyPr/>
          <a:p>
            <a:pPr lvl="0" indent="304800" latinLnBrk="0"/>
            <a:r>
              <a:rPr lang="en-US" altLang="zh-CN" sz="1600">
                <a:ea typeface="宋体" panose="02010600030101010101" pitchFamily="2" charset="-122"/>
                <a:sym typeface="+mn-ea"/>
              </a:rPr>
              <a:t>global </a:t>
            </a:r>
            <a:r>
              <a:rPr lang="en-US" altLang="zh-CN" sz="1600" err="1">
                <a:ea typeface="宋体" panose="02010600030101010101" pitchFamily="2" charset="-122"/>
                <a:sym typeface="+mn-ea"/>
              </a:rPr>
              <a:t>im</a:t>
            </a:r>
            <a:r>
              <a:rPr lang="en-US" altLang="zh-CN" sz="1600">
                <a:ea typeface="宋体" panose="02010600030101010101" pitchFamily="2" charset="-122"/>
                <a:sym typeface="+mn-ea"/>
              </a:rPr>
              <a:t>; %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定义全局变量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304800" latinLnBrk="0"/>
            <a:r>
              <a:rPr lang="en-US" altLang="zh-CN" sz="1600" err="1">
                <a:ea typeface="宋体" panose="02010600030101010101" pitchFamily="2" charset="-122"/>
                <a:sym typeface="+mn-ea"/>
              </a:rPr>
              <a:t>str</a:t>
            </a:r>
            <a:r>
              <a:rPr lang="en-US" altLang="zh-CN" sz="1600">
                <a:ea typeface="宋体" panose="02010600030101010101" pitchFamily="2" charset="-122"/>
                <a:sym typeface="+mn-ea"/>
              </a:rPr>
              <a:t>=</a:t>
            </a:r>
            <a:r>
              <a:rPr lang="en-US" altLang="zh-CN" sz="1600" err="1">
                <a:ea typeface="宋体" panose="02010600030101010101" pitchFamily="2" charset="-122"/>
                <a:sym typeface="+mn-ea"/>
              </a:rPr>
              <a:t>get(hObject,'string</a:t>
            </a:r>
            <a:r>
              <a:rPr lang="en-US" altLang="zh-CN" sz="1600">
                <a:ea typeface="宋体" panose="02010600030101010101" pitchFamily="2" charset="-122"/>
                <a:sym typeface="+mn-ea"/>
              </a:rPr>
              <a:t>'); %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获取所选择按钮的名称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304800" latinLnBrk="0"/>
            <a:r>
              <a:rPr lang="en-US" altLang="zh-CN" sz="1600">
                <a:ea typeface="宋体" panose="02010600030101010101" pitchFamily="2" charset="-122"/>
                <a:sym typeface="+mn-ea"/>
              </a:rPr>
              <a:t>axes(handles.axes2); %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使用第二个</a:t>
            </a:r>
            <a:r>
              <a:rPr lang="en-US" altLang="zh-CN" sz="1600">
                <a:ea typeface="宋体" panose="02010600030101010101" pitchFamily="2" charset="-122"/>
                <a:sym typeface="+mn-ea"/>
              </a:rPr>
              <a:t>axes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304800" latinLnBrk="0"/>
            <a:r>
              <a:rPr lang="en-US" altLang="zh-CN" sz="1600">
                <a:ea typeface="宋体" panose="02010600030101010101" pitchFamily="2" charset="-122"/>
                <a:sym typeface="+mn-ea"/>
              </a:rPr>
              <a:t>switch </a:t>
            </a:r>
            <a:r>
              <a:rPr lang="en-US" altLang="zh-CN" sz="1600" err="1">
                <a:ea typeface="宋体" panose="02010600030101010101" pitchFamily="2" charset="-122"/>
                <a:sym typeface="+mn-ea"/>
              </a:rPr>
              <a:t>str</a:t>
            </a:r>
            <a:r>
              <a:rPr lang="en-US" altLang="zh-CN" sz="1600">
                <a:ea typeface="宋体" panose="02010600030101010101" pitchFamily="2" charset="-122"/>
                <a:sym typeface="+mn-ea"/>
              </a:rPr>
              <a:t> %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判断所选择的单选按钮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304800" latinLnBrk="0"/>
            <a:r>
              <a:rPr lang="zh-CN" altLang="en-US" sz="1600" dirty="0">
                <a:ea typeface="宋体" panose="02010600030101010101" pitchFamily="2" charset="-122"/>
                <a:sym typeface="+mn-ea"/>
              </a:rPr>
              <a:t>        </a:t>
            </a:r>
            <a:r>
              <a:rPr lang="en-US" altLang="zh-CN" sz="1600">
                <a:ea typeface="宋体" panose="02010600030101010101" pitchFamily="2" charset="-122"/>
                <a:sym typeface="+mn-ea"/>
              </a:rPr>
              <a:t>case 'add' %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选择‘</a:t>
            </a:r>
            <a:r>
              <a:rPr lang="en-US" altLang="zh-CN" sz="1600">
                <a:ea typeface="宋体" panose="02010600030101010101" pitchFamily="2" charset="-122"/>
                <a:sym typeface="+mn-ea"/>
              </a:rPr>
              <a:t>add’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选项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304800" latinLnBrk="0"/>
            <a:r>
              <a:rPr lang="zh-CN" altLang="en-US" sz="1600" dirty="0">
                <a:ea typeface="宋体" panose="02010600030101010101" pitchFamily="2" charset="-122"/>
                <a:sym typeface="+mn-ea"/>
              </a:rPr>
              <a:t>        	</a:t>
            </a:r>
            <a:r>
              <a:rPr lang="en-US" altLang="zh-CN" sz="1600">
                <a:ea typeface="宋体" panose="02010600030101010101" pitchFamily="2" charset="-122"/>
                <a:sym typeface="+mn-ea"/>
              </a:rPr>
              <a:t>i5=im+50; &amp;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图形做加法运算        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304800" latinLnBrk="0"/>
            <a:r>
              <a:rPr lang="zh-CN" altLang="en-US" sz="1600" dirty="0">
                <a:ea typeface="宋体" panose="02010600030101010101" pitchFamily="2" charset="-122"/>
                <a:sym typeface="+mn-ea"/>
              </a:rPr>
              <a:t>        	</a:t>
            </a:r>
            <a:r>
              <a:rPr lang="en-US" altLang="zh-CN" sz="1600">
                <a:ea typeface="宋体" panose="02010600030101010101" pitchFamily="2" charset="-122"/>
                <a:sym typeface="+mn-ea"/>
              </a:rPr>
              <a:t>imshow(i5); %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显示图片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304800" latinLnBrk="0"/>
            <a:r>
              <a:rPr lang="zh-CN" altLang="en-US" sz="1600" dirty="0">
                <a:ea typeface="宋体" panose="02010600030101010101" pitchFamily="2" charset="-122"/>
                <a:sym typeface="+mn-ea"/>
              </a:rPr>
              <a:t>    </a:t>
            </a:r>
            <a:r>
              <a:rPr lang="en-US" altLang="zh-CN" sz="1600">
                <a:ea typeface="宋体" panose="02010600030101010101" pitchFamily="2" charset="-122"/>
                <a:sym typeface="+mn-ea"/>
              </a:rPr>
              <a:t>case 'sub'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304800" latinLnBrk="0"/>
            <a:r>
              <a:rPr lang="en-US" altLang="zh-CN" sz="1600">
                <a:ea typeface="宋体" panose="02010600030101010101" pitchFamily="2" charset="-122"/>
                <a:sym typeface="+mn-ea"/>
              </a:rPr>
              <a:t>        	i2=im-50; %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减法运算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304800" latinLnBrk="0"/>
            <a:r>
              <a:rPr lang="zh-CN" altLang="en-US" sz="1600" dirty="0">
                <a:ea typeface="宋体" panose="02010600030101010101" pitchFamily="2" charset="-122"/>
                <a:sym typeface="+mn-ea"/>
              </a:rPr>
              <a:t>        	</a:t>
            </a:r>
            <a:r>
              <a:rPr lang="en-US" altLang="zh-CN" sz="1600">
                <a:ea typeface="宋体" panose="02010600030101010101" pitchFamily="2" charset="-122"/>
                <a:sym typeface="+mn-ea"/>
              </a:rPr>
              <a:t>imshow(i2);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304800" latinLnBrk="0"/>
            <a:r>
              <a:rPr lang="en-US" altLang="zh-CN" sz="1600">
                <a:ea typeface="宋体" panose="02010600030101010101" pitchFamily="2" charset="-122"/>
                <a:sym typeface="+mn-ea"/>
              </a:rPr>
              <a:t>    case '</a:t>
            </a:r>
            <a:r>
              <a:rPr lang="en-US" altLang="zh-CN" sz="1600" err="1">
                <a:ea typeface="宋体" panose="02010600030101010101" pitchFamily="2" charset="-122"/>
                <a:sym typeface="+mn-ea"/>
              </a:rPr>
              <a:t>mul</a:t>
            </a:r>
            <a:r>
              <a:rPr lang="en-US" altLang="zh-CN" sz="1600">
                <a:ea typeface="宋体" panose="02010600030101010101" pitchFamily="2" charset="-122"/>
                <a:sym typeface="+mn-ea"/>
              </a:rPr>
              <a:t>'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304800" latinLnBrk="0"/>
            <a:r>
              <a:rPr lang="en-US" altLang="zh-CN" sz="1600">
                <a:ea typeface="宋体" panose="02010600030101010101" pitchFamily="2" charset="-122"/>
                <a:sym typeface="+mn-ea"/>
              </a:rPr>
              <a:t>       	 i3=immultiply(im,2); %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乘法运算 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304800" latinLnBrk="0"/>
            <a:r>
              <a:rPr lang="en-US" altLang="zh-CN" sz="1600">
                <a:ea typeface="宋体" panose="02010600030101010101" pitchFamily="2" charset="-122"/>
                <a:sym typeface="+mn-ea"/>
              </a:rPr>
              <a:t>	imshow(i3);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304800" latinLnBrk="0"/>
            <a:r>
              <a:rPr lang="en-US" altLang="zh-CN" sz="1600">
                <a:ea typeface="宋体" panose="02010600030101010101" pitchFamily="2" charset="-122"/>
                <a:sym typeface="+mn-ea"/>
              </a:rPr>
              <a:t>    case 'div'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304800" latinLnBrk="0"/>
            <a:r>
              <a:rPr lang="en-US" altLang="zh-CN" sz="1600">
                <a:ea typeface="宋体" panose="02010600030101010101" pitchFamily="2" charset="-122"/>
                <a:sym typeface="+mn-ea"/>
              </a:rPr>
              <a:t>        	i4=imdivide(im,2); %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除法运算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304800" latinLnBrk="0"/>
            <a:r>
              <a:rPr lang="zh-CN" altLang="en-US" sz="1600" dirty="0">
                <a:ea typeface="宋体" panose="02010600030101010101" pitchFamily="2" charset="-122"/>
                <a:sym typeface="+mn-ea"/>
              </a:rPr>
              <a:t>       	</a:t>
            </a:r>
            <a:r>
              <a:rPr lang="en-US" altLang="zh-CN" sz="1600">
                <a:ea typeface="宋体" panose="02010600030101010101" pitchFamily="2" charset="-122"/>
                <a:sym typeface="+mn-ea"/>
              </a:rPr>
              <a:t>mshow(i4);</a:t>
            </a:r>
            <a:r>
              <a:rPr lang="zh-CN" altLang="en-US" sz="1600" dirty="0">
                <a:ea typeface="Times New Roman" panose="02020603050405020304" pitchFamily="18" charset="0"/>
                <a:sym typeface="+mn-ea"/>
              </a:rPr>
              <a:t>，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 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latinLnBrk="0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14440" y="1870075"/>
            <a:ext cx="5283835" cy="34531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加减乘除运算</a:t>
            </a:r>
            <a:endParaRPr lang="zh-CN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727325" y="1214120"/>
            <a:ext cx="2386965" cy="2282190"/>
          </a:xfrm>
          <a:prstGeom prst="rect">
            <a:avLst/>
          </a:prstGeom>
        </p:spPr>
      </p:pic>
      <p:pic>
        <p:nvPicPr>
          <p:cNvPr id="6" name="内容占位符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19620" y="1213485"/>
            <a:ext cx="2488565" cy="2282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620" y="3829685"/>
            <a:ext cx="2489200" cy="2222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325" y="3828415"/>
            <a:ext cx="2386965" cy="22231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45920" y="1668780"/>
            <a:ext cx="309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047240" y="1463675"/>
            <a:ext cx="548640" cy="1783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zh-CN" sz="2400" b="1"/>
              <a:t>加法运算</a:t>
            </a:r>
            <a:endParaRPr lang="zh-CN" altLang="zh-CN" sz="2400" b="1"/>
          </a:p>
        </p:txBody>
      </p:sp>
      <p:sp>
        <p:nvSpPr>
          <p:cNvPr id="12" name="文本框 11"/>
          <p:cNvSpPr txBox="1"/>
          <p:nvPr/>
        </p:nvSpPr>
        <p:spPr>
          <a:xfrm>
            <a:off x="2047240" y="4034155"/>
            <a:ext cx="548640" cy="18135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zh-CN" sz="2400" b="1"/>
              <a:t>乘</a:t>
            </a:r>
            <a:r>
              <a:rPr lang="zh-CN" altLang="zh-CN" sz="2400" b="1"/>
              <a:t>法运算</a:t>
            </a:r>
            <a:endParaRPr lang="zh-CN" altLang="zh-CN" sz="2400" b="1"/>
          </a:p>
        </p:txBody>
      </p:sp>
      <p:sp>
        <p:nvSpPr>
          <p:cNvPr id="13" name="文本框 12"/>
          <p:cNvSpPr txBox="1"/>
          <p:nvPr/>
        </p:nvSpPr>
        <p:spPr>
          <a:xfrm>
            <a:off x="9890760" y="4033520"/>
            <a:ext cx="548640" cy="18135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zh-CN" sz="2400" b="1"/>
              <a:t>除</a:t>
            </a:r>
            <a:r>
              <a:rPr lang="zh-CN" altLang="zh-CN" sz="2400" b="1"/>
              <a:t>法运算</a:t>
            </a:r>
            <a:endParaRPr lang="zh-CN" altLang="zh-CN" sz="2400" b="1"/>
          </a:p>
        </p:txBody>
      </p:sp>
      <p:sp>
        <p:nvSpPr>
          <p:cNvPr id="14" name="文本框 13"/>
          <p:cNvSpPr txBox="1"/>
          <p:nvPr/>
        </p:nvSpPr>
        <p:spPr>
          <a:xfrm>
            <a:off x="9890760" y="1448435"/>
            <a:ext cx="548640" cy="18135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zh-CN" sz="2400" b="1"/>
              <a:t>减</a:t>
            </a:r>
            <a:r>
              <a:rPr lang="zh-CN" altLang="zh-CN" sz="2400" b="1"/>
              <a:t>法运算</a:t>
            </a:r>
            <a:endParaRPr lang="zh-CN" altLang="zh-CN" sz="24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灰度图像处理以及直方图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993890" y="3602990"/>
            <a:ext cx="3176270" cy="23704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41755" y="1280160"/>
            <a:ext cx="3743960" cy="3749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case 'intensity'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i1=rgb2gray(im); %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对图像做灰度处理，结果如图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10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imshow(i1);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case 'histogram' %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灰度直方图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imhist(rgb2gray(im))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&amp;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显示灰度直方图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8" name="内容占位符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93890" y="645160"/>
            <a:ext cx="3176270" cy="29578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>
                <a:sym typeface="+mn-ea"/>
              </a:rPr>
              <a:t>图像二值化和最大类间方差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5150" y="3724275"/>
            <a:ext cx="5279390" cy="2458085"/>
          </a:xfrm>
        </p:spPr>
        <p:txBody>
          <a:bodyPr/>
          <a:p>
            <a:pPr lvl="0" indent="304800" eaLnBrk="1" hangingPunct="1"/>
            <a:r>
              <a:rPr lang="en-US" altLang="zh-CN">
                <a:ea typeface="宋体" panose="02010600030101010101" pitchFamily="2" charset="-122"/>
                <a:sym typeface="+mn-ea"/>
              </a:rPr>
              <a:t>ase '</a:t>
            </a:r>
            <a:r>
              <a:rPr lang="en-US" altLang="zh-CN" err="1">
                <a:ea typeface="宋体" panose="02010600030101010101" pitchFamily="2" charset="-122"/>
                <a:sym typeface="+mn-ea"/>
              </a:rPr>
              <a:t>binaryzation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' %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图像二值化   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i_2bw=im2bw(rgb2gray(im),100/255); 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304800" eaLnBrk="1" hangingPunct="1"/>
            <a:r>
              <a:rPr lang="en-US" altLang="zh-CN">
                <a:ea typeface="宋体" panose="02010600030101010101" pitchFamily="2" charset="-122"/>
                <a:sym typeface="+mn-ea"/>
              </a:rPr>
              <a:t>imshow(i_2bw); %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显示基于双峰模型的二值化图像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0" y="3612515"/>
            <a:ext cx="5283835" cy="2413000"/>
          </a:xfrm>
        </p:spPr>
        <p:txBody>
          <a:bodyPr/>
          <a:p>
            <a:pPr lvl="0" eaLnBrk="1" hangingPunct="1"/>
            <a:r>
              <a:rPr lang="en-US" altLang="zh-CN" sz="2200">
                <a:ea typeface="宋体" panose="02010600030101010101" pitchFamily="2" charset="-122"/>
                <a:sym typeface="+mn-ea"/>
              </a:rPr>
              <a:t>case ‘</a:t>
            </a:r>
            <a:r>
              <a:rPr lang="en-US" altLang="zh-CN" sz="2200" err="1">
                <a:ea typeface="宋体" panose="02010600030101010101" pitchFamily="2" charset="-122"/>
                <a:sym typeface="+mn-ea"/>
              </a:rPr>
              <a:t>otsu</a:t>
            </a:r>
            <a:r>
              <a:rPr lang="en-US" altLang="zh-CN" sz="2200">
                <a:ea typeface="宋体" panose="02010600030101010101" pitchFamily="2" charset="-122"/>
                <a:sym typeface="+mn-ea"/>
              </a:rPr>
              <a:t> algorithm’ </a:t>
            </a:r>
            <a:r>
              <a:rPr lang="zh-CN" altLang="en-US" sz="2200" dirty="0">
                <a:ea typeface="宋体" panose="02010600030101010101" pitchFamily="2" charset="-122"/>
                <a:sym typeface="+mn-ea"/>
              </a:rPr>
              <a:t>；</a:t>
            </a:r>
            <a:r>
              <a:rPr lang="en-US" altLang="zh-CN" sz="2200">
                <a:ea typeface="宋体" panose="02010600030101010101" pitchFamily="2" charset="-122"/>
                <a:sym typeface="+mn-ea"/>
              </a:rPr>
              <a:t>%</a:t>
            </a:r>
            <a:r>
              <a:rPr lang="zh-CN" altLang="en-US" sz="2200" dirty="0">
                <a:ea typeface="宋体" panose="02010600030101010101" pitchFamily="2" charset="-122"/>
                <a:sym typeface="+mn-ea"/>
              </a:rPr>
              <a:t>最大类间方差法分割</a:t>
            </a:r>
            <a:endParaRPr lang="zh-CN" altLang="en-US" sz="2200" dirty="0">
              <a:ea typeface="宋体" panose="02010600030101010101" pitchFamily="2" charset="-122"/>
              <a:sym typeface="+mn-ea"/>
            </a:endParaRPr>
          </a:p>
          <a:p>
            <a:pPr lvl="0" eaLnBrk="1" hangingPunct="1"/>
            <a:r>
              <a:rPr lang="en-US" altLang="zh-CN" sz="2200">
                <a:ea typeface="宋体" panose="02010600030101010101" pitchFamily="2" charset="-122"/>
                <a:sym typeface="+mn-ea"/>
              </a:rPr>
              <a:t>level=graythresh(rgb2gray(im));  %</a:t>
            </a:r>
            <a:r>
              <a:rPr lang="zh-CN" altLang="en-US" sz="2200" dirty="0">
                <a:ea typeface="宋体" panose="02010600030101010101" pitchFamily="2" charset="-122"/>
                <a:sym typeface="+mn-ea"/>
              </a:rPr>
              <a:t>求阀值</a:t>
            </a:r>
            <a:endParaRPr lang="zh-CN" altLang="en-US" sz="22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eaLnBrk="1" hangingPunct="1"/>
            <a:r>
              <a:rPr lang="en-US" altLang="zh-CN" sz="2200" err="1">
                <a:ea typeface="宋体" panose="02010600030101010101" pitchFamily="2" charset="-122"/>
                <a:sym typeface="+mn-ea"/>
              </a:rPr>
              <a:t>bw</a:t>
            </a:r>
            <a:r>
              <a:rPr lang="en-US" altLang="zh-CN" sz="2200">
                <a:ea typeface="宋体" panose="02010600030101010101" pitchFamily="2" charset="-122"/>
                <a:sym typeface="+mn-ea"/>
              </a:rPr>
              <a:t>=im2bw(rgb2gray(im),level);</a:t>
            </a:r>
            <a:endParaRPr lang="en-US" altLang="zh-CN" sz="220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eaLnBrk="1" hangingPunct="1"/>
            <a:r>
              <a:rPr lang="en-US" altLang="zh-CN" sz="2200" err="1">
                <a:ea typeface="宋体" panose="02010600030101010101" pitchFamily="2" charset="-122"/>
                <a:sym typeface="+mn-ea"/>
              </a:rPr>
              <a:t>imshow(bw</a:t>
            </a:r>
            <a:r>
              <a:rPr lang="en-US" altLang="zh-CN" sz="2200">
                <a:ea typeface="宋体" panose="02010600030101010101" pitchFamily="2" charset="-122"/>
                <a:sym typeface="+mn-ea"/>
              </a:rPr>
              <a:t>); %</a:t>
            </a:r>
            <a:r>
              <a:rPr lang="zh-CN" altLang="en-US" sz="2200" dirty="0">
                <a:ea typeface="宋体" panose="02010600030101010101" pitchFamily="2" charset="-122"/>
                <a:sym typeface="+mn-ea"/>
              </a:rPr>
              <a:t>显示分割图像</a:t>
            </a:r>
            <a:endParaRPr lang="zh-CN" altLang="en-US" sz="22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1975" y="1053465"/>
            <a:ext cx="2746375" cy="2559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270" y="1053465"/>
            <a:ext cx="2741295" cy="25393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>
                <a:sym typeface="+mn-ea"/>
              </a:rPr>
              <a:t>图像区域提取和傅立叶转换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868170" y="1236980"/>
            <a:ext cx="2792730" cy="2637790"/>
          </a:xfrm>
          <a:prstGeom prst="rect">
            <a:avLst/>
          </a:prstGeom>
        </p:spPr>
      </p:pic>
      <p:pic>
        <p:nvPicPr>
          <p:cNvPr id="6" name="内容占位符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72960" y="1236980"/>
            <a:ext cx="2681605" cy="25476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6480" y="4160520"/>
            <a:ext cx="4825365" cy="2225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case 'region extract' %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图像区域提取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i=roicolor(rgb2gray(im),170,240);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2000" err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imshow(i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);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%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显示提取灰度值在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170—240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之间的图像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50000" y="4328160"/>
            <a:ext cx="4549775" cy="1554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case '</a:t>
            </a:r>
            <a:r>
              <a:rPr lang="en-US" altLang="zh-CN" sz="2400" err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fourier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' %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图像傅立处理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k=fftshift(fft2(im));%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求离散傅立叶频谱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2400" err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imshow(k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); %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显示傅立叶频谱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>
                <a:sym typeface="+mn-ea"/>
              </a:rPr>
              <a:t>图像反色和旋转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1155" y="4028440"/>
            <a:ext cx="5279390" cy="1757680"/>
          </a:xfrm>
        </p:spPr>
        <p:txBody>
          <a:bodyPr/>
          <a:p>
            <a:pPr lvl="0" indent="304800" eaLnBrk="1" hangingPunct="1"/>
            <a:r>
              <a:rPr lang="en-US" altLang="zh-CN">
                <a:ea typeface="宋体" panose="02010600030101010101" pitchFamily="2" charset="-122"/>
                <a:sym typeface="+mn-ea"/>
              </a:rPr>
              <a:t>case 'rotation' %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选择旋转按钮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304800" eaLnBrk="1" hangingPunct="1"/>
            <a:r>
              <a:rPr lang="en-US" altLang="zh-CN">
                <a:ea typeface="宋体" panose="02010600030101010101" pitchFamily="2" charset="-122"/>
                <a:sym typeface="+mn-ea"/>
              </a:rPr>
              <a:t>j=imrotate(im,50,'bilinear');%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将图形逆时针旋转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50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度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304800" eaLnBrk="1" hangingPunct="1"/>
            <a:r>
              <a:rPr lang="en-US" altLang="zh-CN" err="1">
                <a:ea typeface="宋体" panose="02010600030101010101" pitchFamily="2" charset="-122"/>
                <a:sym typeface="+mn-ea"/>
              </a:rPr>
              <a:t>imshow(j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);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82080" y="4028440"/>
            <a:ext cx="5283835" cy="1818640"/>
          </a:xfrm>
        </p:spPr>
        <p:txBody>
          <a:bodyPr/>
          <a:p>
            <a:pPr lvl="0" eaLnBrk="1" hangingPunct="1"/>
            <a:r>
              <a:rPr lang="en-US" altLang="zh-CN">
                <a:ea typeface="宋体" panose="02010600030101010101" pitchFamily="2" charset="-122"/>
                <a:sym typeface="+mn-ea"/>
              </a:rPr>
              <a:t>case '</a:t>
            </a:r>
            <a:r>
              <a:rPr lang="en-US" altLang="zh-CN" err="1">
                <a:ea typeface="宋体" panose="02010600030101010101" pitchFamily="2" charset="-122"/>
                <a:sym typeface="+mn-ea"/>
              </a:rPr>
              <a:t>imcomplement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' %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对图像求反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err="1">
                <a:ea typeface="宋体" panose="02010600030101010101" pitchFamily="2" charset="-122"/>
                <a:sym typeface="+mn-ea"/>
              </a:rPr>
              <a:t>i_fan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=255-im;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err="1">
                <a:ea typeface="宋体" panose="02010600030101010101" pitchFamily="2" charset="-122"/>
                <a:sym typeface="+mn-ea"/>
              </a:rPr>
              <a:t>imshow(i_fan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);%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显示求反后的图像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9110" y="1240155"/>
            <a:ext cx="2443480" cy="24758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395" y="1240155"/>
            <a:ext cx="2783205" cy="25755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337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33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b"/>
  <p:tag name="KSO_WM_UNIT_INDEX" val="1"/>
  <p:tag name="KSO_WM_UNIT_ID" val="custom160337_1*b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EMPLATE_THUMBS_INDEX" val="1、4、5、9、12、15、20、25、26、28、29"/>
  <p:tag name="KSO_WM_TEMPLATE_CATEGORY" val="custom"/>
  <p:tag name="KSO_WM_TEMPLATE_INDEX" val="160337"/>
  <p:tag name="KSO_WM_TAG_VERSION" val="1.0"/>
  <p:tag name="KSO_WM_SLIDE_ID" val="custom16033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1_A000120141114A22KWBG">
  <a:themeElements>
    <a:clrScheme name="自定义 132">
      <a:dk1>
        <a:srgbClr val="3D3F41"/>
      </a:dk1>
      <a:lt1>
        <a:srgbClr val="FFFFFF"/>
      </a:lt1>
      <a:dk2>
        <a:srgbClr val="3D3F41"/>
      </a:dk2>
      <a:lt2>
        <a:srgbClr val="EAF5FC"/>
      </a:lt2>
      <a:accent1>
        <a:srgbClr val="04AEDA"/>
      </a:accent1>
      <a:accent2>
        <a:srgbClr val="628EE3"/>
      </a:accent2>
      <a:accent3>
        <a:srgbClr val="2BC3B5"/>
      </a:accent3>
      <a:accent4>
        <a:srgbClr val="92D050"/>
      </a:accent4>
      <a:accent5>
        <a:srgbClr val="CEB9A3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2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2537</Words>
  <Application>WPS 演示</Application>
  <PresentationFormat>宽屏</PresentationFormat>
  <Paragraphs>176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Calibri Light</vt:lpstr>
      <vt:lpstr>Calibri</vt:lpstr>
      <vt:lpstr>微软雅黑</vt:lpstr>
      <vt:lpstr>Wingdings</vt:lpstr>
      <vt:lpstr>黑体</vt:lpstr>
      <vt:lpstr>Arial Black</vt:lpstr>
      <vt:lpstr>幼圆</vt:lpstr>
      <vt:lpstr>Times New Roman</vt:lpstr>
      <vt:lpstr>1_A000120141114A22KWBG</vt:lpstr>
      <vt:lpstr>数字信号与图像处理结课作业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tking</dc:creator>
  <cp:lastModifiedBy>tking</cp:lastModifiedBy>
  <cp:revision>1</cp:revision>
  <dcterms:created xsi:type="dcterms:W3CDTF">2016-12-18T09:22:11Z</dcterms:created>
  <dcterms:modified xsi:type="dcterms:W3CDTF">2016-12-18T10:31:16Z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