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68" r:id="rId5"/>
    <p:sldId id="269" r:id="rId6"/>
    <p:sldId id="270" r:id="rId7"/>
    <p:sldId id="262" r:id="rId8"/>
    <p:sldId id="263" r:id="rId9"/>
    <p:sldId id="273" r:id="rId10"/>
    <p:sldId id="274" r:id="rId11"/>
    <p:sldId id="258" r:id="rId12"/>
    <p:sldId id="260" r:id="rId13"/>
    <p:sldId id="264" r:id="rId14"/>
    <p:sldId id="265" r:id="rId15"/>
    <p:sldId id="275" r:id="rId16"/>
    <p:sldId id="261" r:id="rId17"/>
    <p:sldId id="266" r:id="rId18"/>
    <p:sldId id="26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5431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88693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09024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2077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89387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C4CFA-3295-4762-AD60-54AFC718FDB1}"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80036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C4CFA-3295-4762-AD60-54AFC718FDB1}"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965649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930224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3560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4CFA-3295-4762-AD60-54AFC718FDB1}"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63152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C4CFA-3295-4762-AD60-54AFC718FDB1}"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5604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27529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C4CFA-3295-4762-AD60-54AFC718FDB1}"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322922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C4CFA-3295-4762-AD60-54AFC718FDB1}"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34379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C4CFA-3295-4762-AD60-54AFC718FDB1}"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94004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169212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C4CFA-3295-4762-AD60-54AFC718FDB1}"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96C4D-1040-4B06-9E7E-8B91D9B62C26}" type="slidenum">
              <a:rPr lang="en-US" smtClean="0"/>
              <a:t>‹#›</a:t>
            </a:fld>
            <a:endParaRPr lang="en-US"/>
          </a:p>
        </p:txBody>
      </p:sp>
    </p:spTree>
    <p:extLst>
      <p:ext uri="{BB962C8B-B14F-4D97-AF65-F5344CB8AC3E}">
        <p14:creationId xmlns:p14="http://schemas.microsoft.com/office/powerpoint/2010/main" val="277748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1C4CFA-3295-4762-AD60-54AFC718FDB1}" type="datetimeFigureOut">
              <a:rPr lang="en-US" smtClean="0"/>
              <a:t>10/2/2023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596C4D-1040-4B06-9E7E-8B91D9B62C26}" type="slidenum">
              <a:rPr lang="en-US" smtClean="0"/>
              <a:t>‹#›</a:t>
            </a:fld>
            <a:endParaRPr lang="en-US"/>
          </a:p>
        </p:txBody>
      </p:sp>
    </p:spTree>
    <p:extLst>
      <p:ext uri="{BB962C8B-B14F-4D97-AF65-F5344CB8AC3E}">
        <p14:creationId xmlns:p14="http://schemas.microsoft.com/office/powerpoint/2010/main" val="15202195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public.tableau.com/views/BoxandWhiskerGenreProfits/Sheet1?:language=en-US&amp;publish=yes&amp;:display_count=n&amp;:origin=viz_share_link"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views/RockbusterWorldMapPages/WorldMapPages?:language=en-US&amp;publish=yes&amp;:display_count=n&amp;:origin=viz_share_link"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public.tableau.com/views/RockbusterWorldMap/WorldMap?:language=en-US&amp;:display_count=n&amp;:origin=viz_share_li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RockbusterCountryProfits/Sheet1?:language=en-US&amp;publish=yes&amp;:display_count=n&amp;:origin=viz_share_link" TargetMode="External"/><Relationship Id="rId2" Type="http://schemas.openxmlformats.org/officeDocument/2006/relationships/hyperlink" Target="https://public.tableau.com/views/RockbusterWorldMapPages/WorldMapPages?:language=en-US&amp;publish=yes&amp;:display_count=n&amp;:origin=viz_share_link"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C3D9-AC8C-FB22-AA25-AD412C8E1D33}"/>
              </a:ext>
            </a:extLst>
          </p:cNvPr>
          <p:cNvSpPr>
            <a:spLocks noGrp="1"/>
          </p:cNvSpPr>
          <p:nvPr>
            <p:ph type="ctrTitle"/>
          </p:nvPr>
        </p:nvSpPr>
        <p:spPr/>
        <p:txBody>
          <a:bodyPr/>
          <a:lstStyle/>
          <a:p>
            <a:r>
              <a:rPr lang="en-US" dirty="0" err="1"/>
              <a:t>Rockbuster</a:t>
            </a:r>
            <a:r>
              <a:rPr lang="en-US" dirty="0"/>
              <a:t> Stealth</a:t>
            </a:r>
            <a:br>
              <a:rPr lang="en-US" dirty="0"/>
            </a:br>
            <a:r>
              <a:rPr lang="en-US" dirty="0"/>
              <a:t>Data Analysis Project</a:t>
            </a:r>
          </a:p>
        </p:txBody>
      </p:sp>
      <p:sp>
        <p:nvSpPr>
          <p:cNvPr id="3" name="Subtitle 2">
            <a:extLst>
              <a:ext uri="{FF2B5EF4-FFF2-40B4-BE49-F238E27FC236}">
                <a16:creationId xmlns:a16="http://schemas.microsoft.com/office/drawing/2014/main" id="{B836F09E-0147-EBFC-B5A4-4031590A4CF0}"/>
              </a:ext>
            </a:extLst>
          </p:cNvPr>
          <p:cNvSpPr>
            <a:spLocks noGrp="1"/>
          </p:cNvSpPr>
          <p:nvPr>
            <p:ph type="subTitle" idx="1"/>
          </p:nvPr>
        </p:nvSpPr>
        <p:spPr/>
        <p:txBody>
          <a:bodyPr/>
          <a:lstStyle/>
          <a:p>
            <a:r>
              <a:rPr lang="en-US" dirty="0"/>
              <a:t>Alex Lam</a:t>
            </a:r>
          </a:p>
        </p:txBody>
      </p:sp>
    </p:spTree>
    <p:extLst>
      <p:ext uri="{BB962C8B-B14F-4D97-AF65-F5344CB8AC3E}">
        <p14:creationId xmlns:p14="http://schemas.microsoft.com/office/powerpoint/2010/main" val="34717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FC2-DC62-6E3F-27DB-847FA63B40D0}"/>
              </a:ext>
            </a:extLst>
          </p:cNvPr>
          <p:cNvSpPr>
            <a:spLocks noGrp="1"/>
          </p:cNvSpPr>
          <p:nvPr>
            <p:ph type="title"/>
          </p:nvPr>
        </p:nvSpPr>
        <p:spPr/>
        <p:txBody>
          <a:bodyPr/>
          <a:lstStyle/>
          <a:p>
            <a:r>
              <a:rPr lang="en-US" dirty="0"/>
              <a:t>Top Countries and Their Purchasing Power</a:t>
            </a:r>
          </a:p>
        </p:txBody>
      </p:sp>
      <p:sp>
        <p:nvSpPr>
          <p:cNvPr id="6" name="TextBox 5">
            <a:extLst>
              <a:ext uri="{FF2B5EF4-FFF2-40B4-BE49-F238E27FC236}">
                <a16:creationId xmlns:a16="http://schemas.microsoft.com/office/drawing/2014/main" id="{2D2EB0B4-330F-073A-B408-9C4D43D7C8BC}"/>
              </a:ext>
            </a:extLst>
          </p:cNvPr>
          <p:cNvSpPr txBox="1"/>
          <p:nvPr/>
        </p:nvSpPr>
        <p:spPr>
          <a:xfrm>
            <a:off x="6975468" y="1580050"/>
            <a:ext cx="3973794" cy="3693319"/>
          </a:xfrm>
          <a:prstGeom prst="rect">
            <a:avLst/>
          </a:prstGeom>
          <a:noFill/>
        </p:spPr>
        <p:txBody>
          <a:bodyPr wrap="square" rtlCol="0">
            <a:spAutoFit/>
          </a:bodyPr>
          <a:lstStyle/>
          <a:p>
            <a:r>
              <a:rPr lang="en-US" dirty="0"/>
              <a:t>Purchasing power is determined by this formula: Country Profit / Number of Customers. This formula determines an average on how much each customer spends on rentals.</a:t>
            </a:r>
          </a:p>
          <a:p>
            <a:endParaRPr lang="en-US" dirty="0"/>
          </a:p>
          <a:p>
            <a:r>
              <a:rPr lang="en-US" dirty="0"/>
              <a:t>Insights: India, despite having the most customers by far, does not have the highest purchasing power. The Philippines have the highest purchasing power, but is on the lower hinge of the number of customers box and whisker graph.</a:t>
            </a:r>
          </a:p>
        </p:txBody>
      </p:sp>
      <p:pic>
        <p:nvPicPr>
          <p:cNvPr id="8" name="Picture 7">
            <a:extLst>
              <a:ext uri="{FF2B5EF4-FFF2-40B4-BE49-F238E27FC236}">
                <a16:creationId xmlns:a16="http://schemas.microsoft.com/office/drawing/2014/main" id="{54EB519A-8642-07BE-7CF3-C2288789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54" y="1580050"/>
            <a:ext cx="6207720" cy="4447415"/>
          </a:xfrm>
          <a:prstGeom prst="rect">
            <a:avLst/>
          </a:prstGeom>
        </p:spPr>
      </p:pic>
    </p:spTree>
    <p:extLst>
      <p:ext uri="{BB962C8B-B14F-4D97-AF65-F5344CB8AC3E}">
        <p14:creationId xmlns:p14="http://schemas.microsoft.com/office/powerpoint/2010/main" val="182468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5738-003B-E9B7-C6F8-F43A428A26D8}"/>
              </a:ext>
            </a:extLst>
          </p:cNvPr>
          <p:cNvSpPr>
            <a:spLocks noGrp="1"/>
          </p:cNvSpPr>
          <p:nvPr>
            <p:ph type="title"/>
          </p:nvPr>
        </p:nvSpPr>
        <p:spPr>
          <a:xfrm>
            <a:off x="913795" y="400448"/>
            <a:ext cx="10353762" cy="970450"/>
          </a:xfrm>
        </p:spPr>
        <p:txBody>
          <a:bodyPr>
            <a:normAutofit fontScale="90000"/>
          </a:bodyPr>
          <a:lstStyle/>
          <a:p>
            <a:r>
              <a:rPr lang="en-US" dirty="0"/>
              <a:t>Movie Profits and Genre: Top 10 Most Profitable</a:t>
            </a:r>
          </a:p>
        </p:txBody>
      </p:sp>
      <p:sp>
        <p:nvSpPr>
          <p:cNvPr id="10" name="TextBox 9">
            <a:extLst>
              <a:ext uri="{FF2B5EF4-FFF2-40B4-BE49-F238E27FC236}">
                <a16:creationId xmlns:a16="http://schemas.microsoft.com/office/drawing/2014/main" id="{41EABB14-8E53-88DA-4F70-81D8B2E8F4A2}"/>
              </a:ext>
            </a:extLst>
          </p:cNvPr>
          <p:cNvSpPr txBox="1"/>
          <p:nvPr/>
        </p:nvSpPr>
        <p:spPr>
          <a:xfrm>
            <a:off x="913795" y="5701276"/>
            <a:ext cx="11198606" cy="1015663"/>
          </a:xfrm>
          <a:prstGeom prst="rect">
            <a:avLst/>
          </a:prstGeom>
          <a:noFill/>
        </p:spPr>
        <p:txBody>
          <a:bodyPr wrap="square" rtlCol="0">
            <a:spAutoFit/>
          </a:bodyPr>
          <a:lstStyle/>
          <a:p>
            <a:r>
              <a:rPr lang="en-US" sz="2000" dirty="0"/>
              <a:t>These movies are the top ten most profitable movies for </a:t>
            </a:r>
            <a:r>
              <a:rPr lang="en-US" sz="2000" dirty="0" err="1"/>
              <a:t>Rockbuster</a:t>
            </a:r>
            <a:r>
              <a:rPr lang="en-US" sz="2000" dirty="0"/>
              <a:t>. There is no outlier movie and these films have earned similar revenue for </a:t>
            </a:r>
            <a:r>
              <a:rPr lang="en-US" sz="2000" dirty="0" err="1"/>
              <a:t>Rockbuster</a:t>
            </a:r>
            <a:r>
              <a:rPr lang="en-US" sz="2000" dirty="0"/>
              <a:t>. These films need to on the new streaming service.</a:t>
            </a:r>
          </a:p>
        </p:txBody>
      </p:sp>
      <p:pic>
        <p:nvPicPr>
          <p:cNvPr id="12" name="Content Placeholder 11">
            <a:extLst>
              <a:ext uri="{FF2B5EF4-FFF2-40B4-BE49-F238E27FC236}">
                <a16:creationId xmlns:a16="http://schemas.microsoft.com/office/drawing/2014/main" id="{FC6470CE-E160-6635-E59F-AB23D4931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543" y="1242182"/>
            <a:ext cx="6879650" cy="4350582"/>
          </a:xfrm>
        </p:spPr>
      </p:pic>
    </p:spTree>
    <p:extLst>
      <p:ext uri="{BB962C8B-B14F-4D97-AF65-F5344CB8AC3E}">
        <p14:creationId xmlns:p14="http://schemas.microsoft.com/office/powerpoint/2010/main" val="32018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5738-003B-E9B7-C6F8-F43A428A26D8}"/>
              </a:ext>
            </a:extLst>
          </p:cNvPr>
          <p:cNvSpPr>
            <a:spLocks noGrp="1"/>
          </p:cNvSpPr>
          <p:nvPr>
            <p:ph type="title"/>
          </p:nvPr>
        </p:nvSpPr>
        <p:spPr>
          <a:xfrm>
            <a:off x="913795" y="438684"/>
            <a:ext cx="10353762" cy="970450"/>
          </a:xfrm>
        </p:spPr>
        <p:txBody>
          <a:bodyPr>
            <a:normAutofit fontScale="90000"/>
          </a:bodyPr>
          <a:lstStyle/>
          <a:p>
            <a:r>
              <a:rPr lang="en-US" dirty="0"/>
              <a:t>Movie Profits and Genre: Bottom 10 Least Profitable</a:t>
            </a:r>
          </a:p>
        </p:txBody>
      </p:sp>
      <p:sp>
        <p:nvSpPr>
          <p:cNvPr id="10" name="TextBox 9">
            <a:extLst>
              <a:ext uri="{FF2B5EF4-FFF2-40B4-BE49-F238E27FC236}">
                <a16:creationId xmlns:a16="http://schemas.microsoft.com/office/drawing/2014/main" id="{41EABB14-8E53-88DA-4F70-81D8B2E8F4A2}"/>
              </a:ext>
            </a:extLst>
          </p:cNvPr>
          <p:cNvSpPr txBox="1"/>
          <p:nvPr/>
        </p:nvSpPr>
        <p:spPr>
          <a:xfrm>
            <a:off x="913795" y="5711430"/>
            <a:ext cx="11198606"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These movies are the bottom ten most least movies for </a:t>
            </a:r>
            <a:r>
              <a:rPr kumimoji="0" lang="en-US" sz="2000" b="0" i="0" u="none" strike="noStrike" kern="1200" cap="none" spc="0" normalizeH="0" baseline="0" noProof="0" dirty="0" err="1">
                <a:ln>
                  <a:noFill/>
                </a:ln>
                <a:solidFill>
                  <a:prstClr val="white"/>
                </a:solidFill>
                <a:effectLst/>
                <a:uLnTx/>
                <a:uFillTx/>
                <a:latin typeface="Calisto MT" panose="02040603050505030304"/>
                <a:ea typeface="+mn-ea"/>
                <a:cs typeface="+mn-cs"/>
              </a:rPr>
              <a:t>Rockbuster</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Similar to the top ten profitable movies, there is no outlier movie and these films have earned similar revenue for </a:t>
            </a:r>
            <a:r>
              <a:rPr kumimoji="0" lang="en-US" sz="2000" b="0" i="0" u="none" strike="noStrike" kern="1200" cap="none" spc="0" normalizeH="0" baseline="0" noProof="0" dirty="0" err="1">
                <a:ln>
                  <a:noFill/>
                </a:ln>
                <a:solidFill>
                  <a:prstClr val="white"/>
                </a:solidFill>
                <a:effectLst/>
                <a:uLnTx/>
                <a:uFillTx/>
                <a:latin typeface="Calisto MT" panose="02040603050505030304"/>
                <a:ea typeface="+mn-ea"/>
                <a:cs typeface="+mn-cs"/>
              </a:rPr>
              <a:t>Rockbuster</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There is overlap with the most profitable movies and their genres, but horror and new genres only appear here.</a:t>
            </a:r>
          </a:p>
        </p:txBody>
      </p:sp>
      <p:pic>
        <p:nvPicPr>
          <p:cNvPr id="6" name="Content Placeholder 5">
            <a:extLst>
              <a:ext uri="{FF2B5EF4-FFF2-40B4-BE49-F238E27FC236}">
                <a16:creationId xmlns:a16="http://schemas.microsoft.com/office/drawing/2014/main" id="{F707E8FB-510D-4075-9F8B-30FCEB191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145" y="1530663"/>
            <a:ext cx="6599061" cy="4059237"/>
          </a:xfrm>
        </p:spPr>
      </p:pic>
    </p:spTree>
    <p:extLst>
      <p:ext uri="{BB962C8B-B14F-4D97-AF65-F5344CB8AC3E}">
        <p14:creationId xmlns:p14="http://schemas.microsoft.com/office/powerpoint/2010/main" val="127358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AE64-B813-B6C1-ED77-4AC5816C56F4}"/>
              </a:ext>
            </a:extLst>
          </p:cNvPr>
          <p:cNvSpPr>
            <a:spLocks noGrp="1"/>
          </p:cNvSpPr>
          <p:nvPr>
            <p:ph type="title"/>
          </p:nvPr>
        </p:nvSpPr>
        <p:spPr>
          <a:xfrm>
            <a:off x="914356" y="284860"/>
            <a:ext cx="10353762" cy="970450"/>
          </a:xfrm>
        </p:spPr>
        <p:txBody>
          <a:bodyPr/>
          <a:lstStyle/>
          <a:p>
            <a:r>
              <a:rPr lang="en-US" dirty="0"/>
              <a:t>Popular Genres</a:t>
            </a:r>
          </a:p>
        </p:txBody>
      </p:sp>
      <p:sp>
        <p:nvSpPr>
          <p:cNvPr id="6" name="TextBox 5">
            <a:extLst>
              <a:ext uri="{FF2B5EF4-FFF2-40B4-BE49-F238E27FC236}">
                <a16:creationId xmlns:a16="http://schemas.microsoft.com/office/drawing/2014/main" id="{0B7EA763-9979-2DDA-C2AD-7D9892EA9EEF}"/>
              </a:ext>
            </a:extLst>
          </p:cNvPr>
          <p:cNvSpPr txBox="1"/>
          <p:nvPr/>
        </p:nvSpPr>
        <p:spPr>
          <a:xfrm>
            <a:off x="8141294" y="1555334"/>
            <a:ext cx="3982340" cy="4524315"/>
          </a:xfrm>
          <a:prstGeom prst="rect">
            <a:avLst/>
          </a:prstGeom>
          <a:noFill/>
        </p:spPr>
        <p:txBody>
          <a:bodyPr wrap="square" rtlCol="0">
            <a:spAutoFit/>
          </a:bodyPr>
          <a:lstStyle/>
          <a:p>
            <a:r>
              <a:rPr lang="en-US" dirty="0"/>
              <a:t>These genres have made the most profit: Sports, Sci-Fi, Animation, Drama, and Comedy. These top genres are higher than the upper hinge. The top genres should be promoted either through marketing or rental deals.</a:t>
            </a:r>
          </a:p>
          <a:p>
            <a:endParaRPr lang="en-US" dirty="0"/>
          </a:p>
          <a:p>
            <a:r>
              <a:rPr lang="en-US" dirty="0"/>
              <a:t>Least profitable genres under the lower hinge are Classics, Children, Travel, Music, and Thriller. The horror genre is in the latter half of grossing profits and has one of its films in the bottom 10 profitable films. Horror along with the other aforementioned least profitable genres should not be prioritized in marketing.</a:t>
            </a:r>
          </a:p>
        </p:txBody>
      </p:sp>
      <p:pic>
        <p:nvPicPr>
          <p:cNvPr id="7" name="Content Placeholder 6">
            <a:extLst>
              <a:ext uri="{FF2B5EF4-FFF2-40B4-BE49-F238E27FC236}">
                <a16:creationId xmlns:a16="http://schemas.microsoft.com/office/drawing/2014/main" id="{AD5E2299-6FAA-9487-9AA3-FA23EEF4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19" y="1555334"/>
            <a:ext cx="6682811" cy="3640213"/>
          </a:xfrm>
        </p:spPr>
      </p:pic>
      <p:pic>
        <p:nvPicPr>
          <p:cNvPr id="10" name="Picture 9">
            <a:extLst>
              <a:ext uri="{FF2B5EF4-FFF2-40B4-BE49-F238E27FC236}">
                <a16:creationId xmlns:a16="http://schemas.microsoft.com/office/drawing/2014/main" id="{845CEE93-1391-F527-EE46-D636F9AA391E}"/>
              </a:ext>
            </a:extLst>
          </p:cNvPr>
          <p:cNvPicPr>
            <a:picLocks noChangeAspect="1"/>
          </p:cNvPicPr>
          <p:nvPr/>
        </p:nvPicPr>
        <p:blipFill rotWithShape="1">
          <a:blip r:embed="rId3">
            <a:extLst>
              <a:ext uri="{28A0092B-C50C-407E-A947-70E740481C1C}">
                <a14:useLocalDpi xmlns:a14="http://schemas.microsoft.com/office/drawing/2010/main" val="0"/>
              </a:ext>
            </a:extLst>
          </a:blip>
          <a:srcRect l="1" r="-427" b="9455"/>
          <a:stretch/>
        </p:blipFill>
        <p:spPr>
          <a:xfrm>
            <a:off x="7149085" y="1555335"/>
            <a:ext cx="670317" cy="4801313"/>
          </a:xfrm>
          <a:prstGeom prst="rect">
            <a:avLst/>
          </a:prstGeom>
        </p:spPr>
      </p:pic>
      <p:sp>
        <p:nvSpPr>
          <p:cNvPr id="11" name="TextBox 10">
            <a:extLst>
              <a:ext uri="{FF2B5EF4-FFF2-40B4-BE49-F238E27FC236}">
                <a16:creationId xmlns:a16="http://schemas.microsoft.com/office/drawing/2014/main" id="{5D15DC9E-9A20-E9AC-D823-767EB6D181C8}"/>
              </a:ext>
            </a:extLst>
          </p:cNvPr>
          <p:cNvSpPr txBox="1"/>
          <p:nvPr/>
        </p:nvSpPr>
        <p:spPr>
          <a:xfrm>
            <a:off x="264919" y="5541040"/>
            <a:ext cx="6065624" cy="1631216"/>
          </a:xfrm>
          <a:prstGeom prst="rect">
            <a:avLst/>
          </a:prstGeom>
          <a:noFill/>
        </p:spPr>
        <p:txBody>
          <a:bodyPr wrap="square" rtlCol="0">
            <a:spAutoFit/>
          </a:bodyPr>
          <a:lstStyle/>
          <a:p>
            <a:r>
              <a:rPr lang="en-US" sz="1600" dirty="0"/>
              <a:t>Box and Whisker Tableau Link:</a:t>
            </a:r>
          </a:p>
          <a:p>
            <a:r>
              <a:rPr lang="en-US" sz="1600" dirty="0">
                <a:hlinkClick r:id="rId4"/>
              </a:rPr>
              <a:t>https://public.tableau.com/views/BoxandWhiskerGenreProfits/Sheet1?:language=en-US&amp;publish=yes&amp;:display_count=n&amp;:origin=viz_share_link</a:t>
            </a:r>
            <a:endParaRPr lang="en-US" sz="1600" dirty="0"/>
          </a:p>
          <a:p>
            <a:endParaRPr lang="en-US" dirty="0"/>
          </a:p>
          <a:p>
            <a:endParaRPr lang="en-US" dirty="0"/>
          </a:p>
        </p:txBody>
      </p:sp>
    </p:spTree>
    <p:extLst>
      <p:ext uri="{BB962C8B-B14F-4D97-AF65-F5344CB8AC3E}">
        <p14:creationId xmlns:p14="http://schemas.microsoft.com/office/powerpoint/2010/main" val="139950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293C-DDBE-3BEA-EFA0-A0965E77DC0A}"/>
              </a:ext>
            </a:extLst>
          </p:cNvPr>
          <p:cNvSpPr>
            <a:spLocks noGrp="1"/>
          </p:cNvSpPr>
          <p:nvPr>
            <p:ph type="title"/>
          </p:nvPr>
        </p:nvSpPr>
        <p:spPr>
          <a:xfrm>
            <a:off x="919119" y="447230"/>
            <a:ext cx="10353762" cy="970450"/>
          </a:xfrm>
        </p:spPr>
        <p:txBody>
          <a:bodyPr/>
          <a:lstStyle/>
          <a:p>
            <a:r>
              <a:rPr lang="en-US" dirty="0"/>
              <a:t>Popular Ratings</a:t>
            </a:r>
          </a:p>
        </p:txBody>
      </p:sp>
      <p:sp>
        <p:nvSpPr>
          <p:cNvPr id="6" name="TextBox 5">
            <a:extLst>
              <a:ext uri="{FF2B5EF4-FFF2-40B4-BE49-F238E27FC236}">
                <a16:creationId xmlns:a16="http://schemas.microsoft.com/office/drawing/2014/main" id="{BAED5E9A-C317-F61A-C993-9F7BFAEC2317}"/>
              </a:ext>
            </a:extLst>
          </p:cNvPr>
          <p:cNvSpPr txBox="1"/>
          <p:nvPr/>
        </p:nvSpPr>
        <p:spPr>
          <a:xfrm>
            <a:off x="7295382" y="1580050"/>
            <a:ext cx="4540543" cy="5016758"/>
          </a:xfrm>
          <a:prstGeom prst="rect">
            <a:avLst/>
          </a:prstGeom>
          <a:noFill/>
        </p:spPr>
        <p:txBody>
          <a:bodyPr wrap="square" rtlCol="0">
            <a:spAutoFit/>
          </a:bodyPr>
          <a:lstStyle/>
          <a:p>
            <a:r>
              <a:rPr lang="en-US" sz="2000" dirty="0"/>
              <a:t>Ratings are generally not given promotion deals, but </a:t>
            </a:r>
            <a:r>
              <a:rPr lang="en-US" sz="2000" dirty="0" err="1"/>
              <a:t>Rockbuster</a:t>
            </a:r>
            <a:r>
              <a:rPr lang="en-US" sz="2000" dirty="0"/>
              <a:t> can still use the popularity data. The marketing team has to promote PG-13 films more often as customers are most likely to rent those films. If the proper and popular product is advertised to customers, they are more likely to rent the movies.</a:t>
            </a:r>
          </a:p>
          <a:p>
            <a:endParaRPr lang="en-US" sz="2000" dirty="0"/>
          </a:p>
          <a:p>
            <a:r>
              <a:rPr lang="en-US" sz="2000" dirty="0"/>
              <a:t>The G rating and Children movies do not turn a large profit, as shown with this graph and the previous genre graft.</a:t>
            </a:r>
          </a:p>
          <a:p>
            <a:r>
              <a:rPr lang="en-US" sz="2000" dirty="0" err="1"/>
              <a:t>Rockbuster</a:t>
            </a:r>
            <a:r>
              <a:rPr lang="en-US" sz="2000" dirty="0"/>
              <a:t> is primarily geared towards adult audiences and marketing should reflect the target customers.</a:t>
            </a:r>
          </a:p>
        </p:txBody>
      </p:sp>
      <p:pic>
        <p:nvPicPr>
          <p:cNvPr id="8" name="Content Placeholder 7">
            <a:extLst>
              <a:ext uri="{FF2B5EF4-FFF2-40B4-BE49-F238E27FC236}">
                <a16:creationId xmlns:a16="http://schemas.microsoft.com/office/drawing/2014/main" id="{9BD547E0-F8D3-C256-2DDF-D29BC40F4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172" y="1580050"/>
            <a:ext cx="6446310" cy="4059237"/>
          </a:xfrm>
        </p:spPr>
      </p:pic>
    </p:spTree>
    <p:extLst>
      <p:ext uri="{BB962C8B-B14F-4D97-AF65-F5344CB8AC3E}">
        <p14:creationId xmlns:p14="http://schemas.microsoft.com/office/powerpoint/2010/main" val="146739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CF89-F75B-E896-8FE8-C3E99B2080A0}"/>
              </a:ext>
            </a:extLst>
          </p:cNvPr>
          <p:cNvSpPr>
            <a:spLocks noGrp="1"/>
          </p:cNvSpPr>
          <p:nvPr>
            <p:ph type="title"/>
          </p:nvPr>
        </p:nvSpPr>
        <p:spPr>
          <a:xfrm>
            <a:off x="913795" y="439538"/>
            <a:ext cx="10353762" cy="970450"/>
          </a:xfrm>
        </p:spPr>
        <p:txBody>
          <a:bodyPr/>
          <a:lstStyle/>
          <a:p>
            <a:r>
              <a:rPr lang="en-US" dirty="0"/>
              <a:t>Data Statistics and Rental Deals</a:t>
            </a:r>
          </a:p>
        </p:txBody>
      </p:sp>
      <p:graphicFrame>
        <p:nvGraphicFramePr>
          <p:cNvPr id="6" name="Table 6">
            <a:extLst>
              <a:ext uri="{FF2B5EF4-FFF2-40B4-BE49-F238E27FC236}">
                <a16:creationId xmlns:a16="http://schemas.microsoft.com/office/drawing/2014/main" id="{C6A15227-8310-A74E-F6D9-7F9B71FCFD6C}"/>
              </a:ext>
            </a:extLst>
          </p:cNvPr>
          <p:cNvGraphicFramePr>
            <a:graphicFrameLocks noGrp="1"/>
          </p:cNvGraphicFramePr>
          <p:nvPr>
            <p:ph idx="1"/>
            <p:extLst>
              <p:ext uri="{D42A27DB-BD31-4B8C-83A1-F6EECF244321}">
                <p14:modId xmlns:p14="http://schemas.microsoft.com/office/powerpoint/2010/main" val="4273523204"/>
              </p:ext>
            </p:extLst>
          </p:nvPr>
        </p:nvGraphicFramePr>
        <p:xfrm>
          <a:off x="913795" y="1509772"/>
          <a:ext cx="10353672" cy="128524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311550247"/>
                    </a:ext>
                  </a:extLst>
                </a:gridCol>
                <a:gridCol w="1725612">
                  <a:extLst>
                    <a:ext uri="{9D8B030D-6E8A-4147-A177-3AD203B41FA5}">
                      <a16:colId xmlns:a16="http://schemas.microsoft.com/office/drawing/2014/main" val="3958878377"/>
                    </a:ext>
                  </a:extLst>
                </a:gridCol>
                <a:gridCol w="1725612">
                  <a:extLst>
                    <a:ext uri="{9D8B030D-6E8A-4147-A177-3AD203B41FA5}">
                      <a16:colId xmlns:a16="http://schemas.microsoft.com/office/drawing/2014/main" val="957762669"/>
                    </a:ext>
                  </a:extLst>
                </a:gridCol>
                <a:gridCol w="1725612">
                  <a:extLst>
                    <a:ext uri="{9D8B030D-6E8A-4147-A177-3AD203B41FA5}">
                      <a16:colId xmlns:a16="http://schemas.microsoft.com/office/drawing/2014/main" val="2734290603"/>
                    </a:ext>
                  </a:extLst>
                </a:gridCol>
                <a:gridCol w="1725612">
                  <a:extLst>
                    <a:ext uri="{9D8B030D-6E8A-4147-A177-3AD203B41FA5}">
                      <a16:colId xmlns:a16="http://schemas.microsoft.com/office/drawing/2014/main" val="3145025728"/>
                    </a:ext>
                  </a:extLst>
                </a:gridCol>
                <a:gridCol w="1725612">
                  <a:extLst>
                    <a:ext uri="{9D8B030D-6E8A-4147-A177-3AD203B41FA5}">
                      <a16:colId xmlns:a16="http://schemas.microsoft.com/office/drawing/2014/main" val="777030163"/>
                    </a:ext>
                  </a:extLst>
                </a:gridCol>
              </a:tblGrid>
              <a:tr h="370840">
                <a:tc>
                  <a:txBody>
                    <a:bodyPr/>
                    <a:lstStyle/>
                    <a:p>
                      <a:r>
                        <a:rPr lang="en-US" dirty="0"/>
                        <a:t>Min Rental Duration</a:t>
                      </a:r>
                    </a:p>
                  </a:txBody>
                  <a:tcPr/>
                </a:tc>
                <a:tc>
                  <a:txBody>
                    <a:bodyPr/>
                    <a:lstStyle/>
                    <a:p>
                      <a:r>
                        <a:rPr lang="en-US" dirty="0"/>
                        <a:t>Max Rental Duration</a:t>
                      </a:r>
                    </a:p>
                  </a:txBody>
                  <a:tcPr/>
                </a:tc>
                <a:tc>
                  <a:txBody>
                    <a:bodyPr/>
                    <a:lstStyle/>
                    <a:p>
                      <a:r>
                        <a:rPr lang="en-US" dirty="0"/>
                        <a:t>Avg / Median Rental Duration</a:t>
                      </a:r>
                    </a:p>
                  </a:txBody>
                  <a:tcPr/>
                </a:tc>
                <a:tc>
                  <a:txBody>
                    <a:bodyPr/>
                    <a:lstStyle/>
                    <a:p>
                      <a:r>
                        <a:rPr lang="en-US" dirty="0"/>
                        <a:t>Min Rental Rate</a:t>
                      </a:r>
                    </a:p>
                  </a:txBody>
                  <a:tcPr/>
                </a:tc>
                <a:tc>
                  <a:txBody>
                    <a:bodyPr/>
                    <a:lstStyle/>
                    <a:p>
                      <a:r>
                        <a:rPr lang="en-US" dirty="0"/>
                        <a:t>Max Rental Rate</a:t>
                      </a:r>
                    </a:p>
                  </a:txBody>
                  <a:tcPr/>
                </a:tc>
                <a:tc>
                  <a:txBody>
                    <a:bodyPr/>
                    <a:lstStyle/>
                    <a:p>
                      <a:r>
                        <a:rPr lang="en-US" dirty="0"/>
                        <a:t>Avg / Median Rental Rate</a:t>
                      </a:r>
                    </a:p>
                  </a:txBody>
                  <a:tcPr/>
                </a:tc>
                <a:extLst>
                  <a:ext uri="{0D108BD9-81ED-4DB2-BD59-A6C34878D82A}">
                    <a16:rowId xmlns:a16="http://schemas.microsoft.com/office/drawing/2014/main" val="840820761"/>
                  </a:ext>
                </a:extLst>
              </a:tr>
              <a:tr h="370840">
                <a:tc>
                  <a:txBody>
                    <a:bodyPr/>
                    <a:lstStyle/>
                    <a:p>
                      <a:r>
                        <a:rPr lang="en-US" dirty="0"/>
                        <a:t>3 Days</a:t>
                      </a:r>
                    </a:p>
                  </a:txBody>
                  <a:tcPr/>
                </a:tc>
                <a:tc>
                  <a:txBody>
                    <a:bodyPr/>
                    <a:lstStyle/>
                    <a:p>
                      <a:r>
                        <a:rPr lang="en-US" dirty="0"/>
                        <a:t>7 Days</a:t>
                      </a:r>
                    </a:p>
                  </a:txBody>
                  <a:tcPr/>
                </a:tc>
                <a:tc>
                  <a:txBody>
                    <a:bodyPr/>
                    <a:lstStyle/>
                    <a:p>
                      <a:r>
                        <a:rPr lang="en-US" dirty="0"/>
                        <a:t>5 Days</a:t>
                      </a:r>
                    </a:p>
                  </a:txBody>
                  <a:tcPr/>
                </a:tc>
                <a:tc>
                  <a:txBody>
                    <a:bodyPr/>
                    <a:lstStyle/>
                    <a:p>
                      <a:r>
                        <a:rPr lang="en-US" dirty="0"/>
                        <a:t>$0.99</a:t>
                      </a:r>
                    </a:p>
                  </a:txBody>
                  <a:tcPr/>
                </a:tc>
                <a:tc>
                  <a:txBody>
                    <a:bodyPr/>
                    <a:lstStyle/>
                    <a:p>
                      <a:r>
                        <a:rPr lang="en-US" dirty="0"/>
                        <a:t>$4.99</a:t>
                      </a:r>
                    </a:p>
                  </a:txBody>
                  <a:tcPr/>
                </a:tc>
                <a:tc>
                  <a:txBody>
                    <a:bodyPr/>
                    <a:lstStyle/>
                    <a:p>
                      <a:r>
                        <a:rPr lang="en-US" dirty="0"/>
                        <a:t>$2.98</a:t>
                      </a:r>
                    </a:p>
                  </a:txBody>
                  <a:tcPr/>
                </a:tc>
                <a:extLst>
                  <a:ext uri="{0D108BD9-81ED-4DB2-BD59-A6C34878D82A}">
                    <a16:rowId xmlns:a16="http://schemas.microsoft.com/office/drawing/2014/main" val="1539910761"/>
                  </a:ext>
                </a:extLst>
              </a:tr>
            </a:tbl>
          </a:graphicData>
        </a:graphic>
      </p:graphicFrame>
      <p:pic>
        <p:nvPicPr>
          <p:cNvPr id="4" name="Picture 3">
            <a:extLst>
              <a:ext uri="{FF2B5EF4-FFF2-40B4-BE49-F238E27FC236}">
                <a16:creationId xmlns:a16="http://schemas.microsoft.com/office/drawing/2014/main" id="{BD63F031-20C0-07BF-0250-43D7A4581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36" y="2894796"/>
            <a:ext cx="4637249" cy="3799938"/>
          </a:xfrm>
          <a:prstGeom prst="rect">
            <a:avLst/>
          </a:prstGeom>
        </p:spPr>
      </p:pic>
      <p:pic>
        <p:nvPicPr>
          <p:cNvPr id="8" name="Picture 7">
            <a:extLst>
              <a:ext uri="{FF2B5EF4-FFF2-40B4-BE49-F238E27FC236}">
                <a16:creationId xmlns:a16="http://schemas.microsoft.com/office/drawing/2014/main" id="{A600C110-8CDB-3D4F-5239-7DC78F0F6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31" y="2894796"/>
            <a:ext cx="5128878" cy="3799938"/>
          </a:xfrm>
          <a:prstGeom prst="rect">
            <a:avLst/>
          </a:prstGeom>
        </p:spPr>
      </p:pic>
    </p:spTree>
    <p:extLst>
      <p:ext uri="{BB962C8B-B14F-4D97-AF65-F5344CB8AC3E}">
        <p14:creationId xmlns:p14="http://schemas.microsoft.com/office/powerpoint/2010/main" val="182267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CF89-F75B-E896-8FE8-C3E99B2080A0}"/>
              </a:ext>
            </a:extLst>
          </p:cNvPr>
          <p:cNvSpPr>
            <a:spLocks noGrp="1"/>
          </p:cNvSpPr>
          <p:nvPr>
            <p:ph type="title"/>
          </p:nvPr>
        </p:nvSpPr>
        <p:spPr/>
        <p:txBody>
          <a:bodyPr/>
          <a:lstStyle/>
          <a:p>
            <a:r>
              <a:rPr lang="en-US" dirty="0"/>
              <a:t>Data Statistics and Rental Deals Continued</a:t>
            </a:r>
          </a:p>
        </p:txBody>
      </p:sp>
      <p:sp>
        <p:nvSpPr>
          <p:cNvPr id="7" name="TextBox 6">
            <a:extLst>
              <a:ext uri="{FF2B5EF4-FFF2-40B4-BE49-F238E27FC236}">
                <a16:creationId xmlns:a16="http://schemas.microsoft.com/office/drawing/2014/main" id="{0A5A807D-2BAC-8664-0E5D-16ECB92FC65A}"/>
              </a:ext>
            </a:extLst>
          </p:cNvPr>
          <p:cNvSpPr txBox="1"/>
          <p:nvPr/>
        </p:nvSpPr>
        <p:spPr>
          <a:xfrm>
            <a:off x="913795" y="1839482"/>
            <a:ext cx="10160652" cy="3785652"/>
          </a:xfrm>
          <a:prstGeom prst="rect">
            <a:avLst/>
          </a:prstGeom>
          <a:noFill/>
        </p:spPr>
        <p:txBody>
          <a:bodyPr wrap="square" rtlCol="0">
            <a:spAutoFit/>
          </a:bodyPr>
          <a:lstStyle/>
          <a:p>
            <a:r>
              <a:rPr lang="en-US" sz="2000" dirty="0"/>
              <a:t>Customers are shown to rent movies for 5 days at a rate of $2.98 on average. Deals for rentals pass the average rental duration should be offered. Rental deal rates should be below $2.98. This deal will incentivize customers to rent movies for longer.</a:t>
            </a:r>
          </a:p>
          <a:p>
            <a:endParaRPr lang="en-US" sz="2000" dirty="0"/>
          </a:p>
          <a:p>
            <a:r>
              <a:rPr lang="en-US" sz="2000" dirty="0"/>
              <a:t>Example: A customer rents a movie for 6 days. The original rental rate is $3.50 per day, but on the final day the rental rate is $2.</a:t>
            </a:r>
          </a:p>
          <a:p>
            <a:endParaRPr lang="en-US" sz="2000" dirty="0"/>
          </a:p>
          <a:p>
            <a:r>
              <a:rPr lang="en-US" sz="2000" dirty="0"/>
              <a:t>The deal rewards customers for their longer rentals and encourages longer rentals. This deal should be directed towards countries and regions, which have high populations, but more moderate purchasing power. India should have this strategy applied to it, since its users on average do not rent for long as seen with their average purchasing power despite its number of customers.</a:t>
            </a:r>
          </a:p>
        </p:txBody>
      </p:sp>
    </p:spTree>
    <p:extLst>
      <p:ext uri="{BB962C8B-B14F-4D97-AF65-F5344CB8AC3E}">
        <p14:creationId xmlns:p14="http://schemas.microsoft.com/office/powerpoint/2010/main" val="393447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B285-53CC-6841-36A4-DF3A694858AA}"/>
              </a:ext>
            </a:extLst>
          </p:cNvPr>
          <p:cNvSpPr>
            <a:spLocks noGrp="1"/>
          </p:cNvSpPr>
          <p:nvPr>
            <p:ph type="title"/>
          </p:nvPr>
        </p:nvSpPr>
        <p:spPr/>
        <p:txBody>
          <a:bodyPr/>
          <a:lstStyle/>
          <a:p>
            <a:r>
              <a:rPr lang="en-US" dirty="0"/>
              <a:t>Customers With High Life Time Value</a:t>
            </a:r>
          </a:p>
        </p:txBody>
      </p:sp>
      <p:graphicFrame>
        <p:nvGraphicFramePr>
          <p:cNvPr id="4" name="Table 4">
            <a:extLst>
              <a:ext uri="{FF2B5EF4-FFF2-40B4-BE49-F238E27FC236}">
                <a16:creationId xmlns:a16="http://schemas.microsoft.com/office/drawing/2014/main" id="{398C15CC-ABB0-A926-D4E8-29A748584E74}"/>
              </a:ext>
            </a:extLst>
          </p:cNvPr>
          <p:cNvGraphicFramePr>
            <a:graphicFrameLocks noGrp="1"/>
          </p:cNvGraphicFramePr>
          <p:nvPr>
            <p:ph idx="1"/>
            <p:extLst>
              <p:ext uri="{D42A27DB-BD31-4B8C-83A1-F6EECF244321}">
                <p14:modId xmlns:p14="http://schemas.microsoft.com/office/powerpoint/2010/main" val="2656799759"/>
              </p:ext>
            </p:extLst>
          </p:nvPr>
        </p:nvGraphicFramePr>
        <p:xfrm>
          <a:off x="914400" y="1731963"/>
          <a:ext cx="10353672" cy="27635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463771860"/>
                    </a:ext>
                  </a:extLst>
                </a:gridCol>
                <a:gridCol w="1725612">
                  <a:extLst>
                    <a:ext uri="{9D8B030D-6E8A-4147-A177-3AD203B41FA5}">
                      <a16:colId xmlns:a16="http://schemas.microsoft.com/office/drawing/2014/main" val="332007228"/>
                    </a:ext>
                  </a:extLst>
                </a:gridCol>
                <a:gridCol w="1725612">
                  <a:extLst>
                    <a:ext uri="{9D8B030D-6E8A-4147-A177-3AD203B41FA5}">
                      <a16:colId xmlns:a16="http://schemas.microsoft.com/office/drawing/2014/main" val="1285898934"/>
                    </a:ext>
                  </a:extLst>
                </a:gridCol>
                <a:gridCol w="1725612">
                  <a:extLst>
                    <a:ext uri="{9D8B030D-6E8A-4147-A177-3AD203B41FA5}">
                      <a16:colId xmlns:a16="http://schemas.microsoft.com/office/drawing/2014/main" val="1583696662"/>
                    </a:ext>
                  </a:extLst>
                </a:gridCol>
                <a:gridCol w="1725612">
                  <a:extLst>
                    <a:ext uri="{9D8B030D-6E8A-4147-A177-3AD203B41FA5}">
                      <a16:colId xmlns:a16="http://schemas.microsoft.com/office/drawing/2014/main" val="3983017969"/>
                    </a:ext>
                  </a:extLst>
                </a:gridCol>
                <a:gridCol w="1725612">
                  <a:extLst>
                    <a:ext uri="{9D8B030D-6E8A-4147-A177-3AD203B41FA5}">
                      <a16:colId xmlns:a16="http://schemas.microsoft.com/office/drawing/2014/main" val="4253249741"/>
                    </a:ext>
                  </a:extLst>
                </a:gridCol>
              </a:tblGrid>
              <a:tr h="370840">
                <a:tc>
                  <a:txBody>
                    <a:bodyPr/>
                    <a:lstStyle/>
                    <a:p>
                      <a:r>
                        <a:rPr lang="en-US" dirty="0"/>
                        <a:t>Customer ID</a:t>
                      </a:r>
                    </a:p>
                  </a:txBody>
                  <a:tcPr/>
                </a:tc>
                <a:tc>
                  <a:txBody>
                    <a:bodyPr/>
                    <a:lstStyle/>
                    <a:p>
                      <a:r>
                        <a:rPr lang="en-US" dirty="0"/>
                        <a:t>First Name</a:t>
                      </a:r>
                    </a:p>
                  </a:txBody>
                  <a:tcPr/>
                </a:tc>
                <a:tc>
                  <a:txBody>
                    <a:bodyPr/>
                    <a:lstStyle/>
                    <a:p>
                      <a:r>
                        <a:rPr lang="en-US" dirty="0"/>
                        <a:t>Last Name</a:t>
                      </a:r>
                    </a:p>
                  </a:txBody>
                  <a:tcPr/>
                </a:tc>
                <a:tc>
                  <a:txBody>
                    <a:bodyPr/>
                    <a:lstStyle/>
                    <a:p>
                      <a:r>
                        <a:rPr lang="en-US" dirty="0"/>
                        <a:t>Country</a:t>
                      </a:r>
                    </a:p>
                  </a:txBody>
                  <a:tcPr/>
                </a:tc>
                <a:tc>
                  <a:txBody>
                    <a:bodyPr/>
                    <a:lstStyle/>
                    <a:p>
                      <a:r>
                        <a:rPr lang="en-US" dirty="0"/>
                        <a:t>City</a:t>
                      </a:r>
                    </a:p>
                  </a:txBody>
                  <a:tcPr/>
                </a:tc>
                <a:tc>
                  <a:txBody>
                    <a:bodyPr/>
                    <a:lstStyle/>
                    <a:p>
                      <a:r>
                        <a:rPr lang="en-US" dirty="0"/>
                        <a:t>Total Amount Paid</a:t>
                      </a:r>
                    </a:p>
                  </a:txBody>
                  <a:tcPr/>
                </a:tc>
                <a:extLst>
                  <a:ext uri="{0D108BD9-81ED-4DB2-BD59-A6C34878D82A}">
                    <a16:rowId xmlns:a16="http://schemas.microsoft.com/office/drawing/2014/main" val="910094738"/>
                  </a:ext>
                </a:extLst>
              </a:tr>
              <a:tr h="370840">
                <a:tc>
                  <a:txBody>
                    <a:bodyPr/>
                    <a:lstStyle/>
                    <a:p>
                      <a:r>
                        <a:rPr lang="en-US" dirty="0"/>
                        <a:t>426</a:t>
                      </a:r>
                    </a:p>
                  </a:txBody>
                  <a:tcPr/>
                </a:tc>
                <a:tc>
                  <a:txBody>
                    <a:bodyPr/>
                    <a:lstStyle/>
                    <a:p>
                      <a:r>
                        <a:rPr lang="en-US" dirty="0"/>
                        <a:t>Bradley</a:t>
                      </a:r>
                    </a:p>
                  </a:txBody>
                  <a:tcPr/>
                </a:tc>
                <a:tc>
                  <a:txBody>
                    <a:bodyPr/>
                    <a:lstStyle/>
                    <a:p>
                      <a:r>
                        <a:rPr lang="en-US" dirty="0"/>
                        <a:t>Motley</a:t>
                      </a:r>
                    </a:p>
                  </a:txBody>
                  <a:tcPr/>
                </a:tc>
                <a:tc>
                  <a:txBody>
                    <a:bodyPr/>
                    <a:lstStyle/>
                    <a:p>
                      <a:r>
                        <a:rPr lang="en-US" dirty="0"/>
                        <a:t>India</a:t>
                      </a:r>
                    </a:p>
                  </a:txBody>
                  <a:tcPr/>
                </a:tc>
                <a:tc>
                  <a:txBody>
                    <a:bodyPr/>
                    <a:lstStyle/>
                    <a:p>
                      <a:r>
                        <a:rPr lang="en-US" dirty="0" err="1"/>
                        <a:t>Purnea</a:t>
                      </a:r>
                      <a:r>
                        <a:rPr lang="en-US" dirty="0"/>
                        <a:t> (Purnia)</a:t>
                      </a:r>
                    </a:p>
                  </a:txBody>
                  <a:tcPr/>
                </a:tc>
                <a:tc>
                  <a:txBody>
                    <a:bodyPr/>
                    <a:lstStyle/>
                    <a:p>
                      <a:r>
                        <a:rPr lang="en-US" dirty="0"/>
                        <a:t>$125.74</a:t>
                      </a:r>
                    </a:p>
                  </a:txBody>
                  <a:tcPr/>
                </a:tc>
                <a:extLst>
                  <a:ext uri="{0D108BD9-81ED-4DB2-BD59-A6C34878D82A}">
                    <a16:rowId xmlns:a16="http://schemas.microsoft.com/office/drawing/2014/main" val="3456792885"/>
                  </a:ext>
                </a:extLst>
              </a:tr>
              <a:tr h="370840">
                <a:tc>
                  <a:txBody>
                    <a:bodyPr/>
                    <a:lstStyle/>
                    <a:p>
                      <a:r>
                        <a:rPr lang="en-US" dirty="0"/>
                        <a:t>158</a:t>
                      </a:r>
                    </a:p>
                  </a:txBody>
                  <a:tcPr/>
                </a:tc>
                <a:tc>
                  <a:txBody>
                    <a:bodyPr/>
                    <a:lstStyle/>
                    <a:p>
                      <a:r>
                        <a:rPr lang="en-US" dirty="0"/>
                        <a:t>Veronica</a:t>
                      </a:r>
                    </a:p>
                  </a:txBody>
                  <a:tcPr/>
                </a:tc>
                <a:tc>
                  <a:txBody>
                    <a:bodyPr/>
                    <a:lstStyle/>
                    <a:p>
                      <a:r>
                        <a:rPr lang="en-US" dirty="0"/>
                        <a:t>Stone</a:t>
                      </a:r>
                    </a:p>
                  </a:txBody>
                  <a:tcPr/>
                </a:tc>
                <a:tc>
                  <a:txBody>
                    <a:bodyPr/>
                    <a:lstStyle/>
                    <a:p>
                      <a:r>
                        <a:rPr lang="en-US" dirty="0"/>
                        <a:t>United States</a:t>
                      </a:r>
                    </a:p>
                  </a:txBody>
                  <a:tcPr/>
                </a:tc>
                <a:tc>
                  <a:txBody>
                    <a:bodyPr/>
                    <a:lstStyle/>
                    <a:p>
                      <a:r>
                        <a:rPr lang="en-US" dirty="0"/>
                        <a:t>Greensboro</a:t>
                      </a:r>
                    </a:p>
                  </a:txBody>
                  <a:tcPr/>
                </a:tc>
                <a:tc>
                  <a:txBody>
                    <a:bodyPr/>
                    <a:lstStyle/>
                    <a:p>
                      <a:r>
                        <a:rPr lang="en-US" dirty="0"/>
                        <a:t>$115.70</a:t>
                      </a:r>
                    </a:p>
                  </a:txBody>
                  <a:tcPr/>
                </a:tc>
                <a:extLst>
                  <a:ext uri="{0D108BD9-81ED-4DB2-BD59-A6C34878D82A}">
                    <a16:rowId xmlns:a16="http://schemas.microsoft.com/office/drawing/2014/main" val="3694300791"/>
                  </a:ext>
                </a:extLst>
              </a:tr>
              <a:tr h="370840">
                <a:tc>
                  <a:txBody>
                    <a:bodyPr/>
                    <a:lstStyle/>
                    <a:p>
                      <a:r>
                        <a:rPr lang="en-US" dirty="0"/>
                        <a:t>537</a:t>
                      </a:r>
                    </a:p>
                  </a:txBody>
                  <a:tcPr/>
                </a:tc>
                <a:tc>
                  <a:txBody>
                    <a:bodyPr/>
                    <a:lstStyle/>
                    <a:p>
                      <a:r>
                        <a:rPr lang="en-US" dirty="0"/>
                        <a:t>Clinton</a:t>
                      </a:r>
                    </a:p>
                  </a:txBody>
                  <a:tcPr/>
                </a:tc>
                <a:tc>
                  <a:txBody>
                    <a:bodyPr/>
                    <a:lstStyle/>
                    <a:p>
                      <a:r>
                        <a:rPr lang="en-US" dirty="0"/>
                        <a:t>Buford</a:t>
                      </a:r>
                    </a:p>
                  </a:txBody>
                  <a:tcPr/>
                </a:tc>
                <a:tc>
                  <a:txBody>
                    <a:bodyPr/>
                    <a:lstStyle/>
                    <a:p>
                      <a:r>
                        <a:rPr lang="en-US" dirty="0"/>
                        <a:t>United States</a:t>
                      </a:r>
                    </a:p>
                  </a:txBody>
                  <a:tcPr/>
                </a:tc>
                <a:tc>
                  <a:txBody>
                    <a:bodyPr/>
                    <a:lstStyle/>
                    <a:p>
                      <a:r>
                        <a:rPr lang="en-US" dirty="0"/>
                        <a:t>Aurora</a:t>
                      </a:r>
                    </a:p>
                  </a:txBody>
                  <a:tcPr/>
                </a:tc>
                <a:tc>
                  <a:txBody>
                    <a:bodyPr/>
                    <a:lstStyle/>
                    <a:p>
                      <a:r>
                        <a:rPr lang="en-US" dirty="0"/>
                        <a:t>$98.76</a:t>
                      </a:r>
                    </a:p>
                  </a:txBody>
                  <a:tcPr/>
                </a:tc>
                <a:extLst>
                  <a:ext uri="{0D108BD9-81ED-4DB2-BD59-A6C34878D82A}">
                    <a16:rowId xmlns:a16="http://schemas.microsoft.com/office/drawing/2014/main" val="2232608972"/>
                  </a:ext>
                </a:extLst>
              </a:tr>
              <a:tr h="370840">
                <a:tc>
                  <a:txBody>
                    <a:bodyPr/>
                    <a:lstStyle/>
                    <a:p>
                      <a:r>
                        <a:rPr lang="en-US" dirty="0"/>
                        <a:t>299</a:t>
                      </a:r>
                    </a:p>
                  </a:txBody>
                  <a:tcPr/>
                </a:tc>
                <a:tc>
                  <a:txBody>
                    <a:bodyPr/>
                    <a:lstStyle/>
                    <a:p>
                      <a:r>
                        <a:rPr lang="en-US" dirty="0"/>
                        <a:t>James</a:t>
                      </a:r>
                    </a:p>
                  </a:txBody>
                  <a:tcPr/>
                </a:tc>
                <a:tc>
                  <a:txBody>
                    <a:bodyPr/>
                    <a:lstStyle/>
                    <a:p>
                      <a:r>
                        <a:rPr lang="en-US" dirty="0"/>
                        <a:t>Gannon</a:t>
                      </a:r>
                    </a:p>
                  </a:txBody>
                  <a:tcPr/>
                </a:tc>
                <a:tc>
                  <a:txBody>
                    <a:bodyPr/>
                    <a:lstStyle/>
                    <a:p>
                      <a:r>
                        <a:rPr lang="en-US" dirty="0"/>
                        <a:t>Japan</a:t>
                      </a:r>
                    </a:p>
                  </a:txBody>
                  <a:tcPr/>
                </a:tc>
                <a:tc>
                  <a:txBody>
                    <a:bodyPr/>
                    <a:lstStyle/>
                    <a:p>
                      <a:r>
                        <a:rPr lang="en-US" dirty="0"/>
                        <a:t>Hiroshima</a:t>
                      </a:r>
                    </a:p>
                  </a:txBody>
                  <a:tcPr/>
                </a:tc>
                <a:tc>
                  <a:txBody>
                    <a:bodyPr/>
                    <a:lstStyle/>
                    <a:p>
                      <a:r>
                        <a:rPr lang="en-US" dirty="0"/>
                        <a:t>$84.79</a:t>
                      </a:r>
                    </a:p>
                  </a:txBody>
                  <a:tcPr/>
                </a:tc>
                <a:extLst>
                  <a:ext uri="{0D108BD9-81ED-4DB2-BD59-A6C34878D82A}">
                    <a16:rowId xmlns:a16="http://schemas.microsoft.com/office/drawing/2014/main" val="2062119248"/>
                  </a:ext>
                </a:extLst>
              </a:tr>
              <a:tr h="370840">
                <a:tc>
                  <a:txBody>
                    <a:bodyPr/>
                    <a:lstStyle/>
                    <a:p>
                      <a:r>
                        <a:rPr lang="en-US" dirty="0"/>
                        <a:t>183</a:t>
                      </a:r>
                    </a:p>
                  </a:txBody>
                  <a:tcPr/>
                </a:tc>
                <a:tc>
                  <a:txBody>
                    <a:bodyPr/>
                    <a:lstStyle/>
                    <a:p>
                      <a:r>
                        <a:rPr lang="en-US" dirty="0"/>
                        <a:t>Ida</a:t>
                      </a:r>
                    </a:p>
                  </a:txBody>
                  <a:tcPr/>
                </a:tc>
                <a:tc>
                  <a:txBody>
                    <a:bodyPr/>
                    <a:lstStyle/>
                    <a:p>
                      <a:r>
                        <a:rPr lang="en-US" dirty="0"/>
                        <a:t>Andrews</a:t>
                      </a:r>
                    </a:p>
                  </a:txBody>
                  <a:tcPr/>
                </a:tc>
                <a:tc>
                  <a:txBody>
                    <a:bodyPr/>
                    <a:lstStyle/>
                    <a:p>
                      <a:r>
                        <a:rPr lang="en-US" dirty="0"/>
                        <a:t>Brazil</a:t>
                      </a:r>
                    </a:p>
                  </a:txBody>
                  <a:tcPr/>
                </a:tc>
                <a:tc>
                  <a:txBody>
                    <a:bodyPr/>
                    <a:lstStyle/>
                    <a:p>
                      <a:r>
                        <a:rPr lang="en-US" dirty="0" err="1"/>
                        <a:t>Luzinia</a:t>
                      </a:r>
                      <a:endParaRPr lang="en-US" dirty="0"/>
                    </a:p>
                  </a:txBody>
                  <a:tcPr/>
                </a:tc>
                <a:tc>
                  <a:txBody>
                    <a:bodyPr/>
                    <a:lstStyle/>
                    <a:p>
                      <a:r>
                        <a:rPr lang="en-US" dirty="0"/>
                        <a:t>$75.78</a:t>
                      </a:r>
                    </a:p>
                  </a:txBody>
                  <a:tcPr/>
                </a:tc>
                <a:extLst>
                  <a:ext uri="{0D108BD9-81ED-4DB2-BD59-A6C34878D82A}">
                    <a16:rowId xmlns:a16="http://schemas.microsoft.com/office/drawing/2014/main" val="605468349"/>
                  </a:ext>
                </a:extLst>
              </a:tr>
            </a:tbl>
          </a:graphicData>
        </a:graphic>
      </p:graphicFrame>
      <p:sp>
        <p:nvSpPr>
          <p:cNvPr id="5" name="TextBox 4">
            <a:extLst>
              <a:ext uri="{FF2B5EF4-FFF2-40B4-BE49-F238E27FC236}">
                <a16:creationId xmlns:a16="http://schemas.microsoft.com/office/drawing/2014/main" id="{384293F6-5311-8241-DEC5-4444899F42A1}"/>
              </a:ext>
            </a:extLst>
          </p:cNvPr>
          <p:cNvSpPr txBox="1"/>
          <p:nvPr/>
        </p:nvSpPr>
        <p:spPr>
          <a:xfrm>
            <a:off x="913795" y="4647396"/>
            <a:ext cx="11016134" cy="2031325"/>
          </a:xfrm>
          <a:prstGeom prst="rect">
            <a:avLst/>
          </a:prstGeom>
          <a:noFill/>
        </p:spPr>
        <p:txBody>
          <a:bodyPr wrap="square" rtlCol="0">
            <a:spAutoFit/>
          </a:bodyPr>
          <a:lstStyle/>
          <a:p>
            <a:r>
              <a:rPr lang="en-US" dirty="0"/>
              <a:t>These are </a:t>
            </a:r>
            <a:r>
              <a:rPr lang="en-US" dirty="0" err="1"/>
              <a:t>Rockbuster</a:t>
            </a:r>
            <a:r>
              <a:rPr lang="en-US" dirty="0"/>
              <a:t> customers who have paid the most for rentals. They should be rewarded for being loyal customers and to incentivize them to continue their patronage. Rewards should include either discounts for future rentals or a free rental.</a:t>
            </a:r>
          </a:p>
          <a:p>
            <a:endParaRPr lang="en-US" dirty="0"/>
          </a:p>
          <a:p>
            <a:r>
              <a:rPr lang="en-US" dirty="0"/>
              <a:t>The rewards program should be applied to countries and regions with high purchasing power, such as the Philippines. These customers are likely to return the most and will be incentive to continue renting movies once they obtain a reward. If the customer has not made a rental in a while, a reward can entice them to return. </a:t>
            </a:r>
          </a:p>
        </p:txBody>
      </p:sp>
    </p:spTree>
    <p:extLst>
      <p:ext uri="{BB962C8B-B14F-4D97-AF65-F5344CB8AC3E}">
        <p14:creationId xmlns:p14="http://schemas.microsoft.com/office/powerpoint/2010/main" val="259872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8ECF-51CF-3266-0DF7-C3B83AD7E915}"/>
              </a:ext>
            </a:extLst>
          </p:cNvPr>
          <p:cNvSpPr>
            <a:spLocks noGrp="1"/>
          </p:cNvSpPr>
          <p:nvPr>
            <p:ph type="title"/>
          </p:nvPr>
        </p:nvSpPr>
        <p:spPr>
          <a:xfrm>
            <a:off x="919119" y="397379"/>
            <a:ext cx="10353762" cy="970450"/>
          </a:xfrm>
        </p:spPr>
        <p:txBody>
          <a:bodyPr/>
          <a:lstStyle/>
          <a:p>
            <a:r>
              <a:rPr lang="en-US" dirty="0"/>
              <a:t>Summary and Conclusions</a:t>
            </a:r>
          </a:p>
        </p:txBody>
      </p:sp>
      <p:sp>
        <p:nvSpPr>
          <p:cNvPr id="3" name="Content Placeholder 2">
            <a:extLst>
              <a:ext uri="{FF2B5EF4-FFF2-40B4-BE49-F238E27FC236}">
                <a16:creationId xmlns:a16="http://schemas.microsoft.com/office/drawing/2014/main" id="{AD3CF23D-926E-36B5-7780-1C62CA73A8CA}"/>
              </a:ext>
            </a:extLst>
          </p:cNvPr>
          <p:cNvSpPr>
            <a:spLocks noGrp="1"/>
          </p:cNvSpPr>
          <p:nvPr>
            <p:ph idx="1"/>
          </p:nvPr>
        </p:nvSpPr>
        <p:spPr>
          <a:xfrm>
            <a:off x="919119" y="1501711"/>
            <a:ext cx="10506608" cy="5146917"/>
          </a:xfrm>
        </p:spPr>
        <p:txBody>
          <a:bodyPr>
            <a:normAutofit fontScale="62500" lnSpcReduction="20000"/>
          </a:bodyPr>
          <a:lstStyle/>
          <a:p>
            <a:pPr>
              <a:buSzPct val="100000"/>
              <a:buFont typeface="Arial" panose="020B0604020202020204" pitchFamily="34" charset="0"/>
              <a:buChar char="•"/>
            </a:pPr>
            <a:r>
              <a:rPr lang="en-US" sz="3200" dirty="0" err="1">
                <a:solidFill>
                  <a:schemeClr val="tx1"/>
                </a:solidFill>
              </a:rPr>
              <a:t>Rockbuster</a:t>
            </a:r>
            <a:r>
              <a:rPr lang="en-US" sz="3200" dirty="0">
                <a:solidFill>
                  <a:schemeClr val="tx1"/>
                </a:solidFill>
              </a:rPr>
              <a:t> has customers spread all over the world and must use different strategies for each country / region</a:t>
            </a:r>
          </a:p>
          <a:p>
            <a:pPr>
              <a:buSzPct val="100000"/>
              <a:buFont typeface="Arial" panose="020B0604020202020204" pitchFamily="34" charset="0"/>
              <a:buChar char="•"/>
            </a:pPr>
            <a:r>
              <a:rPr lang="en-US" sz="3200" dirty="0">
                <a:solidFill>
                  <a:schemeClr val="tx1"/>
                </a:solidFill>
              </a:rPr>
              <a:t>Popular films like Telegraph Voyage and Zorro Ark must be part of the </a:t>
            </a:r>
            <a:r>
              <a:rPr lang="en-US" sz="3200" dirty="0" err="1">
                <a:solidFill>
                  <a:schemeClr val="tx1"/>
                </a:solidFill>
              </a:rPr>
              <a:t>Rockbuster</a:t>
            </a:r>
            <a:r>
              <a:rPr lang="en-US" sz="3200" dirty="0">
                <a:solidFill>
                  <a:schemeClr val="tx1"/>
                </a:solidFill>
              </a:rPr>
              <a:t> movie global catalogue</a:t>
            </a:r>
          </a:p>
          <a:p>
            <a:pPr>
              <a:buSzPct val="100000"/>
              <a:buFont typeface="Arial" panose="020B0604020202020204" pitchFamily="34" charset="0"/>
              <a:buChar char="•"/>
            </a:pPr>
            <a:r>
              <a:rPr lang="en-US" sz="3200" dirty="0">
                <a:solidFill>
                  <a:schemeClr val="tx1"/>
                </a:solidFill>
              </a:rPr>
              <a:t>Popular movie genres, such as Sports and Sci-Fi, should be promoted using rental deals, which encourages customers explore films in these genres. Unpopular genres such as Classics and children should not be prioritized.</a:t>
            </a:r>
          </a:p>
          <a:p>
            <a:pPr>
              <a:buSzPct val="100000"/>
              <a:buFont typeface="Arial" panose="020B0604020202020204" pitchFamily="34" charset="0"/>
              <a:buChar char="•"/>
            </a:pPr>
            <a:r>
              <a:rPr lang="en-US" sz="3200" dirty="0">
                <a:solidFill>
                  <a:schemeClr val="tx1"/>
                </a:solidFill>
              </a:rPr>
              <a:t>The PG-13 rating is the most popular. These movies should be pushed in marketing, since customers are more likely to be interested in those films. </a:t>
            </a:r>
            <a:r>
              <a:rPr lang="en-US" sz="3200" dirty="0" err="1">
                <a:solidFill>
                  <a:schemeClr val="tx1"/>
                </a:solidFill>
              </a:rPr>
              <a:t>Rockbuster’s</a:t>
            </a:r>
            <a:r>
              <a:rPr lang="en-US" sz="3200" dirty="0">
                <a:solidFill>
                  <a:schemeClr val="tx1"/>
                </a:solidFill>
              </a:rPr>
              <a:t> core audience are adults and should not prioritize the G rating.</a:t>
            </a:r>
          </a:p>
          <a:p>
            <a:pPr>
              <a:buSzPct val="100000"/>
              <a:buFont typeface="Arial" panose="020B0604020202020204" pitchFamily="34" charset="0"/>
              <a:buChar char="•"/>
            </a:pPr>
            <a:r>
              <a:rPr lang="en-US" sz="3200" dirty="0">
                <a:solidFill>
                  <a:schemeClr val="tx1"/>
                </a:solidFill>
              </a:rPr>
              <a:t>Regions with low purchasing power should be given a discount for longer rental times. Rentals pass the average 5 days should have their rental rate decreased lower than the average $2.98 rate starting on the 6</a:t>
            </a:r>
            <a:r>
              <a:rPr lang="en-US" sz="3200" baseline="30000" dirty="0">
                <a:solidFill>
                  <a:schemeClr val="tx1"/>
                </a:solidFill>
              </a:rPr>
              <a:t>th</a:t>
            </a:r>
            <a:r>
              <a:rPr lang="en-US" sz="3200" dirty="0">
                <a:solidFill>
                  <a:schemeClr val="tx1"/>
                </a:solidFill>
              </a:rPr>
              <a:t> rental day. This discount encourages longer rental times. </a:t>
            </a:r>
          </a:p>
          <a:p>
            <a:pPr>
              <a:buSzPct val="100000"/>
              <a:buFont typeface="Arial" panose="020B0604020202020204" pitchFamily="34" charset="0"/>
              <a:buChar char="•"/>
            </a:pPr>
            <a:r>
              <a:rPr lang="en-US" sz="3200" dirty="0">
                <a:solidFill>
                  <a:schemeClr val="tx1"/>
                </a:solidFill>
              </a:rPr>
              <a:t>Regions with high purchasing power should have a rewards program with either discounted rentals or a free rental. It will create a positive relationship between </a:t>
            </a:r>
            <a:r>
              <a:rPr lang="en-US" sz="3200" dirty="0" err="1">
                <a:solidFill>
                  <a:schemeClr val="tx1"/>
                </a:solidFill>
              </a:rPr>
              <a:t>Rockbuster</a:t>
            </a:r>
            <a:r>
              <a:rPr lang="en-US" sz="3200" dirty="0">
                <a:solidFill>
                  <a:schemeClr val="tx1"/>
                </a:solidFill>
              </a:rPr>
              <a:t> and its users. </a:t>
            </a:r>
          </a:p>
          <a:p>
            <a:pPr marL="36900" indent="0">
              <a:buSzPct val="100000"/>
              <a:buNone/>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SzPct val="100000"/>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66162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CA75-7F56-E3C3-2959-981CF43278B3}"/>
              </a:ext>
            </a:extLst>
          </p:cNvPr>
          <p:cNvSpPr>
            <a:spLocks noGrp="1"/>
          </p:cNvSpPr>
          <p:nvPr>
            <p:ph type="title"/>
          </p:nvPr>
        </p:nvSpPr>
        <p:spPr/>
        <p:txBody>
          <a:bodyPr>
            <a:noAutofit/>
          </a:bodyPr>
          <a:lstStyle/>
          <a:p>
            <a:r>
              <a:rPr lang="en-US" sz="6000" dirty="0"/>
              <a:t>Thank you!</a:t>
            </a:r>
          </a:p>
        </p:txBody>
      </p:sp>
      <p:sp>
        <p:nvSpPr>
          <p:cNvPr id="3" name="Content Placeholder 2">
            <a:extLst>
              <a:ext uri="{FF2B5EF4-FFF2-40B4-BE49-F238E27FC236}">
                <a16:creationId xmlns:a16="http://schemas.microsoft.com/office/drawing/2014/main" id="{D8AA9409-3325-27E2-6C23-4548A63E0C6E}"/>
              </a:ext>
            </a:extLst>
          </p:cNvPr>
          <p:cNvSpPr>
            <a:spLocks noGrp="1"/>
          </p:cNvSpPr>
          <p:nvPr>
            <p:ph idx="1"/>
          </p:nvPr>
        </p:nvSpPr>
        <p:spPr>
          <a:xfrm>
            <a:off x="913795" y="2390475"/>
            <a:ext cx="10353762" cy="4058751"/>
          </a:xfrm>
        </p:spPr>
        <p:txBody>
          <a:bodyPr>
            <a:normAutofit/>
          </a:bodyPr>
          <a:lstStyle/>
          <a:p>
            <a:pPr marL="36900" indent="0" algn="ctr">
              <a:buNone/>
            </a:pPr>
            <a:r>
              <a:rPr lang="en-US" sz="4000" dirty="0"/>
              <a:t>Email: alexlam030@gmail.com</a:t>
            </a:r>
          </a:p>
        </p:txBody>
      </p:sp>
    </p:spTree>
    <p:extLst>
      <p:ext uri="{BB962C8B-B14F-4D97-AF65-F5344CB8AC3E}">
        <p14:creationId xmlns:p14="http://schemas.microsoft.com/office/powerpoint/2010/main" val="361177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9495-FAA9-7309-937D-C9331A6EA314}"/>
              </a:ext>
            </a:extLst>
          </p:cNvPr>
          <p:cNvSpPr>
            <a:spLocks noGrp="1"/>
          </p:cNvSpPr>
          <p:nvPr>
            <p:ph type="title"/>
          </p:nvPr>
        </p:nvSpPr>
        <p:spPr/>
        <p:txBody>
          <a:bodyPr/>
          <a:lstStyle/>
          <a:p>
            <a:r>
              <a:rPr lang="en-US" dirty="0"/>
              <a:t>Presentation Background</a:t>
            </a:r>
          </a:p>
        </p:txBody>
      </p:sp>
      <p:sp>
        <p:nvSpPr>
          <p:cNvPr id="3" name="Content Placeholder 2">
            <a:extLst>
              <a:ext uri="{FF2B5EF4-FFF2-40B4-BE49-F238E27FC236}">
                <a16:creationId xmlns:a16="http://schemas.microsoft.com/office/drawing/2014/main" id="{122ACCCE-2E77-155F-C0AC-39573E0EFCBA}"/>
              </a:ext>
            </a:extLst>
          </p:cNvPr>
          <p:cNvSpPr>
            <a:spLocks noGrp="1"/>
          </p:cNvSpPr>
          <p:nvPr>
            <p:ph idx="1"/>
          </p:nvPr>
        </p:nvSpPr>
        <p:spPr>
          <a:xfrm>
            <a:off x="913795" y="1807015"/>
            <a:ext cx="3974399" cy="2337695"/>
          </a:xfrm>
        </p:spPr>
        <p:txBody>
          <a:bodyPr>
            <a:normAutofit lnSpcReduction="10000"/>
          </a:bodyPr>
          <a:lstStyle/>
          <a:p>
            <a:pPr marL="36900" indent="0">
              <a:buNone/>
            </a:pPr>
            <a:r>
              <a:rPr lang="en-US" sz="4000" dirty="0">
                <a:solidFill>
                  <a:schemeClr val="tx1"/>
                </a:solidFill>
              </a:rPr>
              <a:t>Objective</a:t>
            </a:r>
          </a:p>
          <a:p>
            <a:pPr>
              <a:buClrTx/>
              <a:buSzPct val="100000"/>
              <a:buFont typeface="Arial" panose="020B0604020202020204" pitchFamily="34" charset="0"/>
              <a:buChar char="•"/>
            </a:pPr>
            <a:r>
              <a:rPr lang="en-US" dirty="0">
                <a:solidFill>
                  <a:schemeClr val="tx1"/>
                </a:solidFill>
              </a:rPr>
              <a:t>Launch new online service using strategy formed from </a:t>
            </a:r>
            <a:r>
              <a:rPr lang="en-US" dirty="0" err="1">
                <a:solidFill>
                  <a:schemeClr val="tx1"/>
                </a:solidFill>
              </a:rPr>
              <a:t>Rockbuster’s</a:t>
            </a:r>
            <a:r>
              <a:rPr lang="en-US" dirty="0">
                <a:solidFill>
                  <a:schemeClr val="tx1"/>
                </a:solidFill>
              </a:rPr>
              <a:t> global data to compete with other streaming services</a:t>
            </a:r>
          </a:p>
        </p:txBody>
      </p:sp>
      <p:sp>
        <p:nvSpPr>
          <p:cNvPr id="5" name="TextBox 4">
            <a:extLst>
              <a:ext uri="{FF2B5EF4-FFF2-40B4-BE49-F238E27FC236}">
                <a16:creationId xmlns:a16="http://schemas.microsoft.com/office/drawing/2014/main" id="{FAB9FE38-9488-C7BC-5BC7-8370E70C8A9A}"/>
              </a:ext>
            </a:extLst>
          </p:cNvPr>
          <p:cNvSpPr txBox="1"/>
          <p:nvPr/>
        </p:nvSpPr>
        <p:spPr>
          <a:xfrm>
            <a:off x="5341121" y="1807015"/>
            <a:ext cx="6454652" cy="2523768"/>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Key Questions</a:t>
            </a:r>
          </a:p>
          <a:p>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Which movies contributed most/least to revenue gain?</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What was the average rental duration for all videos?</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Which countries are </a:t>
            </a:r>
            <a:r>
              <a:rPr lang="en-US" sz="2000" dirty="0" err="1">
                <a:effectLst>
                  <a:outerShdw blurRad="38100" dist="38100" dir="2700000" algn="tl">
                    <a:srgbClr val="000000">
                      <a:alpha val="43137"/>
                    </a:srgbClr>
                  </a:outerShdw>
                </a:effectLst>
              </a:rPr>
              <a:t>Rockbuster</a:t>
            </a:r>
            <a:r>
              <a:rPr lang="en-US" sz="2000" dirty="0">
                <a:effectLst>
                  <a:outerShdw blurRad="38100" dist="38100" dir="2700000" algn="tl">
                    <a:srgbClr val="000000">
                      <a:alpha val="43137"/>
                    </a:srgbClr>
                  </a:outerShdw>
                </a:effectLst>
              </a:rPr>
              <a:t> customers based in?</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Where are customers with a high lifetime values based?</a:t>
            </a:r>
          </a:p>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Do sales figures vary between geographic regions?</a:t>
            </a:r>
          </a:p>
        </p:txBody>
      </p:sp>
    </p:spTree>
    <p:extLst>
      <p:ext uri="{BB962C8B-B14F-4D97-AF65-F5344CB8AC3E}">
        <p14:creationId xmlns:p14="http://schemas.microsoft.com/office/powerpoint/2010/main" val="239675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62E8-A6C9-D0D2-6AC6-0B9845B9007A}"/>
              </a:ext>
            </a:extLst>
          </p:cNvPr>
          <p:cNvSpPr>
            <a:spLocks noGrp="1"/>
          </p:cNvSpPr>
          <p:nvPr>
            <p:ph type="title"/>
          </p:nvPr>
        </p:nvSpPr>
        <p:spPr/>
        <p:txBody>
          <a:bodyPr/>
          <a:lstStyle/>
          <a:p>
            <a:r>
              <a:rPr lang="en-US" dirty="0"/>
              <a:t>Data Tables and Their Relationships</a:t>
            </a:r>
          </a:p>
        </p:txBody>
      </p:sp>
      <p:pic>
        <p:nvPicPr>
          <p:cNvPr id="5" name="Content Placeholder 4">
            <a:extLst>
              <a:ext uri="{FF2B5EF4-FFF2-40B4-BE49-F238E27FC236}">
                <a16:creationId xmlns:a16="http://schemas.microsoft.com/office/drawing/2014/main" id="{7AA7A323-4976-2A65-CCF0-7F80618A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81" y="1646505"/>
            <a:ext cx="8575649" cy="3922259"/>
          </a:xfrm>
        </p:spPr>
      </p:pic>
      <p:sp>
        <p:nvSpPr>
          <p:cNvPr id="7" name="TextBox 6">
            <a:extLst>
              <a:ext uri="{FF2B5EF4-FFF2-40B4-BE49-F238E27FC236}">
                <a16:creationId xmlns:a16="http://schemas.microsoft.com/office/drawing/2014/main" id="{D89B218D-842C-1ADA-73BC-7AD501496301}"/>
              </a:ext>
            </a:extLst>
          </p:cNvPr>
          <p:cNvSpPr txBox="1"/>
          <p:nvPr/>
        </p:nvSpPr>
        <p:spPr>
          <a:xfrm>
            <a:off x="9280733" y="1646505"/>
            <a:ext cx="2505286" cy="2862322"/>
          </a:xfrm>
          <a:prstGeom prst="rect">
            <a:avLst/>
          </a:prstGeom>
          <a:noFill/>
        </p:spPr>
        <p:txBody>
          <a:bodyPr wrap="square" rtlCol="0">
            <a:spAutoFit/>
          </a:bodyPr>
          <a:lstStyle/>
          <a:p>
            <a:r>
              <a:rPr lang="en-US" dirty="0"/>
              <a:t>Here is a relationship graph between all the data tables, which were provided for this analysis.</a:t>
            </a:r>
          </a:p>
          <a:p>
            <a:endParaRPr lang="en-US" dirty="0"/>
          </a:p>
          <a:p>
            <a:r>
              <a:rPr lang="en-US" dirty="0"/>
              <a:t>The payment, customer, and film tables were used extensively.</a:t>
            </a:r>
          </a:p>
        </p:txBody>
      </p:sp>
    </p:spTree>
    <p:extLst>
      <p:ext uri="{BB962C8B-B14F-4D97-AF65-F5344CB8AC3E}">
        <p14:creationId xmlns:p14="http://schemas.microsoft.com/office/powerpoint/2010/main" val="230900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208F-B9F3-1B79-EEBF-E138B230AEE1}"/>
              </a:ext>
            </a:extLst>
          </p:cNvPr>
          <p:cNvSpPr>
            <a:spLocks noGrp="1"/>
          </p:cNvSpPr>
          <p:nvPr>
            <p:ph type="title"/>
          </p:nvPr>
        </p:nvSpPr>
        <p:spPr/>
        <p:txBody>
          <a:bodyPr/>
          <a:lstStyle/>
          <a:p>
            <a:r>
              <a:rPr lang="en-US" dirty="0"/>
              <a:t>Data Screenshot: Film</a:t>
            </a:r>
          </a:p>
        </p:txBody>
      </p:sp>
      <p:pic>
        <p:nvPicPr>
          <p:cNvPr id="5" name="Content Placeholder 4">
            <a:extLst>
              <a:ext uri="{FF2B5EF4-FFF2-40B4-BE49-F238E27FC236}">
                <a16:creationId xmlns:a16="http://schemas.microsoft.com/office/drawing/2014/main" id="{F3B77279-A96D-CB35-DE26-C6D97F0311A9}"/>
              </a:ext>
            </a:extLst>
          </p:cNvPr>
          <p:cNvPicPr>
            <a:picLocks noGrp="1" noChangeAspect="1"/>
          </p:cNvPicPr>
          <p:nvPr>
            <p:ph idx="1"/>
          </p:nvPr>
        </p:nvPicPr>
        <p:blipFill>
          <a:blip r:embed="rId2"/>
          <a:stretch>
            <a:fillRect/>
          </a:stretch>
        </p:blipFill>
        <p:spPr>
          <a:xfrm>
            <a:off x="330904" y="1580050"/>
            <a:ext cx="8170716" cy="4059237"/>
          </a:xfrm>
        </p:spPr>
      </p:pic>
      <p:sp>
        <p:nvSpPr>
          <p:cNvPr id="6" name="TextBox 5">
            <a:extLst>
              <a:ext uri="{FF2B5EF4-FFF2-40B4-BE49-F238E27FC236}">
                <a16:creationId xmlns:a16="http://schemas.microsoft.com/office/drawing/2014/main" id="{7E5F6E3D-251E-C104-9B12-B364C84F15E2}"/>
              </a:ext>
            </a:extLst>
          </p:cNvPr>
          <p:cNvSpPr txBox="1"/>
          <p:nvPr/>
        </p:nvSpPr>
        <p:spPr>
          <a:xfrm>
            <a:off x="8750893" y="1582340"/>
            <a:ext cx="2913649" cy="4278094"/>
          </a:xfrm>
          <a:prstGeom prst="rect">
            <a:avLst/>
          </a:prstGeom>
          <a:noFill/>
        </p:spPr>
        <p:txBody>
          <a:bodyPr wrap="square" rtlCol="0">
            <a:spAutoFit/>
          </a:bodyPr>
          <a:lstStyle/>
          <a:p>
            <a:r>
              <a:rPr lang="en-US" sz="1600" dirty="0"/>
              <a:t>To start, this slide and a few of the following will show screenshots of the raw data tables used.</a:t>
            </a:r>
          </a:p>
          <a:p>
            <a:endParaRPr lang="en-US" sz="1600" dirty="0"/>
          </a:p>
          <a:p>
            <a:r>
              <a:rPr lang="en-US" sz="1600" dirty="0"/>
              <a:t>This screenshot is the Film table. Variables include: film id, title, description, release year, language id, rental duration, rental rate, length, replacement cost, rating, last update, special features, and full text.  </a:t>
            </a:r>
          </a:p>
          <a:p>
            <a:endParaRPr lang="en-US" sz="1600" dirty="0"/>
          </a:p>
          <a:p>
            <a:r>
              <a:rPr lang="en-US" sz="1600" dirty="0"/>
              <a:t>Not all variables from the tables were used as they were unnecessary for analysis, such as film id, language id, etc.</a:t>
            </a:r>
          </a:p>
        </p:txBody>
      </p:sp>
    </p:spTree>
    <p:extLst>
      <p:ext uri="{BB962C8B-B14F-4D97-AF65-F5344CB8AC3E}">
        <p14:creationId xmlns:p14="http://schemas.microsoft.com/office/powerpoint/2010/main" val="28370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13FF-8334-CFE5-AAD7-198BC4C0033C}"/>
              </a:ext>
            </a:extLst>
          </p:cNvPr>
          <p:cNvSpPr>
            <a:spLocks noGrp="1"/>
          </p:cNvSpPr>
          <p:nvPr>
            <p:ph type="title"/>
          </p:nvPr>
        </p:nvSpPr>
        <p:spPr/>
        <p:txBody>
          <a:bodyPr/>
          <a:lstStyle/>
          <a:p>
            <a:r>
              <a:rPr lang="en-US" dirty="0"/>
              <a:t>Data Screenshot: Customer</a:t>
            </a:r>
          </a:p>
        </p:txBody>
      </p:sp>
      <p:pic>
        <p:nvPicPr>
          <p:cNvPr id="5" name="Content Placeholder 4">
            <a:extLst>
              <a:ext uri="{FF2B5EF4-FFF2-40B4-BE49-F238E27FC236}">
                <a16:creationId xmlns:a16="http://schemas.microsoft.com/office/drawing/2014/main" id="{0B25F26F-C6F8-5E7E-2626-2CC6AC2C0F78}"/>
              </a:ext>
            </a:extLst>
          </p:cNvPr>
          <p:cNvPicPr>
            <a:picLocks noGrp="1" noChangeAspect="1"/>
          </p:cNvPicPr>
          <p:nvPr>
            <p:ph idx="1"/>
          </p:nvPr>
        </p:nvPicPr>
        <p:blipFill>
          <a:blip r:embed="rId2"/>
          <a:stretch>
            <a:fillRect/>
          </a:stretch>
        </p:blipFill>
        <p:spPr>
          <a:xfrm>
            <a:off x="515330" y="1580050"/>
            <a:ext cx="6519992" cy="4059237"/>
          </a:xfrm>
        </p:spPr>
      </p:pic>
      <p:sp>
        <p:nvSpPr>
          <p:cNvPr id="6" name="TextBox 5">
            <a:extLst>
              <a:ext uri="{FF2B5EF4-FFF2-40B4-BE49-F238E27FC236}">
                <a16:creationId xmlns:a16="http://schemas.microsoft.com/office/drawing/2014/main" id="{4A874B31-D7E8-0013-8E1A-A3B4DFCE027A}"/>
              </a:ext>
            </a:extLst>
          </p:cNvPr>
          <p:cNvSpPr txBox="1"/>
          <p:nvPr/>
        </p:nvSpPr>
        <p:spPr>
          <a:xfrm>
            <a:off x="7947588" y="1580050"/>
            <a:ext cx="2913649" cy="2246769"/>
          </a:xfrm>
          <a:prstGeom prst="rect">
            <a:avLst/>
          </a:prstGeom>
          <a:noFill/>
        </p:spPr>
        <p:txBody>
          <a:bodyPr wrap="square" rtlCol="0">
            <a:spAutoFit/>
          </a:bodyPr>
          <a:lstStyle/>
          <a:p>
            <a:r>
              <a:rPr lang="en-US" sz="2000" dirty="0"/>
              <a:t>This screenshot is the customer table. Variables include: customer id, store id, first name, last name, email, address id, active bool, create date, last update, and active.  </a:t>
            </a:r>
          </a:p>
        </p:txBody>
      </p:sp>
    </p:spTree>
    <p:extLst>
      <p:ext uri="{BB962C8B-B14F-4D97-AF65-F5344CB8AC3E}">
        <p14:creationId xmlns:p14="http://schemas.microsoft.com/office/powerpoint/2010/main" val="63644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141D-9F88-4FD6-3AE2-F8563D7C30E9}"/>
              </a:ext>
            </a:extLst>
          </p:cNvPr>
          <p:cNvSpPr>
            <a:spLocks noGrp="1"/>
          </p:cNvSpPr>
          <p:nvPr>
            <p:ph type="title"/>
          </p:nvPr>
        </p:nvSpPr>
        <p:spPr/>
        <p:txBody>
          <a:bodyPr/>
          <a:lstStyle/>
          <a:p>
            <a:r>
              <a:rPr lang="en-US" dirty="0"/>
              <a:t>Data Screenshot: Payment</a:t>
            </a:r>
          </a:p>
        </p:txBody>
      </p:sp>
      <p:pic>
        <p:nvPicPr>
          <p:cNvPr id="5" name="Content Placeholder 4">
            <a:extLst>
              <a:ext uri="{FF2B5EF4-FFF2-40B4-BE49-F238E27FC236}">
                <a16:creationId xmlns:a16="http://schemas.microsoft.com/office/drawing/2014/main" id="{01774717-5DA6-F547-F5B9-C371A2E71FE6}"/>
              </a:ext>
            </a:extLst>
          </p:cNvPr>
          <p:cNvPicPr>
            <a:picLocks noGrp="1" noChangeAspect="1"/>
          </p:cNvPicPr>
          <p:nvPr>
            <p:ph idx="1"/>
          </p:nvPr>
        </p:nvPicPr>
        <p:blipFill>
          <a:blip r:embed="rId2"/>
          <a:stretch>
            <a:fillRect/>
          </a:stretch>
        </p:blipFill>
        <p:spPr>
          <a:xfrm>
            <a:off x="1041982" y="1646505"/>
            <a:ext cx="4267805" cy="4887031"/>
          </a:xfrm>
        </p:spPr>
      </p:pic>
      <p:sp>
        <p:nvSpPr>
          <p:cNvPr id="6" name="TextBox 5">
            <a:extLst>
              <a:ext uri="{FF2B5EF4-FFF2-40B4-BE49-F238E27FC236}">
                <a16:creationId xmlns:a16="http://schemas.microsoft.com/office/drawing/2014/main" id="{E61D302F-3EEE-907A-EA1A-D4169EBB0D4B}"/>
              </a:ext>
            </a:extLst>
          </p:cNvPr>
          <p:cNvSpPr txBox="1"/>
          <p:nvPr/>
        </p:nvSpPr>
        <p:spPr>
          <a:xfrm>
            <a:off x="6511897" y="1570582"/>
            <a:ext cx="3988641" cy="1200329"/>
          </a:xfrm>
          <a:prstGeom prst="rect">
            <a:avLst/>
          </a:prstGeom>
          <a:noFill/>
        </p:spPr>
        <p:txBody>
          <a:bodyPr wrap="square" rtlCol="0">
            <a:spAutoFit/>
          </a:bodyPr>
          <a:lstStyle/>
          <a:p>
            <a:r>
              <a:rPr lang="en-US" sz="1800" dirty="0"/>
              <a:t>This screenshot is the payment table. Variables include: payment id, customer id, staff id, rental id, amount, and payment date.</a:t>
            </a:r>
          </a:p>
        </p:txBody>
      </p:sp>
    </p:spTree>
    <p:extLst>
      <p:ext uri="{BB962C8B-B14F-4D97-AF65-F5344CB8AC3E}">
        <p14:creationId xmlns:p14="http://schemas.microsoft.com/office/powerpoint/2010/main" val="142949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04E1-3877-6318-0E2F-70CA8862240A}"/>
              </a:ext>
            </a:extLst>
          </p:cNvPr>
          <p:cNvSpPr>
            <a:spLocks noGrp="1"/>
          </p:cNvSpPr>
          <p:nvPr>
            <p:ph type="title"/>
          </p:nvPr>
        </p:nvSpPr>
        <p:spPr>
          <a:xfrm>
            <a:off x="919119" y="240268"/>
            <a:ext cx="10353762" cy="970450"/>
          </a:xfrm>
        </p:spPr>
        <p:txBody>
          <a:bodyPr/>
          <a:lstStyle/>
          <a:p>
            <a:r>
              <a:rPr lang="en-US" dirty="0"/>
              <a:t>Countries and </a:t>
            </a:r>
            <a:r>
              <a:rPr lang="en-US" dirty="0" err="1"/>
              <a:t>Rockbuster</a:t>
            </a:r>
            <a:r>
              <a:rPr lang="en-US" dirty="0"/>
              <a:t> Customers</a:t>
            </a:r>
          </a:p>
        </p:txBody>
      </p:sp>
      <p:pic>
        <p:nvPicPr>
          <p:cNvPr id="5" name="Content Placeholder 4">
            <a:extLst>
              <a:ext uri="{FF2B5EF4-FFF2-40B4-BE49-F238E27FC236}">
                <a16:creationId xmlns:a16="http://schemas.microsoft.com/office/drawing/2014/main" id="{F8572751-4170-8249-63F6-74ACC7C05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012" y="1210718"/>
            <a:ext cx="8460484" cy="3789024"/>
          </a:xfrm>
        </p:spPr>
      </p:pic>
      <p:sp>
        <p:nvSpPr>
          <p:cNvPr id="3" name="TextBox 2">
            <a:extLst>
              <a:ext uri="{FF2B5EF4-FFF2-40B4-BE49-F238E27FC236}">
                <a16:creationId xmlns:a16="http://schemas.microsoft.com/office/drawing/2014/main" id="{ABFACB3D-4837-8DF6-C007-CB9F1FA43AC3}"/>
              </a:ext>
            </a:extLst>
          </p:cNvPr>
          <p:cNvSpPr txBox="1"/>
          <p:nvPr/>
        </p:nvSpPr>
        <p:spPr>
          <a:xfrm>
            <a:off x="553915" y="5137993"/>
            <a:ext cx="11210193" cy="646331"/>
          </a:xfrm>
          <a:prstGeom prst="rect">
            <a:avLst/>
          </a:prstGeom>
          <a:noFill/>
        </p:spPr>
        <p:txBody>
          <a:bodyPr wrap="square" rtlCol="0">
            <a:spAutoFit/>
          </a:bodyPr>
          <a:lstStyle/>
          <a:p>
            <a:r>
              <a:rPr lang="en-US" dirty="0" err="1"/>
              <a:t>Rockbuster</a:t>
            </a:r>
            <a:r>
              <a:rPr lang="en-US" dirty="0"/>
              <a:t> customers are located all over the world. Most continents have at least a single leading country or more in number of customers with Asia having several countries which have at least over 40 customers.</a:t>
            </a:r>
          </a:p>
        </p:txBody>
      </p:sp>
      <p:sp>
        <p:nvSpPr>
          <p:cNvPr id="4" name="TextBox 3">
            <a:extLst>
              <a:ext uri="{FF2B5EF4-FFF2-40B4-BE49-F238E27FC236}">
                <a16:creationId xmlns:a16="http://schemas.microsoft.com/office/drawing/2014/main" id="{AA807288-85E6-21D8-37A4-D2749548540A}"/>
              </a:ext>
            </a:extLst>
          </p:cNvPr>
          <p:cNvSpPr txBox="1"/>
          <p:nvPr/>
        </p:nvSpPr>
        <p:spPr>
          <a:xfrm>
            <a:off x="553915" y="5821201"/>
            <a:ext cx="4133289" cy="1107996"/>
          </a:xfrm>
          <a:prstGeom prst="rect">
            <a:avLst/>
          </a:prstGeom>
          <a:noFill/>
        </p:spPr>
        <p:txBody>
          <a:bodyPr wrap="square" rtlCol="0">
            <a:spAutoFit/>
          </a:bodyPr>
          <a:lstStyle/>
          <a:p>
            <a:r>
              <a:rPr lang="en-US" sz="1200" dirty="0">
                <a:hlinkClick r:id="rId3">
                  <a:extLst>
                    <a:ext uri="{A12FA001-AC4F-418D-AE19-62706E023703}">
                      <ahyp:hlinkClr xmlns:ahyp="http://schemas.microsoft.com/office/drawing/2018/hyperlinkcolor" val="tx"/>
                    </a:ext>
                  </a:extLst>
                </a:hlinkClick>
              </a:rPr>
              <a:t>Tableau Link :</a:t>
            </a:r>
          </a:p>
          <a:p>
            <a:r>
              <a:rPr lang="en-US" sz="1200" dirty="0">
                <a:hlinkClick r:id="rId4"/>
              </a:rPr>
              <a:t>https://public.tableau.com/views/RockbusterWorldMap/WorldMap?:language=en-US&amp;:display_count=n&amp;:origin=viz_share_link</a:t>
            </a:r>
            <a:endParaRPr lang="en-US" sz="1200" dirty="0"/>
          </a:p>
          <a:p>
            <a:endParaRPr lang="en-US" dirty="0"/>
          </a:p>
        </p:txBody>
      </p:sp>
      <p:sp>
        <p:nvSpPr>
          <p:cNvPr id="6" name="TextBox 5">
            <a:extLst>
              <a:ext uri="{FF2B5EF4-FFF2-40B4-BE49-F238E27FC236}">
                <a16:creationId xmlns:a16="http://schemas.microsoft.com/office/drawing/2014/main" id="{7C1099BD-8D36-E063-950A-695BCD2B8258}"/>
              </a:ext>
            </a:extLst>
          </p:cNvPr>
          <p:cNvSpPr txBox="1"/>
          <p:nvPr/>
        </p:nvSpPr>
        <p:spPr>
          <a:xfrm>
            <a:off x="6159011" y="5821201"/>
            <a:ext cx="5208444" cy="1292662"/>
          </a:xfrm>
          <a:prstGeom prst="rect">
            <a:avLst/>
          </a:prstGeom>
          <a:noFill/>
        </p:spPr>
        <p:txBody>
          <a:bodyPr wrap="square" rtlCol="0">
            <a:spAutoFit/>
          </a:bodyPr>
          <a:lstStyle/>
          <a:p>
            <a:r>
              <a:rPr lang="en-US" sz="1200" dirty="0">
                <a:hlinkClick r:id="rId3">
                  <a:extLst>
                    <a:ext uri="{A12FA001-AC4F-418D-AE19-62706E023703}">
                      <ahyp:hlinkClr xmlns:ahyp="http://schemas.microsoft.com/office/drawing/2018/hyperlinkcolor" val="tx"/>
                    </a:ext>
                  </a:extLst>
                </a:hlinkClick>
              </a:rPr>
              <a:t>Tableau Link (Pages Version): This Tableau visual organizes the countries based on the exact number of customers they have.</a:t>
            </a:r>
          </a:p>
          <a:p>
            <a:r>
              <a:rPr lang="en-US" sz="1200" dirty="0">
                <a:solidFill>
                  <a:srgbClr val="E98052"/>
                </a:solidFill>
                <a:hlinkClick r:id="rId3">
                  <a:extLst>
                    <a:ext uri="{A12FA001-AC4F-418D-AE19-62706E023703}">
                      <ahyp:hlinkClr xmlns:ahyp="http://schemas.microsoft.com/office/drawing/2018/hyperlinkcolor" val="tx"/>
                    </a:ext>
                  </a:extLst>
                </a:hlinkClick>
              </a:rPr>
              <a:t>https://public.tableau.com/views/RockbusterWorldMapPages/WorldMapPages?:language=en-US&amp;publish=yes&amp;:display_count=n&amp;:origin=viz_share_link</a:t>
            </a:r>
            <a:endParaRPr lang="en-US" sz="1200" dirty="0"/>
          </a:p>
          <a:p>
            <a:endParaRPr lang="en-US" dirty="0"/>
          </a:p>
        </p:txBody>
      </p:sp>
    </p:spTree>
    <p:extLst>
      <p:ext uri="{BB962C8B-B14F-4D97-AF65-F5344CB8AC3E}">
        <p14:creationId xmlns:p14="http://schemas.microsoft.com/office/powerpoint/2010/main" val="39361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9E6-FBD2-525B-328D-753CFB015D74}"/>
              </a:ext>
            </a:extLst>
          </p:cNvPr>
          <p:cNvSpPr>
            <a:spLocks noGrp="1"/>
          </p:cNvSpPr>
          <p:nvPr>
            <p:ph type="title"/>
          </p:nvPr>
        </p:nvSpPr>
        <p:spPr>
          <a:xfrm>
            <a:off x="914356" y="353226"/>
            <a:ext cx="10353762" cy="970450"/>
          </a:xfrm>
        </p:spPr>
        <p:txBody>
          <a:bodyPr/>
          <a:lstStyle/>
          <a:p>
            <a:r>
              <a:rPr lang="en-US" dirty="0"/>
              <a:t>Top Countries </a:t>
            </a:r>
          </a:p>
        </p:txBody>
      </p:sp>
      <p:sp>
        <p:nvSpPr>
          <p:cNvPr id="7" name="TextBox 6">
            <a:extLst>
              <a:ext uri="{FF2B5EF4-FFF2-40B4-BE49-F238E27FC236}">
                <a16:creationId xmlns:a16="http://schemas.microsoft.com/office/drawing/2014/main" id="{ED5DD2DA-9702-3FB1-7DCF-9CACCBF21924}"/>
              </a:ext>
            </a:extLst>
          </p:cNvPr>
          <p:cNvSpPr txBox="1"/>
          <p:nvPr/>
        </p:nvSpPr>
        <p:spPr>
          <a:xfrm>
            <a:off x="7233306" y="1323676"/>
            <a:ext cx="4741817" cy="3170099"/>
          </a:xfrm>
          <a:prstGeom prst="rect">
            <a:avLst/>
          </a:prstGeom>
          <a:noFill/>
        </p:spPr>
        <p:txBody>
          <a:bodyPr wrap="square" rtlCol="0">
            <a:spAutoFit/>
          </a:bodyPr>
          <a:lstStyle/>
          <a:p>
            <a:r>
              <a:rPr lang="en-US" sz="2000" dirty="0"/>
              <a:t>The top countries with </a:t>
            </a:r>
            <a:r>
              <a:rPr lang="en-US" sz="2000" dirty="0" err="1"/>
              <a:t>Rockbuster</a:t>
            </a:r>
            <a:r>
              <a:rPr lang="en-US" sz="2000" dirty="0"/>
              <a:t> customers are all over the world. This geographical spread further shows </a:t>
            </a:r>
            <a:r>
              <a:rPr lang="en-US" sz="2000" dirty="0" err="1"/>
              <a:t>Rockbuster</a:t>
            </a:r>
            <a:r>
              <a:rPr lang="en-US" sz="2000" dirty="0"/>
              <a:t> should </a:t>
            </a:r>
            <a:r>
              <a:rPr lang="en-US" sz="2000"/>
              <a:t>use a different marketing </a:t>
            </a:r>
            <a:r>
              <a:rPr lang="en-US" sz="2000" dirty="0"/>
              <a:t>strategy for all its regions.</a:t>
            </a:r>
          </a:p>
          <a:p>
            <a:endParaRPr lang="en-US" sz="2000" dirty="0"/>
          </a:p>
          <a:p>
            <a:r>
              <a:rPr lang="en-US" sz="2000" dirty="0"/>
              <a:t>Within the top 10 countries, only India is an outlier for its number of customers. They will need a separate marketing strategy.</a:t>
            </a:r>
          </a:p>
        </p:txBody>
      </p:sp>
      <p:pic>
        <p:nvPicPr>
          <p:cNvPr id="13" name="Content Placeholder 12">
            <a:extLst>
              <a:ext uri="{FF2B5EF4-FFF2-40B4-BE49-F238E27FC236}">
                <a16:creationId xmlns:a16="http://schemas.microsoft.com/office/drawing/2014/main" id="{565D83E3-E836-1C9B-661B-A86F7D5BD0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9" b="5226"/>
          <a:stretch/>
        </p:blipFill>
        <p:spPr>
          <a:xfrm>
            <a:off x="384839" y="1323676"/>
            <a:ext cx="4928144" cy="5068578"/>
          </a:xfrm>
        </p:spPr>
      </p:pic>
      <p:pic>
        <p:nvPicPr>
          <p:cNvPr id="15" name="Picture 14">
            <a:extLst>
              <a:ext uri="{FF2B5EF4-FFF2-40B4-BE49-F238E27FC236}">
                <a16:creationId xmlns:a16="http://schemas.microsoft.com/office/drawing/2014/main" id="{15FFFE1B-C639-185E-7636-DBBED0DAB8D9}"/>
              </a:ext>
            </a:extLst>
          </p:cNvPr>
          <p:cNvPicPr>
            <a:picLocks noChangeAspect="1"/>
          </p:cNvPicPr>
          <p:nvPr/>
        </p:nvPicPr>
        <p:blipFill rotWithShape="1">
          <a:blip r:embed="rId3">
            <a:extLst>
              <a:ext uri="{28A0092B-C50C-407E-A947-70E740481C1C}">
                <a14:useLocalDpi xmlns:a14="http://schemas.microsoft.com/office/drawing/2010/main" val="0"/>
              </a:ext>
            </a:extLst>
          </a:blip>
          <a:srcRect b="6147"/>
          <a:stretch/>
        </p:blipFill>
        <p:spPr>
          <a:xfrm>
            <a:off x="5577816" y="1323676"/>
            <a:ext cx="1390732" cy="5181098"/>
          </a:xfrm>
          <a:prstGeom prst="rect">
            <a:avLst/>
          </a:prstGeom>
        </p:spPr>
      </p:pic>
    </p:spTree>
    <p:extLst>
      <p:ext uri="{BB962C8B-B14F-4D97-AF65-F5344CB8AC3E}">
        <p14:creationId xmlns:p14="http://schemas.microsoft.com/office/powerpoint/2010/main" val="34749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04E1-3877-6318-0E2F-70CA8862240A}"/>
              </a:ext>
            </a:extLst>
          </p:cNvPr>
          <p:cNvSpPr>
            <a:spLocks noGrp="1"/>
          </p:cNvSpPr>
          <p:nvPr>
            <p:ph type="title"/>
          </p:nvPr>
        </p:nvSpPr>
        <p:spPr>
          <a:xfrm>
            <a:off x="919119" y="240268"/>
            <a:ext cx="10353762" cy="970450"/>
          </a:xfrm>
        </p:spPr>
        <p:txBody>
          <a:bodyPr/>
          <a:lstStyle/>
          <a:p>
            <a:r>
              <a:rPr lang="en-US" dirty="0"/>
              <a:t>Countries and Profits</a:t>
            </a:r>
          </a:p>
        </p:txBody>
      </p:sp>
      <p:sp>
        <p:nvSpPr>
          <p:cNvPr id="3" name="TextBox 2">
            <a:extLst>
              <a:ext uri="{FF2B5EF4-FFF2-40B4-BE49-F238E27FC236}">
                <a16:creationId xmlns:a16="http://schemas.microsoft.com/office/drawing/2014/main" id="{ABFACB3D-4837-8DF6-C007-CB9F1FA43AC3}"/>
              </a:ext>
            </a:extLst>
          </p:cNvPr>
          <p:cNvSpPr txBox="1"/>
          <p:nvPr/>
        </p:nvSpPr>
        <p:spPr>
          <a:xfrm>
            <a:off x="553915" y="5137993"/>
            <a:ext cx="11210193" cy="646331"/>
          </a:xfrm>
          <a:prstGeom prst="rect">
            <a:avLst/>
          </a:prstGeom>
          <a:noFill/>
        </p:spPr>
        <p:txBody>
          <a:bodyPr wrap="square" rtlCol="0">
            <a:spAutoFit/>
          </a:bodyPr>
          <a:lstStyle/>
          <a:p>
            <a:r>
              <a:rPr lang="en-US" dirty="0" err="1"/>
              <a:t>Rockbuster</a:t>
            </a:r>
            <a:r>
              <a:rPr lang="en-US" dirty="0"/>
              <a:t> customers are located all over the world. Like with the number of customers, each region has at least a single leading country or more. </a:t>
            </a:r>
          </a:p>
        </p:txBody>
      </p:sp>
      <p:sp>
        <p:nvSpPr>
          <p:cNvPr id="4" name="TextBox 3">
            <a:extLst>
              <a:ext uri="{FF2B5EF4-FFF2-40B4-BE49-F238E27FC236}">
                <a16:creationId xmlns:a16="http://schemas.microsoft.com/office/drawing/2014/main" id="{AA807288-85E6-21D8-37A4-D2749548540A}"/>
              </a:ext>
            </a:extLst>
          </p:cNvPr>
          <p:cNvSpPr txBox="1"/>
          <p:nvPr/>
        </p:nvSpPr>
        <p:spPr>
          <a:xfrm>
            <a:off x="553915" y="5887633"/>
            <a:ext cx="6325449" cy="1107996"/>
          </a:xfrm>
          <a:prstGeom prst="rect">
            <a:avLst/>
          </a:prstGeom>
          <a:noFill/>
        </p:spPr>
        <p:txBody>
          <a:bodyPr wrap="square" rtlCol="0">
            <a:spAutoFit/>
          </a:bodyPr>
          <a:lstStyle/>
          <a:p>
            <a:r>
              <a:rPr lang="en-US" sz="1200" dirty="0">
                <a:hlinkClick r:id="rId2">
                  <a:extLst>
                    <a:ext uri="{A12FA001-AC4F-418D-AE19-62706E023703}">
                      <ahyp:hlinkClr xmlns:ahyp="http://schemas.microsoft.com/office/drawing/2018/hyperlinkcolor" val="tx"/>
                    </a:ext>
                  </a:extLst>
                </a:hlinkClick>
              </a:rPr>
              <a:t>Tableau Link :</a:t>
            </a:r>
          </a:p>
          <a:p>
            <a:endParaRPr lang="en-US" sz="1200" dirty="0">
              <a:hlinkClick r:id="rId2">
                <a:extLst>
                  <a:ext uri="{A12FA001-AC4F-418D-AE19-62706E023703}">
                    <ahyp:hlinkClr xmlns:ahyp="http://schemas.microsoft.com/office/drawing/2018/hyperlinkcolor" val="tx"/>
                  </a:ext>
                </a:extLst>
              </a:hlinkClick>
            </a:endParaRPr>
          </a:p>
          <a:p>
            <a:r>
              <a:rPr lang="en-US" sz="1200" dirty="0">
                <a:hlinkClick r:id="rId3"/>
              </a:rPr>
              <a:t>https://public.tableau.com/views/RockbusterCountryProfits/Sheet1?:language=en-US&amp;publish=yes&amp;:display_count=n&amp;:origin=viz_share_link</a:t>
            </a:r>
            <a:endParaRPr lang="en-US" sz="1200" dirty="0"/>
          </a:p>
          <a:p>
            <a:endParaRPr lang="en-US" dirty="0"/>
          </a:p>
        </p:txBody>
      </p:sp>
      <p:pic>
        <p:nvPicPr>
          <p:cNvPr id="8" name="Picture 7">
            <a:extLst>
              <a:ext uri="{FF2B5EF4-FFF2-40B4-BE49-F238E27FC236}">
                <a16:creationId xmlns:a16="http://schemas.microsoft.com/office/drawing/2014/main" id="{2DF58275-6A5E-98EB-5D32-7A2F85289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6104" y="1240719"/>
            <a:ext cx="8460484" cy="3793965"/>
          </a:xfrm>
          <a:prstGeom prst="rect">
            <a:avLst/>
          </a:prstGeom>
        </p:spPr>
      </p:pic>
    </p:spTree>
    <p:extLst>
      <p:ext uri="{BB962C8B-B14F-4D97-AF65-F5344CB8AC3E}">
        <p14:creationId xmlns:p14="http://schemas.microsoft.com/office/powerpoint/2010/main" val="2382529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2577</TotalTime>
  <Words>1532</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Calisto MT</vt:lpstr>
      <vt:lpstr>Wingdings 2</vt:lpstr>
      <vt:lpstr>Slate</vt:lpstr>
      <vt:lpstr>Rockbuster Stealth Data Analysis Project</vt:lpstr>
      <vt:lpstr>Presentation Background</vt:lpstr>
      <vt:lpstr>Data Tables and Their Relationships</vt:lpstr>
      <vt:lpstr>Data Screenshot: Film</vt:lpstr>
      <vt:lpstr>Data Screenshot: Customer</vt:lpstr>
      <vt:lpstr>Data Screenshot: Payment</vt:lpstr>
      <vt:lpstr>Countries and Rockbuster Customers</vt:lpstr>
      <vt:lpstr>Top Countries </vt:lpstr>
      <vt:lpstr>Countries and Profits</vt:lpstr>
      <vt:lpstr>Top Countries and Their Purchasing Power</vt:lpstr>
      <vt:lpstr>Movie Profits and Genre: Top 10 Most Profitable</vt:lpstr>
      <vt:lpstr>Movie Profits and Genre: Bottom 10 Least Profitable</vt:lpstr>
      <vt:lpstr>Popular Genres</vt:lpstr>
      <vt:lpstr>Popular Ratings</vt:lpstr>
      <vt:lpstr>Data Statistics and Rental Deals</vt:lpstr>
      <vt:lpstr>Data Statistics and Rental Deals Continued</vt:lpstr>
      <vt:lpstr>Customers With High Life Time Value</vt:lpstr>
      <vt:lpstr>Summary and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Alexander Lam</dc:creator>
  <cp:lastModifiedBy>Alexander Lam</cp:lastModifiedBy>
  <cp:revision>59</cp:revision>
  <dcterms:created xsi:type="dcterms:W3CDTF">2023-07-02T01:26:00Z</dcterms:created>
  <dcterms:modified xsi:type="dcterms:W3CDTF">2023-10-02T23:26:15Z</dcterms:modified>
</cp:coreProperties>
</file>