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92" r:id="rId7"/>
    <p:sldId id="393" r:id="rId8"/>
    <p:sldId id="277" r:id="rId9"/>
    <p:sldId id="394" r:id="rId10"/>
    <p:sldId id="396" r:id="rId11"/>
    <p:sldId id="397" r:id="rId12"/>
    <p:sldId id="395" r:id="rId13"/>
    <p:sldId id="398" r:id="rId14"/>
    <p:sldId id="400" r:id="rId15"/>
    <p:sldId id="401" r:id="rId16"/>
    <p:sldId id="402" r:id="rId17"/>
    <p:sldId id="404" r:id="rId18"/>
    <p:sldId id="403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-106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14/11/2023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6E7A-B1AF-4685-81B6-9A63B08DE4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9FA1D35-9279-4503-AA65-44459462ED41}" type="datetime1">
              <a:rPr lang="en-GB" smtClean="0"/>
              <a:t>14/11/2023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5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dirty="0"/>
              <a:t>Connex One: Task Review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Alex Lay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Modelling: Hyperparameters and Class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92B83D20-DDD1-3898-8E5C-DE15EA7728DD}"/>
              </a:ext>
            </a:extLst>
          </p:cNvPr>
          <p:cNvSpPr txBox="1">
            <a:spLocks/>
          </p:cNvSpPr>
          <p:nvPr/>
        </p:nvSpPr>
        <p:spPr>
          <a:xfrm>
            <a:off x="550862" y="2267339"/>
            <a:ext cx="5236610" cy="36842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</a:t>
            </a:r>
            <a:r>
              <a:rPr lang="en-US" dirty="0" err="1"/>
              <a:t>Optuna</a:t>
            </a:r>
            <a:r>
              <a:rPr lang="en-US" dirty="0"/>
              <a:t> Bayesian method to tune hyperparameters due to computational speed.</a:t>
            </a:r>
          </a:p>
          <a:p>
            <a:r>
              <a:rPr lang="en-US" dirty="0"/>
              <a:t>Trialed several methods to adjust for the class imbalance. Settled on tuning ‘</a:t>
            </a:r>
            <a:r>
              <a:rPr lang="en-US" dirty="0" err="1"/>
              <a:t>scale_pos_weight</a:t>
            </a:r>
            <a:r>
              <a:rPr lang="en-US" dirty="0"/>
              <a:t>’ parameter try to improve Recall and F1 score along with SMOTE for up sampling.</a:t>
            </a:r>
          </a:p>
          <a:p>
            <a:r>
              <a:rPr lang="en-US" dirty="0"/>
              <a:t>Evaluation metric for </a:t>
            </a:r>
            <a:r>
              <a:rPr lang="en-US" dirty="0" err="1"/>
              <a:t>Optuna</a:t>
            </a:r>
            <a:r>
              <a:rPr lang="en-US" dirty="0"/>
              <a:t> was combination of F1 score for validation set and RMSE between train and test to reduce over/under fitting.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489DF-B393-FC1C-0D6A-4FEC7D9D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72" y="4532735"/>
            <a:ext cx="6159241" cy="619642"/>
          </a:xfrm>
          <a:prstGeom prst="rect">
            <a:avLst/>
          </a:prstGeom>
        </p:spPr>
      </p:pic>
      <p:pic>
        <p:nvPicPr>
          <p:cNvPr id="5122" name="Picture 2" descr="Optuna: A Practical Guide to Hyperparameter Optimization">
            <a:extLst>
              <a:ext uri="{FF2B5EF4-FFF2-40B4-BE49-F238E27FC236}">
                <a16:creationId xmlns:a16="http://schemas.microsoft.com/office/drawing/2014/main" id="{D8CD8CB7-AB66-34C1-5CD2-62D4DEDC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614" y="212261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8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Results: Full Model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1B315-2508-62AF-E495-3524556B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00" y="1355313"/>
            <a:ext cx="9074400" cy="3672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DC0C7-320A-E453-B5FF-12411C4F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68" y="5185993"/>
            <a:ext cx="3602664" cy="14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8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Results: Feature Importance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F3C11-FE05-EAAA-9798-5B34B033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1134912"/>
            <a:ext cx="6994859" cy="51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Results: Top Five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B17F9-A865-9B28-0BB2-4328EAB5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38" y="1218843"/>
            <a:ext cx="8880924" cy="3593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8C999-7CE1-EDB0-3706-DC938DC3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41" y="5336791"/>
            <a:ext cx="3059317" cy="11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Results: 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6A49B-D31B-A9A5-BC00-5BCEEA7F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316087"/>
            <a:ext cx="80581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3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Future Work: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15</a:t>
            </a:fld>
            <a:endParaRPr lang="en-GB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0A6C1997-60A3-6018-1F3A-F579A31A7A52}"/>
              </a:ext>
            </a:extLst>
          </p:cNvPr>
          <p:cNvSpPr txBox="1">
            <a:spLocks/>
          </p:cNvSpPr>
          <p:nvPr/>
        </p:nvSpPr>
        <p:spPr>
          <a:xfrm>
            <a:off x="666885" y="1455577"/>
            <a:ext cx="10974251" cy="358164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Trial longer </a:t>
            </a:r>
            <a:r>
              <a:rPr lang="en-US" dirty="0" err="1"/>
              <a:t>Optuna</a:t>
            </a:r>
            <a:r>
              <a:rPr lang="en-US" dirty="0"/>
              <a:t> training times </a:t>
            </a:r>
          </a:p>
          <a:p>
            <a:r>
              <a:rPr lang="en-US" dirty="0"/>
              <a:t>Look into creation of new features based on existing.</a:t>
            </a:r>
          </a:p>
          <a:p>
            <a:r>
              <a:rPr lang="en-US" dirty="0"/>
              <a:t>Look into PCA and combination of existing features to reduce feature space</a:t>
            </a:r>
          </a:p>
          <a:p>
            <a:r>
              <a:rPr lang="en-US" dirty="0"/>
              <a:t>Trial Deep Learning model </a:t>
            </a:r>
          </a:p>
          <a:p>
            <a:r>
              <a:rPr lang="en-US" dirty="0"/>
              <a:t>Extract the tree plot from </a:t>
            </a:r>
            <a:r>
              <a:rPr lang="en-US" dirty="0" err="1"/>
              <a:t>CatBoost</a:t>
            </a:r>
            <a:r>
              <a:rPr lang="en-US" dirty="0"/>
              <a:t> to interpret the model</a:t>
            </a:r>
          </a:p>
        </p:txBody>
      </p:sp>
    </p:spTree>
    <p:extLst>
      <p:ext uri="{BB962C8B-B14F-4D97-AF65-F5344CB8AC3E}">
        <p14:creationId xmlns:p14="http://schemas.microsoft.com/office/powerpoint/2010/main" val="76638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en-GB" dirty="0"/>
              <a:t>Task Review</a:t>
            </a:r>
          </a:p>
          <a:p>
            <a:pPr rtl="0"/>
            <a:r>
              <a:rPr lang="en-GB" dirty="0"/>
              <a:t>EDA</a:t>
            </a:r>
          </a:p>
          <a:p>
            <a:pPr rtl="0"/>
            <a:r>
              <a:rPr lang="en-GB" dirty="0"/>
              <a:t>Preprocessing</a:t>
            </a:r>
          </a:p>
          <a:p>
            <a:pPr rtl="0"/>
            <a:r>
              <a:rPr lang="en-GB" dirty="0"/>
              <a:t>Modelling</a:t>
            </a:r>
          </a:p>
          <a:p>
            <a:pPr rtl="0"/>
            <a:r>
              <a:rPr lang="en-GB" dirty="0"/>
              <a:t>Results</a:t>
            </a:r>
          </a:p>
          <a:p>
            <a:pPr rtl="0"/>
            <a:endParaRPr lang="en-GB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Task Review: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n-GB" dirty="0"/>
              <a:t>Five Key </a:t>
            </a:r>
            <a:r>
              <a:rPr lang="en-GB" dirty="0" err="1"/>
              <a:t>TaskS</a:t>
            </a:r>
            <a:r>
              <a:rPr lang="en-GB" dirty="0"/>
              <a:t>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n-US" dirty="0"/>
              <a:t>Identify any highly correlated pairs of variables</a:t>
            </a:r>
          </a:p>
          <a:p>
            <a:pPr rtl="0"/>
            <a:r>
              <a:rPr lang="en-US" dirty="0"/>
              <a:t>Develop Model A that given variables 1-20 predicts the probability of a client subscribing to the bank term deposit. </a:t>
            </a:r>
          </a:p>
          <a:p>
            <a:pPr rtl="0"/>
            <a:r>
              <a:rPr lang="en-US" dirty="0"/>
              <a:t>Identify a variable which is most predictive of the client’s subscription.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355F6D-E047-014E-172C-B81024307944}"/>
              </a:ext>
            </a:extLst>
          </p:cNvPr>
          <p:cNvSpPr txBox="1">
            <a:spLocks/>
          </p:cNvSpPr>
          <p:nvPr/>
        </p:nvSpPr>
        <p:spPr>
          <a:xfrm>
            <a:off x="5979977" y="2405908"/>
            <a:ext cx="5429114" cy="3515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 Model B that uses only 5 variables to predict whether a client will subscribe to the bank term deposit or not.</a:t>
            </a:r>
          </a:p>
          <a:p>
            <a:r>
              <a:rPr lang="en-US" dirty="0"/>
              <a:t>Compare the performance of Model A vs Model B.</a:t>
            </a:r>
          </a:p>
        </p:txBody>
      </p:sp>
    </p:spTree>
    <p:extLst>
      <p:ext uri="{BB962C8B-B14F-4D97-AF65-F5344CB8AC3E}">
        <p14:creationId xmlns:p14="http://schemas.microsoft.com/office/powerpoint/2010/main" val="239805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EDA – First Look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36BFA-9509-39CE-14DB-46D3A8A2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91" y="658031"/>
            <a:ext cx="5769849" cy="5773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6CF991-5C1C-BE1B-C509-72328C22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99" y="1392659"/>
            <a:ext cx="1950889" cy="3375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57618C-8232-8095-33F4-35CFF2BA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68" y="4806340"/>
            <a:ext cx="5420226" cy="13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EDA - Correlations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6C8D93-3CED-4136-A6DC-63DFF012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46" y="1791479"/>
            <a:ext cx="5034893" cy="3760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FC48AB-6E0B-B7EC-B08C-6051D5E0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1" y="1306286"/>
            <a:ext cx="5660139" cy="5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Preprocessing: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92B83D20-DDD1-3898-8E5C-DE15EA7728DD}"/>
              </a:ext>
            </a:extLst>
          </p:cNvPr>
          <p:cNvSpPr txBox="1">
            <a:spLocks/>
          </p:cNvSpPr>
          <p:nvPr/>
        </p:nvSpPr>
        <p:spPr>
          <a:xfrm>
            <a:off x="666885" y="1455577"/>
            <a:ext cx="10974251" cy="232332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the data</a:t>
            </a:r>
          </a:p>
          <a:p>
            <a:r>
              <a:rPr lang="en-US" dirty="0"/>
              <a:t>Split the data into an 80-20</a:t>
            </a:r>
          </a:p>
          <a:p>
            <a:r>
              <a:rPr lang="en-US" dirty="0"/>
              <a:t>One hot encode features (only for some algorithms)</a:t>
            </a:r>
          </a:p>
          <a:p>
            <a:r>
              <a:rPr lang="en-US" dirty="0"/>
              <a:t>Binary encode target </a:t>
            </a:r>
          </a:p>
        </p:txBody>
      </p:sp>
      <p:pic>
        <p:nvPicPr>
          <p:cNvPr id="1030" name="Picture 6" descr="Encoding Categorical Variables: One-hot vs Dummy Encoding | by Rukshan  Pramoditha | Towards Data Science">
            <a:extLst>
              <a:ext uri="{FF2B5EF4-FFF2-40B4-BE49-F238E27FC236}">
                <a16:creationId xmlns:a16="http://schemas.microsoft.com/office/drawing/2014/main" id="{D2CB64E3-8853-9D63-012A-1AFA0AB1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96" y="3778899"/>
            <a:ext cx="5874228" cy="239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9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Metrics: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7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E82784-66D8-3367-70C1-C5F80B7E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96496"/>
              </p:ext>
            </p:extLst>
          </p:nvPr>
        </p:nvGraphicFramePr>
        <p:xfrm>
          <a:off x="999169" y="1107711"/>
          <a:ext cx="10657305" cy="44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435">
                  <a:extLst>
                    <a:ext uri="{9D8B030D-6E8A-4147-A177-3AD203B41FA5}">
                      <a16:colId xmlns:a16="http://schemas.microsoft.com/office/drawing/2014/main" val="3030323478"/>
                    </a:ext>
                  </a:extLst>
                </a:gridCol>
                <a:gridCol w="3552435">
                  <a:extLst>
                    <a:ext uri="{9D8B030D-6E8A-4147-A177-3AD203B41FA5}">
                      <a16:colId xmlns:a16="http://schemas.microsoft.com/office/drawing/2014/main" val="2577180400"/>
                    </a:ext>
                  </a:extLst>
                </a:gridCol>
                <a:gridCol w="3552435">
                  <a:extLst>
                    <a:ext uri="{9D8B030D-6E8A-4147-A177-3AD203B41FA5}">
                      <a16:colId xmlns:a16="http://schemas.microsoft.com/office/drawing/2014/main" val="1515716326"/>
                    </a:ext>
                  </a:extLst>
                </a:gridCol>
              </a:tblGrid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47411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gives a general idea of a model's overall performance but can be misleading in imbalanced datasets.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83541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AUC (Area Under Curve)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quantifies how well a model distinguishes between classes, with 1 indicating perfect prediction and 0.5 representing no discriminative power.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84527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indicates the accuracy of positive predictions, emphasising the cost of false positives.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69107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measures a model's ability to detect positive cases, highlighting the cost of false negatives.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971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when the class distribution is uneven, assessing a model's accuracy in identifying positive cases.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2518"/>
                  </a:ext>
                </a:extLst>
              </a:tr>
              <a:tr h="633125">
                <a:tc>
                  <a:txBody>
                    <a:bodyPr/>
                    <a:lstStyle/>
                    <a:p>
                      <a:r>
                        <a:rPr lang="en-GB" dirty="0"/>
                        <a:t>AUC Precision -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in imbalanced datasets, measuring a model's ability to distinguish the positive class amidst many negatives.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22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2BF9EE7-9768-BBE7-FE43-E1F1FC41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11" y="2524815"/>
            <a:ext cx="2398968" cy="342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3A8AB-B27B-A6A2-B1DB-FB4BCE6F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05" y="3261287"/>
            <a:ext cx="3407910" cy="33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CAF5AB-B323-C546-CEB5-5885D34F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605" y="3753856"/>
            <a:ext cx="3407910" cy="425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90CA85-266F-D223-9A2C-09E03D106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844" y="4407810"/>
            <a:ext cx="2257735" cy="425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224519-5639-636B-5837-480F82155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377" y="1852981"/>
            <a:ext cx="2836213" cy="342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8E9827-8B8B-D1F7-B313-F520BC992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605" y="5066998"/>
            <a:ext cx="3377385" cy="3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Modelling: Model Selection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8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D491F8-AF7D-C361-B688-B8F7804B2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94573"/>
              </p:ext>
            </p:extLst>
          </p:nvPr>
        </p:nvGraphicFramePr>
        <p:xfrm>
          <a:off x="818147" y="1642546"/>
          <a:ext cx="10539662" cy="453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66">
                  <a:extLst>
                    <a:ext uri="{9D8B030D-6E8A-4147-A177-3AD203B41FA5}">
                      <a16:colId xmlns:a16="http://schemas.microsoft.com/office/drawing/2014/main" val="4140711049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772854885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3738538959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3558858920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1078216494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1707236780"/>
                    </a:ext>
                  </a:extLst>
                </a:gridCol>
                <a:gridCol w="1505666">
                  <a:extLst>
                    <a:ext uri="{9D8B030D-6E8A-4147-A177-3AD203B41FA5}">
                      <a16:colId xmlns:a16="http://schemas.microsoft.com/office/drawing/2014/main" val="2919431832"/>
                    </a:ext>
                  </a:extLst>
                </a:gridCol>
              </a:tblGrid>
              <a:tr h="6102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AUC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61547"/>
                  </a:ext>
                </a:extLst>
              </a:tr>
              <a:tr h="610266">
                <a:tc>
                  <a:txBody>
                    <a:bodyPr/>
                    <a:lstStyle/>
                    <a:p>
                      <a:r>
                        <a:rPr lang="en-GB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243"/>
                  </a:ext>
                </a:extLst>
              </a:tr>
              <a:tr h="610266">
                <a:tc>
                  <a:txBody>
                    <a:bodyPr/>
                    <a:lstStyle/>
                    <a:p>
                      <a:r>
                        <a:rPr lang="en-GB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60351"/>
                  </a:ext>
                </a:extLst>
              </a:tr>
              <a:tr h="840649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60134"/>
                  </a:ext>
                </a:extLst>
              </a:tr>
              <a:tr h="610266">
                <a:tc>
                  <a:txBody>
                    <a:bodyPr/>
                    <a:lstStyle/>
                    <a:p>
                      <a:r>
                        <a:rPr lang="en-GB" dirty="0" err="1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2228"/>
                  </a:ext>
                </a:extLst>
              </a:tr>
              <a:tr h="610266">
                <a:tc>
                  <a:txBody>
                    <a:bodyPr/>
                    <a:lstStyle/>
                    <a:p>
                      <a:r>
                        <a:rPr lang="en-GB" dirty="0" err="1"/>
                        <a:t>LGBoost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0.91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37923"/>
                  </a:ext>
                </a:extLst>
              </a:tr>
              <a:tr h="610266">
                <a:tc>
                  <a:txBody>
                    <a:bodyPr/>
                    <a:lstStyle/>
                    <a:p>
                      <a:r>
                        <a:rPr lang="en-GB" dirty="0" err="1"/>
                        <a:t>CatBoost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8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1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6301"/>
          </a:xfrm>
        </p:spPr>
        <p:txBody>
          <a:bodyPr rtlCol="0"/>
          <a:lstStyle/>
          <a:p>
            <a:pPr rtl="0"/>
            <a:r>
              <a:rPr lang="en-GB" dirty="0"/>
              <a:t>Modelling: </a:t>
            </a:r>
            <a:r>
              <a:rPr lang="en-GB" dirty="0" err="1"/>
              <a:t>CatBoost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4098" name="Picture 2" descr="CatBoost Machine Learning framework from Yandex boosts the range of AI |  ZDNET">
            <a:extLst>
              <a:ext uri="{FF2B5EF4-FFF2-40B4-BE49-F238E27FC236}">
                <a16:creationId xmlns:a16="http://schemas.microsoft.com/office/drawing/2014/main" id="{65B2C059-6E89-1624-62C4-698287E5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59" y="454954"/>
            <a:ext cx="4944978" cy="31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D816333B-83AF-752F-D3EB-07605D094F9D}"/>
              </a:ext>
            </a:extLst>
          </p:cNvPr>
          <p:cNvSpPr txBox="1">
            <a:spLocks/>
          </p:cNvSpPr>
          <p:nvPr/>
        </p:nvSpPr>
        <p:spPr>
          <a:xfrm>
            <a:off x="348917" y="1668907"/>
            <a:ext cx="5429114" cy="413996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machine learning technique for regression and classification problems, which builds a model in a stage-wise fashion.</a:t>
            </a:r>
          </a:p>
          <a:p>
            <a:r>
              <a:rPr lang="en-US" dirty="0"/>
              <a:t>Uses weak models (stumped or shallow trees) to predict the error of the previous iteration. Adding trees each time and predicting previous error is foundation of the boosting method.</a:t>
            </a:r>
          </a:p>
          <a:p>
            <a:r>
              <a:rPr lang="en-US" dirty="0" err="1"/>
              <a:t>CatBoost</a:t>
            </a:r>
            <a:r>
              <a:rPr lang="en-US" dirty="0"/>
              <a:t> has </a:t>
            </a:r>
            <a:r>
              <a:rPr lang="en-US" dirty="0" err="1"/>
              <a:t>specialised</a:t>
            </a:r>
            <a:r>
              <a:rPr lang="en-US" dirty="0"/>
              <a:t> mechanisms for handling categorical data and reduces overfitting more effectively.</a:t>
            </a:r>
          </a:p>
        </p:txBody>
      </p:sp>
      <p:pic>
        <p:nvPicPr>
          <p:cNvPr id="4100" name="Picture 4" descr="Gradient Boosting Trees for Classification: A Beginner's Guide | by  Aratrika Pal | The Startup | Medium">
            <a:extLst>
              <a:ext uri="{FF2B5EF4-FFF2-40B4-BE49-F238E27FC236}">
                <a16:creationId xmlns:a16="http://schemas.microsoft.com/office/drawing/2014/main" id="{9BBDFB75-81C1-25C8-8820-54AD27C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10" y="3738890"/>
            <a:ext cx="4011675" cy="29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308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{DF13461E-64EF-46FB-9AE1-DEA8A3E670DF}tf33713516_win32</Template>
  <TotalTime>1348</TotalTime>
  <Words>531</Words>
  <Application>Microsoft Office PowerPoint</Application>
  <PresentationFormat>Widescreen</PresentationFormat>
  <Paragraphs>124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Connex One: Task Review </vt:lpstr>
      <vt:lpstr>Agenda</vt:lpstr>
      <vt:lpstr>Task Review: </vt:lpstr>
      <vt:lpstr>EDA – First Look</vt:lpstr>
      <vt:lpstr>EDA - Correlations</vt:lpstr>
      <vt:lpstr>Preprocessing:</vt:lpstr>
      <vt:lpstr>Metrics:</vt:lpstr>
      <vt:lpstr>Modelling: Model Selection</vt:lpstr>
      <vt:lpstr>Modelling: CatBoost</vt:lpstr>
      <vt:lpstr>Modelling: Hyperparameters and Class Issue</vt:lpstr>
      <vt:lpstr>Results: Full Model </vt:lpstr>
      <vt:lpstr>Results: Feature Importance</vt:lpstr>
      <vt:lpstr>Results: Top Five Model</vt:lpstr>
      <vt:lpstr>Results: Comparison</vt:lpstr>
      <vt:lpstr>Future 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Connex On: Task Review</dc:title>
  <dc:creator>Alex Lay</dc:creator>
  <cp:lastModifiedBy>Alex Lay</cp:lastModifiedBy>
  <cp:revision>9</cp:revision>
  <dcterms:created xsi:type="dcterms:W3CDTF">2023-11-13T15:10:56Z</dcterms:created>
  <dcterms:modified xsi:type="dcterms:W3CDTF">2023-11-14T17:32:23Z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