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76A673-D578-46A6-9BDB-2EF2840D8B59}" v="67" dt="2021-06-01T09:49:44.701"/>
    <p1510:client id="{3C81C5A7-AA0D-467F-A197-710A2BA076EC}" v="2" vWet="4" dt="2021-06-01T09:30:59.691"/>
    <p1510:client id="{5FF2CC06-E231-4B5E-BB4D-336DD61D5D9D}" v="531" dt="2021-06-01T09:50:34.687"/>
    <p1510:client id="{8A110F2B-109D-495E-AF85-6BB9C8D6AC31}" v="4" dt="2021-06-01T09:39:19.293"/>
    <p1510:client id="{8A88F2FA-C9A2-47F1-ACCF-BDA0C61E1114}" v="82" dt="2021-06-01T09:48:52.129"/>
    <p1510:client id="{DA4F8291-F80E-37D5-1586-71CCA23F8FF3}" v="595" dt="2021-06-01T09:56:59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BBAA0-A080-4599-989A-63488818708F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E86C4-E3D0-4091-8AC4-E46F61933D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84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E86C4-E3D0-4091-8AC4-E46F61933D9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329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7E99-E39F-4577-BF99-43E18C110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63A8A-87CD-462C-A454-24868DE06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73F69-29DC-4AEF-A7FE-4E27CEE2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F96A-00C3-4B72-879D-97E8B0976E0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EE041-7FA1-47BB-AFCD-A273B0E2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0FF72-8D78-4464-BBEE-94C1A21B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D569-AAAE-479D-B5C7-D2BE3DFA9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63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3665-F096-4628-BD04-6B5D2ECE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DC7C5-1644-483B-9EFB-94A10133A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E638F-54D3-4211-9340-C98EFD63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F96A-00C3-4B72-879D-97E8B0976E0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4D9F7-B57E-4F66-9F20-BE728AD8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CC83F-90D6-4F1A-A771-793199DF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D569-AAAE-479D-B5C7-D2BE3DFA9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87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BF8F0-FCD5-4015-9497-3242DE522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BE344-A98E-4022-8466-291F4F58F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3BC95-E1BE-4350-8026-CA3C0D1D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F96A-00C3-4B72-879D-97E8B0976E0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A1E-7D12-417C-B3ED-8E378FE6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490EA-B7E1-4499-BAD4-16CD72F0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D569-AAAE-479D-B5C7-D2BE3DFA9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00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5366-C4F9-4510-8071-B26982D9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790B3-1549-4F19-B367-8ED657E0E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7F83A-9AA4-4ED3-8502-29C9EED5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F96A-00C3-4B72-879D-97E8B0976E0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0209C-A471-4CE9-BBEF-9ED4663F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67666-E0D9-454F-95E8-F2B2D636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D569-AAAE-479D-B5C7-D2BE3DFA9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02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CA84-8E40-403A-9E45-C73270329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11B8A-3E61-4662-986A-B7E07913E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D327C-4D02-47E2-84EB-4AC5999E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F96A-00C3-4B72-879D-97E8B0976E0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E9390-2BC7-46DC-9BD4-1962CA34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4CD6F-85A8-493D-968F-290E0809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D569-AAAE-479D-B5C7-D2BE3DFA9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59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6CFD-5032-4DA2-B403-4124D3C0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437B-9EFD-4168-A112-ED0C28CFD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62F5F-3326-404F-A21D-936A6679E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8AE41-84C0-4C26-B6CB-FEA37803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F96A-00C3-4B72-879D-97E8B0976E0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A3375-7067-48D2-8CE7-B855D3B4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5B587-9745-4DD5-B949-4F1CB1A2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D569-AAAE-479D-B5C7-D2BE3DFA9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0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0FB7-AEE6-4922-9BEC-41CCEEBB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BB16E-B934-4D92-80B5-D1A19A81C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8034E-FE66-4B52-8893-C58CF4BBD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3CD59-F450-439C-ABA0-7F57340D7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3C3A4-8834-4A48-ABEB-21DA8F446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75FB7-9596-4ADA-964D-A5FAF913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F96A-00C3-4B72-879D-97E8B0976E0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63CBA-6D72-4C74-AC76-809787F0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CA469-E122-4ABE-A360-C9E184A8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D569-AAAE-479D-B5C7-D2BE3DFA9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32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FF79-9E22-40B3-9374-3FEBE777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177C8-6A24-42EA-9A5D-771CB6C0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F96A-00C3-4B72-879D-97E8B0976E0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1327A-9207-47BB-B1E3-1E610404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CA5BC-2F0A-4627-99AD-77AD16F6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D569-AAAE-479D-B5C7-D2BE3DFA9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90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B1995-A3B1-4BB0-8FA1-F493278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F96A-00C3-4B72-879D-97E8B0976E0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A807B-1D58-498F-BE2D-C6936D20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B464A-4C91-4C27-BCD4-EAB5DAAF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D569-AAAE-479D-B5C7-D2BE3DFA9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27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3813-31DB-4069-A432-C1C58C38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2925-796F-44DF-B4F2-6519FF082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D24D8-A1AC-4651-ACBA-3FB54A17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50624-D3CF-42B6-9A76-F7BC8348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F96A-00C3-4B72-879D-97E8B0976E0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DBBCF-A2F1-4773-8D4E-E4C0F2AF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A8C74-094A-40F4-B0ED-F971BE71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D569-AAAE-479D-B5C7-D2BE3DFA9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9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A1BB7-BB03-402C-B8E2-4AB1C34B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2154F-1FD7-4217-B9FB-55B885457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01F65-13BD-44FD-B4D2-5082FE084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B017F-F867-47FA-AEF4-CC0A368E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F96A-00C3-4B72-879D-97E8B0976E0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A80D5-719B-499E-B525-8637717E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A0C1D-B2EF-4FBF-83A9-C4A61E35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D569-AAAE-479D-B5C7-D2BE3DFA9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03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AC348-A060-40DF-8A56-22BF9C12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25ECB-3F7F-4C01-8D5E-F9076FF14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12936-5428-424C-B2CD-6E3341D44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5F96A-00C3-4B72-879D-97E8B0976E08}" type="datetimeFigureOut">
              <a:rPr lang="en-GB" smtClean="0"/>
              <a:t>01/06/2021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DA546-56AD-4DE2-BE05-5A58F08F5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55733-B034-40BC-A45A-5ECCDFEE1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9D569-AAAE-479D-B5C7-D2BE3DFA9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70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8EDDD-4935-462E-8440-B5F8C5DF4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2248" y="1481328"/>
            <a:ext cx="2926080" cy="2468880"/>
          </a:xfrm>
        </p:spPr>
        <p:txBody>
          <a:bodyPr>
            <a:normAutofit/>
          </a:bodyPr>
          <a:lstStyle/>
          <a:p>
            <a:pPr algn="l"/>
            <a:r>
              <a:rPr lang="en-US" sz="4000"/>
              <a:t>Parquet</a:t>
            </a:r>
            <a:endParaRPr lang="en-GB" sz="4000"/>
          </a:p>
        </p:txBody>
      </p:sp>
      <p:sp>
        <p:nvSpPr>
          <p:cNvPr id="3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2D595FD-80ED-48A3-8B9D-EA04E28AC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83" r="1" b="5583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1317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BC5B-47BF-4CC2-B0B9-A5E797E7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AC8F-4881-47BC-B084-20CBC4B42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2421"/>
            <a:ext cx="10515600" cy="2493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/>
              <a:t>A columnar storage format available to any project in the Hadoop ecosystem, regardless of the choice of data processing framework, data model or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93524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90E9-BBF5-483D-85FA-EF569355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468058-61E2-456B-A7F7-14180FF1C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858" y="219075"/>
            <a:ext cx="76200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512D77C-74B4-45CD-AB78-F342FB3A0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35" y="3624262"/>
            <a:ext cx="4824959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5B41336-DD2D-4F80-8573-F2AF58494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546" y="3308350"/>
            <a:ext cx="61150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35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46CE-5F47-47F5-897A-CDFBDF83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Explanation</a:t>
            </a:r>
            <a:endParaRPr lang="en-GB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FC52118-BF67-4B50-A7EE-BD4A1E25C1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15631"/>
            <a:ext cx="105156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Column-wise compression is efficient and saves storage 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Compression techniques specific to a type can be applied as the column values tend to be of the same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Queries that fetch specific column values need not read the entire row data thus improving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Different encoding techniques can be applied to different columns</a:t>
            </a:r>
            <a:endParaRPr kumimoji="0" lang="en-US" altLang="en-US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75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D2752-DC3F-47F4-BDF4-D1344A6E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949172"/>
          </a:xfrm>
        </p:spPr>
        <p:txBody>
          <a:bodyPr anchor="b">
            <a:normAutofit/>
          </a:bodyPr>
          <a:lstStyle/>
          <a:p>
            <a:r>
              <a:rPr lang="en-US" sz="4000"/>
              <a:t>Advantages</a:t>
            </a:r>
            <a:endParaRPr lang="en-GB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A4789-5C94-4F54-8BF7-1B62795A8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708727"/>
            <a:ext cx="5012296" cy="4411179"/>
          </a:xfrm>
        </p:spPr>
        <p:txBody>
          <a:bodyPr>
            <a:normAutofit/>
          </a:bodyPr>
          <a:lstStyle/>
          <a:p>
            <a:r>
              <a:rPr lang="en-US" sz="1700"/>
              <a:t>Columnar storage is designed to bring efficiency compared to row-based files like csv.</a:t>
            </a:r>
          </a:p>
          <a:p>
            <a:pPr lvl="1"/>
            <a:r>
              <a:rPr lang="en-US" sz="1700"/>
              <a:t>Columnar storage can skip over non-relevant data quickly.</a:t>
            </a:r>
          </a:p>
          <a:p>
            <a:pPr lvl="1"/>
            <a:r>
              <a:rPr lang="en-US" sz="1700"/>
              <a:t>Makes aggregation queries less time consuming</a:t>
            </a:r>
          </a:p>
          <a:p>
            <a:pPr lvl="2"/>
            <a:r>
              <a:rPr lang="en-US" sz="1700"/>
              <a:t>Reduces cost when using cloud storages.</a:t>
            </a:r>
            <a:endParaRPr lang="en-GB" sz="1700"/>
          </a:p>
          <a:p>
            <a:r>
              <a:rPr lang="en-GB" sz="1700"/>
              <a:t>By their very nature, column-oriented data stores are</a:t>
            </a:r>
            <a:br>
              <a:rPr lang="en-GB" sz="1700"/>
            </a:br>
            <a:r>
              <a:rPr lang="en-GB" sz="1700"/>
              <a:t>optimized for read-heavy analytical workloads</a:t>
            </a:r>
          </a:p>
          <a:p>
            <a:r>
              <a:rPr lang="en-GB" sz="1700"/>
              <a:t>Quick to read from</a:t>
            </a:r>
            <a:endParaRPr lang="en-US" sz="170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14B1FE70-4E7E-4AC4-A3D3-6546C771F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5" y="1708727"/>
            <a:ext cx="6050365" cy="343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3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ED54-1F46-4374-9E4C-77A2E6B4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Disadvantages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A6043-E8A6-44F9-9B6D-DF9D7AADD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Columnar is not as efficient for writing to human users, e.g. airline tickets, where it's far more relevant to have info for different columns grouped together for a single purchase -&gt; row-wise like AVRO</a:t>
            </a:r>
          </a:p>
          <a:p>
            <a:r>
              <a:rPr lang="en-US" dirty="0">
                <a:cs typeface="Calibri"/>
              </a:rPr>
              <a:t>If you need to access all data fields, prefer row-wise over columnar.</a:t>
            </a:r>
          </a:p>
          <a:p>
            <a:r>
              <a:rPr lang="en-US" dirty="0">
                <a:cs typeface="Calibri"/>
              </a:rPr>
              <a:t>Slow to write files</a:t>
            </a:r>
          </a:p>
        </p:txBody>
      </p:sp>
    </p:spTree>
    <p:extLst>
      <p:ext uri="{BB962C8B-B14F-4D97-AF65-F5344CB8AC3E}">
        <p14:creationId xmlns:p14="http://schemas.microsoft.com/office/powerpoint/2010/main" val="344196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9FEE-5DBB-4F50-88C5-687DD4D4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Compressible data types: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D0283-E998-47D0-BCFA-D27888C01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/>
              <a:t>BOOLEAN</a:t>
            </a:r>
            <a:r>
              <a:rPr lang="en-GB"/>
              <a:t>: 1 bit Boolean</a:t>
            </a:r>
          </a:p>
          <a:p>
            <a:r>
              <a:rPr lang="en-GB" i="1"/>
              <a:t>INT32</a:t>
            </a:r>
            <a:r>
              <a:rPr lang="en-GB"/>
              <a:t>: 32 bit signed ints</a:t>
            </a:r>
          </a:p>
          <a:p>
            <a:r>
              <a:rPr lang="en-GB" i="1"/>
              <a:t>INT64</a:t>
            </a:r>
            <a:r>
              <a:rPr lang="en-GB"/>
              <a:t>: 64 bit signed ints</a:t>
            </a:r>
          </a:p>
          <a:p>
            <a:r>
              <a:rPr lang="en-GB" i="1"/>
              <a:t>INT96</a:t>
            </a:r>
            <a:r>
              <a:rPr lang="en-GB"/>
              <a:t>: 96 bit signed ints</a:t>
            </a:r>
          </a:p>
          <a:p>
            <a:r>
              <a:rPr lang="en-GB" i="1"/>
              <a:t>FLOAT</a:t>
            </a:r>
            <a:r>
              <a:rPr lang="en-GB"/>
              <a:t>: IEEE 32-bit floating point values</a:t>
            </a:r>
          </a:p>
          <a:p>
            <a:r>
              <a:rPr lang="en-GB" i="1"/>
              <a:t>DOUBLE</a:t>
            </a:r>
            <a:r>
              <a:rPr lang="en-GB"/>
              <a:t>: IEEE 64-bit floating point values</a:t>
            </a:r>
          </a:p>
          <a:p>
            <a:r>
              <a:rPr lang="en-GB" i="1"/>
              <a:t>BYTE_ARRAY</a:t>
            </a:r>
            <a:r>
              <a:rPr lang="en-GB"/>
              <a:t>: arbitrarily long byte arrays.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46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B0324F-A8BC-431F-AD3A-F41F94BEE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631605"/>
            <a:ext cx="3292524" cy="1588643"/>
          </a:xfrm>
          <a:prstGeom prst="rect">
            <a:avLst/>
          </a:prstGeom>
        </p:spPr>
      </p:pic>
      <p:cxnSp>
        <p:nvCxnSpPr>
          <p:cNvPr id="27" name="Straight Connector 11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9A9D713-F506-4F38-B7F1-D3E64B331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676" y="2297241"/>
            <a:ext cx="6184580" cy="2257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4A1D9-279E-40C0-8DA8-F70AAE8B2EFC}"/>
              </a:ext>
            </a:extLst>
          </p:cNvPr>
          <p:cNvSpPr txBox="1"/>
          <p:nvPr/>
        </p:nvSpPr>
        <p:spPr>
          <a:xfrm>
            <a:off x="4886676" y="4328875"/>
            <a:ext cx="6184580" cy="22573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>
                <a:solidFill>
                  <a:srgbClr val="FFFFFF"/>
                </a:solidFill>
              </a:rPr>
              <a:t>Schema of a parquet file</a:t>
            </a:r>
            <a:endParaRPr lang="en-GB" sz="100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021FC-23AF-4A02-A033-2584B843223C}"/>
              </a:ext>
            </a:extLst>
          </p:cNvPr>
          <p:cNvSpPr txBox="1"/>
          <p:nvPr/>
        </p:nvSpPr>
        <p:spPr>
          <a:xfrm>
            <a:off x="1115616" y="4061384"/>
            <a:ext cx="3292524" cy="15886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>
                <a:solidFill>
                  <a:srgbClr val="FFFFFF"/>
                </a:solidFill>
              </a:rPr>
              <a:t>Reading the ‘</a:t>
            </a:r>
            <a:r>
              <a:rPr lang="en-US" sz="1000" err="1">
                <a:solidFill>
                  <a:srgbClr val="FFFFFF"/>
                </a:solidFill>
              </a:rPr>
              <a:t>memberID</a:t>
            </a:r>
            <a:r>
              <a:rPr lang="en-US" sz="1000">
                <a:solidFill>
                  <a:srgbClr val="FFFFFF"/>
                </a:solidFill>
              </a:rPr>
              <a:t>’ of the parquet file</a:t>
            </a:r>
            <a:endParaRPr lang="en-GB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93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0356-F2BD-4EDF-BCAC-2CF73059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Thanks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F814E-E566-477A-A547-1C4BE93B9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7155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Parquet</vt:lpstr>
      <vt:lpstr>Definition</vt:lpstr>
      <vt:lpstr>Example</vt:lpstr>
      <vt:lpstr>Explanation</vt:lpstr>
      <vt:lpstr>Advantages</vt:lpstr>
      <vt:lpstr>Disadvantages</vt:lpstr>
      <vt:lpstr>Compressible data types:</vt:lpstr>
      <vt:lpstr>PowerPoint Presentation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Parquet</dc:title>
  <dc:creator>Kieran Badesha</dc:creator>
  <cp:revision>238</cp:revision>
  <dcterms:created xsi:type="dcterms:W3CDTF">2021-06-01T09:27:10Z</dcterms:created>
  <dcterms:modified xsi:type="dcterms:W3CDTF">2021-06-01T09:57:00Z</dcterms:modified>
</cp:coreProperties>
</file>