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roup%20B\Desktop\Work%20Experience%202015\Transit%20Calcula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oup%20B\Desktop\Work%20Experience%202015\Transit%20Calcul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HAT-P-5</a:t>
            </a:r>
            <a:r>
              <a:rPr lang="en-GB" baseline="0"/>
              <a:t> variations in brightness</a:t>
            </a:r>
            <a:endParaRPr lang="en-GB"/>
          </a:p>
        </c:rich>
      </c:tx>
      <c:layout>
        <c:manualLayout>
          <c:xMode val="edge"/>
          <c:yMode val="edge"/>
          <c:x val="0.190590264817076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813822477787093E-2"/>
          <c:y val="8.580998849089988E-2"/>
          <c:w val="0.8766920522924041"/>
          <c:h val="0.8094601611931960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Sheet1!$I$3:$I$103</c:f>
              <c:numCache>
                <c:formatCode>General</c:formatCode>
                <c:ptCount val="101"/>
                <c:pt idx="0">
                  <c:v>0</c:v>
                </c:pt>
                <c:pt idx="1">
                  <c:v>160</c:v>
                </c:pt>
                <c:pt idx="2">
                  <c:v>321</c:v>
                </c:pt>
                <c:pt idx="3">
                  <c:v>481</c:v>
                </c:pt>
                <c:pt idx="4">
                  <c:v>641</c:v>
                </c:pt>
                <c:pt idx="5">
                  <c:v>802</c:v>
                </c:pt>
                <c:pt idx="6">
                  <c:v>962</c:v>
                </c:pt>
                <c:pt idx="7">
                  <c:v>1122</c:v>
                </c:pt>
                <c:pt idx="8">
                  <c:v>1283</c:v>
                </c:pt>
                <c:pt idx="9">
                  <c:v>1443</c:v>
                </c:pt>
                <c:pt idx="10">
                  <c:v>1603</c:v>
                </c:pt>
                <c:pt idx="11">
                  <c:v>1764</c:v>
                </c:pt>
                <c:pt idx="12">
                  <c:v>1924</c:v>
                </c:pt>
                <c:pt idx="13">
                  <c:v>2084</c:v>
                </c:pt>
                <c:pt idx="14">
                  <c:v>2245</c:v>
                </c:pt>
                <c:pt idx="15">
                  <c:v>2405</c:v>
                </c:pt>
                <c:pt idx="16">
                  <c:v>2565</c:v>
                </c:pt>
                <c:pt idx="17">
                  <c:v>2726</c:v>
                </c:pt>
                <c:pt idx="18">
                  <c:v>2886</c:v>
                </c:pt>
                <c:pt idx="19">
                  <c:v>3046</c:v>
                </c:pt>
                <c:pt idx="20">
                  <c:v>3207</c:v>
                </c:pt>
                <c:pt idx="21">
                  <c:v>3367</c:v>
                </c:pt>
                <c:pt idx="22">
                  <c:v>3528</c:v>
                </c:pt>
                <c:pt idx="23">
                  <c:v>3688</c:v>
                </c:pt>
                <c:pt idx="24">
                  <c:v>3848</c:v>
                </c:pt>
                <c:pt idx="25">
                  <c:v>4009</c:v>
                </c:pt>
                <c:pt idx="26">
                  <c:v>4169</c:v>
                </c:pt>
                <c:pt idx="27">
                  <c:v>4329</c:v>
                </c:pt>
                <c:pt idx="28">
                  <c:v>4490</c:v>
                </c:pt>
                <c:pt idx="29">
                  <c:v>4650</c:v>
                </c:pt>
                <c:pt idx="30">
                  <c:v>4810</c:v>
                </c:pt>
                <c:pt idx="31">
                  <c:v>4971</c:v>
                </c:pt>
                <c:pt idx="32">
                  <c:v>5132</c:v>
                </c:pt>
                <c:pt idx="33">
                  <c:v>5292</c:v>
                </c:pt>
                <c:pt idx="34">
                  <c:v>5452</c:v>
                </c:pt>
                <c:pt idx="35">
                  <c:v>5613</c:v>
                </c:pt>
                <c:pt idx="36">
                  <c:v>5773</c:v>
                </c:pt>
                <c:pt idx="37">
                  <c:v>5933</c:v>
                </c:pt>
                <c:pt idx="38">
                  <c:v>6094</c:v>
                </c:pt>
                <c:pt idx="39">
                  <c:v>6254</c:v>
                </c:pt>
                <c:pt idx="40">
                  <c:v>6414</c:v>
                </c:pt>
                <c:pt idx="41">
                  <c:v>6575</c:v>
                </c:pt>
                <c:pt idx="42">
                  <c:v>6735</c:v>
                </c:pt>
                <c:pt idx="43">
                  <c:v>6895</c:v>
                </c:pt>
                <c:pt idx="44">
                  <c:v>7056</c:v>
                </c:pt>
                <c:pt idx="45">
                  <c:v>7216</c:v>
                </c:pt>
                <c:pt idx="46">
                  <c:v>7376</c:v>
                </c:pt>
                <c:pt idx="47">
                  <c:v>7537</c:v>
                </c:pt>
                <c:pt idx="48">
                  <c:v>7697</c:v>
                </c:pt>
                <c:pt idx="49">
                  <c:v>7857</c:v>
                </c:pt>
                <c:pt idx="50">
                  <c:v>8018</c:v>
                </c:pt>
                <c:pt idx="51">
                  <c:v>8178</c:v>
                </c:pt>
                <c:pt idx="52">
                  <c:v>8338</c:v>
                </c:pt>
                <c:pt idx="53">
                  <c:v>8499</c:v>
                </c:pt>
                <c:pt idx="54">
                  <c:v>8659</c:v>
                </c:pt>
                <c:pt idx="55">
                  <c:v>8820</c:v>
                </c:pt>
                <c:pt idx="56">
                  <c:v>8980</c:v>
                </c:pt>
                <c:pt idx="57">
                  <c:v>9140</c:v>
                </c:pt>
                <c:pt idx="58">
                  <c:v>9301</c:v>
                </c:pt>
                <c:pt idx="59">
                  <c:v>9261</c:v>
                </c:pt>
                <c:pt idx="60">
                  <c:v>9621</c:v>
                </c:pt>
                <c:pt idx="61">
                  <c:v>9782</c:v>
                </c:pt>
                <c:pt idx="62">
                  <c:v>9942</c:v>
                </c:pt>
                <c:pt idx="63">
                  <c:v>10102</c:v>
                </c:pt>
                <c:pt idx="64">
                  <c:v>10263</c:v>
                </c:pt>
                <c:pt idx="65">
                  <c:v>10423</c:v>
                </c:pt>
                <c:pt idx="66">
                  <c:v>10583</c:v>
                </c:pt>
                <c:pt idx="67">
                  <c:v>10744</c:v>
                </c:pt>
                <c:pt idx="68">
                  <c:v>10904</c:v>
                </c:pt>
                <c:pt idx="69">
                  <c:v>11064</c:v>
                </c:pt>
                <c:pt idx="70">
                  <c:v>11225</c:v>
                </c:pt>
                <c:pt idx="71">
                  <c:v>11385</c:v>
                </c:pt>
                <c:pt idx="72">
                  <c:v>11545</c:v>
                </c:pt>
                <c:pt idx="73">
                  <c:v>11706</c:v>
                </c:pt>
                <c:pt idx="74">
                  <c:v>11866</c:v>
                </c:pt>
                <c:pt idx="75">
                  <c:v>12026</c:v>
                </c:pt>
                <c:pt idx="76">
                  <c:v>12187</c:v>
                </c:pt>
                <c:pt idx="77">
                  <c:v>12347</c:v>
                </c:pt>
                <c:pt idx="78">
                  <c:v>12507</c:v>
                </c:pt>
                <c:pt idx="79">
                  <c:v>12668</c:v>
                </c:pt>
                <c:pt idx="80">
                  <c:v>12828</c:v>
                </c:pt>
                <c:pt idx="81">
                  <c:v>12988</c:v>
                </c:pt>
                <c:pt idx="82">
                  <c:v>13149</c:v>
                </c:pt>
                <c:pt idx="83">
                  <c:v>13309</c:v>
                </c:pt>
                <c:pt idx="84">
                  <c:v>13469</c:v>
                </c:pt>
                <c:pt idx="85">
                  <c:v>13630</c:v>
                </c:pt>
                <c:pt idx="86">
                  <c:v>13790</c:v>
                </c:pt>
                <c:pt idx="87">
                  <c:v>13950</c:v>
                </c:pt>
                <c:pt idx="88">
                  <c:v>14111</c:v>
                </c:pt>
                <c:pt idx="89">
                  <c:v>14271</c:v>
                </c:pt>
                <c:pt idx="90">
                  <c:v>14431</c:v>
                </c:pt>
                <c:pt idx="91">
                  <c:v>14592</c:v>
                </c:pt>
                <c:pt idx="92">
                  <c:v>14752</c:v>
                </c:pt>
                <c:pt idx="93">
                  <c:v>14912</c:v>
                </c:pt>
                <c:pt idx="94">
                  <c:v>15073</c:v>
                </c:pt>
                <c:pt idx="95">
                  <c:v>15233</c:v>
                </c:pt>
                <c:pt idx="96">
                  <c:v>15393</c:v>
                </c:pt>
                <c:pt idx="97">
                  <c:v>15554</c:v>
                </c:pt>
                <c:pt idx="98">
                  <c:v>15714</c:v>
                </c:pt>
                <c:pt idx="99">
                  <c:v>15874</c:v>
                </c:pt>
                <c:pt idx="100">
                  <c:v>16035</c:v>
                </c:pt>
              </c:numCache>
            </c:numRef>
          </c:xVal>
          <c:yVal>
            <c:numRef>
              <c:f>Sheet1!$J$3:$J$103</c:f>
              <c:numCache>
                <c:formatCode>General</c:formatCode>
                <c:ptCount val="101"/>
                <c:pt idx="0">
                  <c:v>0.40679167557115958</c:v>
                </c:pt>
                <c:pt idx="1">
                  <c:v>0.4004047209886441</c:v>
                </c:pt>
                <c:pt idx="2">
                  <c:v>0.40069629880061464</c:v>
                </c:pt>
                <c:pt idx="3">
                  <c:v>0.40442895360292314</c:v>
                </c:pt>
                <c:pt idx="4">
                  <c:v>0.40018929017633265</c:v>
                </c:pt>
                <c:pt idx="5">
                  <c:v>0.40190326561512418</c:v>
                </c:pt>
                <c:pt idx="6">
                  <c:v>0.40312690152727992</c:v>
                </c:pt>
                <c:pt idx="7">
                  <c:v>0.40541031222881357</c:v>
                </c:pt>
                <c:pt idx="8">
                  <c:v>0.40047622339758793</c:v>
                </c:pt>
                <c:pt idx="9">
                  <c:v>0.4020721765529911</c:v>
                </c:pt>
                <c:pt idx="10">
                  <c:v>0.4034890010420264</c:v>
                </c:pt>
                <c:pt idx="11">
                  <c:v>0.40524723446643246</c:v>
                </c:pt>
                <c:pt idx="12">
                  <c:v>0.40700779191301151</c:v>
                </c:pt>
                <c:pt idx="13">
                  <c:v>0.39291925065086791</c:v>
                </c:pt>
                <c:pt idx="14">
                  <c:v>0.40330505407000605</c:v>
                </c:pt>
                <c:pt idx="15">
                  <c:v>0.40281391479528239</c:v>
                </c:pt>
                <c:pt idx="16">
                  <c:v>0.40217056116598027</c:v>
                </c:pt>
                <c:pt idx="17">
                  <c:v>0.40381585205967641</c:v>
                </c:pt>
                <c:pt idx="18">
                  <c:v>0.39909646801497578</c:v>
                </c:pt>
                <c:pt idx="19">
                  <c:v>0.39911271723712016</c:v>
                </c:pt>
                <c:pt idx="20">
                  <c:v>0.40044665306950672</c:v>
                </c:pt>
                <c:pt idx="21">
                  <c:v>0.40124560540121518</c:v>
                </c:pt>
                <c:pt idx="22">
                  <c:v>0.40068605742696473</c:v>
                </c:pt>
                <c:pt idx="23">
                  <c:v>0.39308124416639667</c:v>
                </c:pt>
                <c:pt idx="24">
                  <c:v>0.38978449595802855</c:v>
                </c:pt>
                <c:pt idx="25">
                  <c:v>0.3969278974951857</c:v>
                </c:pt>
                <c:pt idx="26">
                  <c:v>0.39706954550718937</c:v>
                </c:pt>
                <c:pt idx="27">
                  <c:v>0.39633617491779188</c:v>
                </c:pt>
                <c:pt idx="28">
                  <c:v>0.39623680704175634</c:v>
                </c:pt>
                <c:pt idx="29">
                  <c:v>0.39599617184170161</c:v>
                </c:pt>
                <c:pt idx="30">
                  <c:v>0.3952375082068168</c:v>
                </c:pt>
                <c:pt idx="31">
                  <c:v>0.39515740336991956</c:v>
                </c:pt>
                <c:pt idx="32">
                  <c:v>0.39452748314358177</c:v>
                </c:pt>
                <c:pt idx="33">
                  <c:v>0.39682048722087709</c:v>
                </c:pt>
                <c:pt idx="34">
                  <c:v>0.39684613708413174</c:v>
                </c:pt>
                <c:pt idx="35">
                  <c:v>0.399944379451729</c:v>
                </c:pt>
                <c:pt idx="36">
                  <c:v>0.39988278679529438</c:v>
                </c:pt>
                <c:pt idx="37">
                  <c:v>0.39364340730074748</c:v>
                </c:pt>
                <c:pt idx="38">
                  <c:v>0.39501272453062214</c:v>
                </c:pt>
                <c:pt idx="39">
                  <c:v>0.39506003862003652</c:v>
                </c:pt>
                <c:pt idx="40">
                  <c:v>0.39449321031037177</c:v>
                </c:pt>
                <c:pt idx="41">
                  <c:v>0.3945114749093746</c:v>
                </c:pt>
                <c:pt idx="42">
                  <c:v>0.39334922466173716</c:v>
                </c:pt>
                <c:pt idx="43">
                  <c:v>0.39590693288535439</c:v>
                </c:pt>
                <c:pt idx="44">
                  <c:v>0.39033291664636904</c:v>
                </c:pt>
                <c:pt idx="45">
                  <c:v>0.39263874455070674</c:v>
                </c:pt>
                <c:pt idx="46">
                  <c:v>0.39177291077434773</c:v>
                </c:pt>
                <c:pt idx="47">
                  <c:v>0.3914436073374461</c:v>
                </c:pt>
                <c:pt idx="48">
                  <c:v>0.39285858092049536</c:v>
                </c:pt>
                <c:pt idx="49">
                  <c:v>0.39190965630568936</c:v>
                </c:pt>
                <c:pt idx="50">
                  <c:v>0.39331497878302107</c:v>
                </c:pt>
                <c:pt idx="51">
                  <c:v>0.39604319618793965</c:v>
                </c:pt>
                <c:pt idx="52">
                  <c:v>0.39813886019838357</c:v>
                </c:pt>
                <c:pt idx="53">
                  <c:v>0.39673734099598551</c:v>
                </c:pt>
                <c:pt idx="54">
                  <c:v>0.39228448073762756</c:v>
                </c:pt>
                <c:pt idx="55">
                  <c:v>0.39033926436940891</c:v>
                </c:pt>
                <c:pt idx="56">
                  <c:v>0.3954763908853578</c:v>
                </c:pt>
                <c:pt idx="57">
                  <c:v>0.39490946885365075</c:v>
                </c:pt>
                <c:pt idx="58">
                  <c:v>0.39422949684618269</c:v>
                </c:pt>
                <c:pt idx="59">
                  <c:v>0.39347636530787461</c:v>
                </c:pt>
                <c:pt idx="60">
                  <c:v>0.39960447485727346</c:v>
                </c:pt>
                <c:pt idx="61">
                  <c:v>0.39611983111869126</c:v>
                </c:pt>
                <c:pt idx="62">
                  <c:v>0.39582011261411099</c:v>
                </c:pt>
                <c:pt idx="63">
                  <c:v>0.39674322831914793</c:v>
                </c:pt>
                <c:pt idx="64">
                  <c:v>0.3979298215669983</c:v>
                </c:pt>
                <c:pt idx="65">
                  <c:v>0.39719568512334236</c:v>
                </c:pt>
                <c:pt idx="66">
                  <c:v>0.39684647781766669</c:v>
                </c:pt>
                <c:pt idx="67">
                  <c:v>0.39537211762498164</c:v>
                </c:pt>
                <c:pt idx="68">
                  <c:v>0.39940842040234475</c:v>
                </c:pt>
                <c:pt idx="69">
                  <c:v>0.39850665406421365</c:v>
                </c:pt>
                <c:pt idx="70">
                  <c:v>0.40835644368391277</c:v>
                </c:pt>
                <c:pt idx="71">
                  <c:v>0.39795656494581394</c:v>
                </c:pt>
                <c:pt idx="72">
                  <c:v>0.39859791904138409</c:v>
                </c:pt>
                <c:pt idx="73">
                  <c:v>0.39093676923632026</c:v>
                </c:pt>
                <c:pt idx="74">
                  <c:v>0.39977809798270891</c:v>
                </c:pt>
                <c:pt idx="75">
                  <c:v>0.39794381744647078</c:v>
                </c:pt>
                <c:pt idx="76">
                  <c:v>0.39905618269106008</c:v>
                </c:pt>
                <c:pt idx="77">
                  <c:v>0.39986793991966929</c:v>
                </c:pt>
                <c:pt idx="78">
                  <c:v>0.40483896622785848</c:v>
                </c:pt>
                <c:pt idx="79">
                  <c:v>0.39993170552520241</c:v>
                </c:pt>
                <c:pt idx="80">
                  <c:v>0.40093847430955554</c:v>
                </c:pt>
                <c:pt idx="81">
                  <c:v>0.40067868281624686</c:v>
                </c:pt>
                <c:pt idx="82">
                  <c:v>0.40089282234256873</c:v>
                </c:pt>
                <c:pt idx="83">
                  <c:v>0.4031725748909506</c:v>
                </c:pt>
                <c:pt idx="84">
                  <c:v>0.40524897729825338</c:v>
                </c:pt>
                <c:pt idx="85">
                  <c:v>0.40272446015605345</c:v>
                </c:pt>
                <c:pt idx="86">
                  <c:v>0.40190984762153764</c:v>
                </c:pt>
                <c:pt idx="87">
                  <c:v>0.40121371216009</c:v>
                </c:pt>
                <c:pt idx="88">
                  <c:v>0.39938820075645853</c:v>
                </c:pt>
                <c:pt idx="89">
                  <c:v>0.39842350223855127</c:v>
                </c:pt>
                <c:pt idx="90">
                  <c:v>0.39890684997455211</c:v>
                </c:pt>
                <c:pt idx="91">
                  <c:v>0.40116526245933548</c:v>
                </c:pt>
                <c:pt idx="92">
                  <c:v>0.40010732333446586</c:v>
                </c:pt>
                <c:pt idx="93">
                  <c:v>0.39556264902209731</c:v>
                </c:pt>
                <c:pt idx="94">
                  <c:v>0.40198711853147612</c:v>
                </c:pt>
                <c:pt idx="95">
                  <c:v>0.39934690057803363</c:v>
                </c:pt>
                <c:pt idx="96">
                  <c:v>0.40200840016172773</c:v>
                </c:pt>
                <c:pt idx="97">
                  <c:v>0.40098634138848199</c:v>
                </c:pt>
                <c:pt idx="98">
                  <c:v>0.40267045498795384</c:v>
                </c:pt>
                <c:pt idx="99">
                  <c:v>0.40076996239514029</c:v>
                </c:pt>
                <c:pt idx="100">
                  <c:v>0.4026002860856544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78528"/>
        <c:axId val="69880064"/>
      </c:scatterChart>
      <c:valAx>
        <c:axId val="69878528"/>
        <c:scaling>
          <c:orientation val="minMax"/>
        </c:scaling>
        <c:delete val="0"/>
        <c:axPos val="b"/>
        <c:minorGridlines/>
        <c:numFmt formatCode="General" sourceLinked="1"/>
        <c:majorTickMark val="none"/>
        <c:minorTickMark val="none"/>
        <c:tickLblPos val="nextTo"/>
        <c:crossAx val="69880064"/>
        <c:crosses val="autoZero"/>
        <c:crossBetween val="midCat"/>
      </c:valAx>
      <c:valAx>
        <c:axId val="69880064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none"/>
        <c:minorTickMark val="none"/>
        <c:tickLblPos val="nextTo"/>
        <c:crossAx val="6987852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Sheet2!$A$1:$A$101</c:f>
              <c:numCache>
                <c:formatCode>General</c:formatCode>
                <c:ptCount val="101"/>
                <c:pt idx="0">
                  <c:v>0</c:v>
                </c:pt>
                <c:pt idx="1">
                  <c:v>160</c:v>
                </c:pt>
                <c:pt idx="2">
                  <c:v>321</c:v>
                </c:pt>
                <c:pt idx="3">
                  <c:v>481</c:v>
                </c:pt>
                <c:pt idx="4">
                  <c:v>641</c:v>
                </c:pt>
                <c:pt idx="5">
                  <c:v>802</c:v>
                </c:pt>
                <c:pt idx="6">
                  <c:v>962</c:v>
                </c:pt>
                <c:pt idx="7">
                  <c:v>1122</c:v>
                </c:pt>
                <c:pt idx="8">
                  <c:v>1283</c:v>
                </c:pt>
                <c:pt idx="9">
                  <c:v>1443</c:v>
                </c:pt>
                <c:pt idx="10">
                  <c:v>1603</c:v>
                </c:pt>
                <c:pt idx="11">
                  <c:v>1764</c:v>
                </c:pt>
                <c:pt idx="12">
                  <c:v>1924</c:v>
                </c:pt>
                <c:pt idx="13">
                  <c:v>2084</c:v>
                </c:pt>
                <c:pt idx="14">
                  <c:v>2245</c:v>
                </c:pt>
                <c:pt idx="15">
                  <c:v>2405</c:v>
                </c:pt>
                <c:pt idx="16">
                  <c:v>2565</c:v>
                </c:pt>
                <c:pt idx="17">
                  <c:v>2726</c:v>
                </c:pt>
                <c:pt idx="18">
                  <c:v>2886</c:v>
                </c:pt>
                <c:pt idx="19">
                  <c:v>3046</c:v>
                </c:pt>
                <c:pt idx="20">
                  <c:v>3207</c:v>
                </c:pt>
                <c:pt idx="21">
                  <c:v>3367</c:v>
                </c:pt>
                <c:pt idx="22">
                  <c:v>3528</c:v>
                </c:pt>
                <c:pt idx="23">
                  <c:v>3688</c:v>
                </c:pt>
                <c:pt idx="24">
                  <c:v>3848</c:v>
                </c:pt>
                <c:pt idx="25">
                  <c:v>4009</c:v>
                </c:pt>
                <c:pt idx="26">
                  <c:v>4169</c:v>
                </c:pt>
                <c:pt idx="27">
                  <c:v>4329</c:v>
                </c:pt>
                <c:pt idx="28">
                  <c:v>4490</c:v>
                </c:pt>
                <c:pt idx="29">
                  <c:v>4650</c:v>
                </c:pt>
                <c:pt idx="30">
                  <c:v>4810</c:v>
                </c:pt>
                <c:pt idx="31">
                  <c:v>4971</c:v>
                </c:pt>
                <c:pt idx="32">
                  <c:v>5132</c:v>
                </c:pt>
                <c:pt idx="33">
                  <c:v>5292</c:v>
                </c:pt>
                <c:pt idx="34">
                  <c:v>5452</c:v>
                </c:pt>
                <c:pt idx="35">
                  <c:v>5613</c:v>
                </c:pt>
                <c:pt idx="36">
                  <c:v>5773</c:v>
                </c:pt>
                <c:pt idx="37">
                  <c:v>5933</c:v>
                </c:pt>
                <c:pt idx="38">
                  <c:v>6094</c:v>
                </c:pt>
                <c:pt idx="39">
                  <c:v>6254</c:v>
                </c:pt>
                <c:pt idx="40">
                  <c:v>6414</c:v>
                </c:pt>
                <c:pt idx="41">
                  <c:v>6575</c:v>
                </c:pt>
                <c:pt idx="42">
                  <c:v>6735</c:v>
                </c:pt>
                <c:pt idx="43">
                  <c:v>6895</c:v>
                </c:pt>
                <c:pt idx="44">
                  <c:v>7056</c:v>
                </c:pt>
                <c:pt idx="45">
                  <c:v>7216</c:v>
                </c:pt>
                <c:pt idx="46">
                  <c:v>7376</c:v>
                </c:pt>
                <c:pt idx="47">
                  <c:v>7537</c:v>
                </c:pt>
                <c:pt idx="48">
                  <c:v>7697</c:v>
                </c:pt>
                <c:pt idx="49">
                  <c:v>7857</c:v>
                </c:pt>
                <c:pt idx="50">
                  <c:v>8018</c:v>
                </c:pt>
                <c:pt idx="51">
                  <c:v>8178</c:v>
                </c:pt>
                <c:pt idx="52">
                  <c:v>8338</c:v>
                </c:pt>
                <c:pt idx="53">
                  <c:v>8499</c:v>
                </c:pt>
                <c:pt idx="54">
                  <c:v>8659</c:v>
                </c:pt>
                <c:pt idx="55">
                  <c:v>8820</c:v>
                </c:pt>
                <c:pt idx="56">
                  <c:v>8980</c:v>
                </c:pt>
                <c:pt idx="57">
                  <c:v>9140</c:v>
                </c:pt>
                <c:pt idx="58">
                  <c:v>9301</c:v>
                </c:pt>
                <c:pt idx="59">
                  <c:v>9261</c:v>
                </c:pt>
                <c:pt idx="60">
                  <c:v>9621</c:v>
                </c:pt>
                <c:pt idx="61">
                  <c:v>9782</c:v>
                </c:pt>
                <c:pt idx="62">
                  <c:v>9942</c:v>
                </c:pt>
                <c:pt idx="63">
                  <c:v>10102</c:v>
                </c:pt>
                <c:pt idx="64">
                  <c:v>10263</c:v>
                </c:pt>
                <c:pt idx="65">
                  <c:v>10423</c:v>
                </c:pt>
                <c:pt idx="66">
                  <c:v>10583</c:v>
                </c:pt>
                <c:pt idx="67">
                  <c:v>10744</c:v>
                </c:pt>
                <c:pt idx="68">
                  <c:v>10904</c:v>
                </c:pt>
                <c:pt idx="69">
                  <c:v>11064</c:v>
                </c:pt>
                <c:pt idx="70">
                  <c:v>11225</c:v>
                </c:pt>
                <c:pt idx="71">
                  <c:v>11385</c:v>
                </c:pt>
                <c:pt idx="72">
                  <c:v>11545</c:v>
                </c:pt>
                <c:pt idx="73">
                  <c:v>11706</c:v>
                </c:pt>
                <c:pt idx="74">
                  <c:v>11866</c:v>
                </c:pt>
                <c:pt idx="75">
                  <c:v>12026</c:v>
                </c:pt>
                <c:pt idx="76">
                  <c:v>12187</c:v>
                </c:pt>
                <c:pt idx="77">
                  <c:v>12347</c:v>
                </c:pt>
                <c:pt idx="78">
                  <c:v>12507</c:v>
                </c:pt>
                <c:pt idx="79">
                  <c:v>12668</c:v>
                </c:pt>
                <c:pt idx="80">
                  <c:v>12828</c:v>
                </c:pt>
                <c:pt idx="81">
                  <c:v>12988</c:v>
                </c:pt>
                <c:pt idx="82">
                  <c:v>13149</c:v>
                </c:pt>
                <c:pt idx="83">
                  <c:v>13309</c:v>
                </c:pt>
                <c:pt idx="84">
                  <c:v>13469</c:v>
                </c:pt>
                <c:pt idx="85">
                  <c:v>13630</c:v>
                </c:pt>
                <c:pt idx="86">
                  <c:v>13790</c:v>
                </c:pt>
                <c:pt idx="87">
                  <c:v>13950</c:v>
                </c:pt>
                <c:pt idx="88">
                  <c:v>14111</c:v>
                </c:pt>
                <c:pt idx="89">
                  <c:v>14271</c:v>
                </c:pt>
                <c:pt idx="90">
                  <c:v>14431</c:v>
                </c:pt>
                <c:pt idx="91">
                  <c:v>14592</c:v>
                </c:pt>
                <c:pt idx="92">
                  <c:v>14752</c:v>
                </c:pt>
                <c:pt idx="93">
                  <c:v>14912</c:v>
                </c:pt>
                <c:pt idx="94">
                  <c:v>15073</c:v>
                </c:pt>
                <c:pt idx="95">
                  <c:v>15233</c:v>
                </c:pt>
                <c:pt idx="96">
                  <c:v>15393</c:v>
                </c:pt>
                <c:pt idx="97">
                  <c:v>15554</c:v>
                </c:pt>
                <c:pt idx="98">
                  <c:v>15714</c:v>
                </c:pt>
                <c:pt idx="99">
                  <c:v>15874</c:v>
                </c:pt>
                <c:pt idx="100">
                  <c:v>16035</c:v>
                </c:pt>
              </c:numCache>
            </c:numRef>
          </c:xVal>
          <c:yVal>
            <c:numRef>
              <c:f>Sheet2!$B$1:$B$101</c:f>
              <c:numCache>
                <c:formatCode>General</c:formatCode>
                <c:ptCount val="101"/>
                <c:pt idx="0">
                  <c:v>499667.3</c:v>
                </c:pt>
                <c:pt idx="1">
                  <c:v>490650.9</c:v>
                </c:pt>
                <c:pt idx="2">
                  <c:v>495177</c:v>
                </c:pt>
                <c:pt idx="3">
                  <c:v>499409.7</c:v>
                </c:pt>
                <c:pt idx="4">
                  <c:v>496996.2</c:v>
                </c:pt>
                <c:pt idx="5">
                  <c:v>496423.8</c:v>
                </c:pt>
                <c:pt idx="6">
                  <c:v>497740.1</c:v>
                </c:pt>
                <c:pt idx="7">
                  <c:v>499080</c:v>
                </c:pt>
                <c:pt idx="8">
                  <c:v>495853</c:v>
                </c:pt>
                <c:pt idx="9">
                  <c:v>497607.3</c:v>
                </c:pt>
                <c:pt idx="10">
                  <c:v>502257.5</c:v>
                </c:pt>
                <c:pt idx="11">
                  <c:v>502431.6</c:v>
                </c:pt>
                <c:pt idx="12">
                  <c:v>502795</c:v>
                </c:pt>
                <c:pt idx="13">
                  <c:v>489618.8</c:v>
                </c:pt>
                <c:pt idx="14">
                  <c:v>502162.1</c:v>
                </c:pt>
                <c:pt idx="15">
                  <c:v>502753.9</c:v>
                </c:pt>
                <c:pt idx="16">
                  <c:v>500018.9</c:v>
                </c:pt>
                <c:pt idx="17">
                  <c:v>501741.6</c:v>
                </c:pt>
                <c:pt idx="18">
                  <c:v>497759.7</c:v>
                </c:pt>
                <c:pt idx="19">
                  <c:v>496325.4</c:v>
                </c:pt>
                <c:pt idx="20">
                  <c:v>499288.5</c:v>
                </c:pt>
                <c:pt idx="21">
                  <c:v>498977.8</c:v>
                </c:pt>
                <c:pt idx="22">
                  <c:v>498467.8</c:v>
                </c:pt>
                <c:pt idx="23">
                  <c:v>490290</c:v>
                </c:pt>
                <c:pt idx="24">
                  <c:v>488907.2</c:v>
                </c:pt>
                <c:pt idx="25">
                  <c:v>497412.1</c:v>
                </c:pt>
                <c:pt idx="26">
                  <c:v>498151.5</c:v>
                </c:pt>
                <c:pt idx="27">
                  <c:v>496817.7</c:v>
                </c:pt>
                <c:pt idx="28">
                  <c:v>498413.6</c:v>
                </c:pt>
                <c:pt idx="29">
                  <c:v>496691.9</c:v>
                </c:pt>
                <c:pt idx="30">
                  <c:v>495984.3</c:v>
                </c:pt>
                <c:pt idx="31">
                  <c:v>495522.8</c:v>
                </c:pt>
                <c:pt idx="32">
                  <c:v>495780.2</c:v>
                </c:pt>
                <c:pt idx="33">
                  <c:v>497781.5</c:v>
                </c:pt>
                <c:pt idx="34">
                  <c:v>495178.3</c:v>
                </c:pt>
                <c:pt idx="35">
                  <c:v>496294.3</c:v>
                </c:pt>
                <c:pt idx="36">
                  <c:v>494475.1</c:v>
                </c:pt>
                <c:pt idx="37">
                  <c:v>493124.3</c:v>
                </c:pt>
                <c:pt idx="38">
                  <c:v>492876.1</c:v>
                </c:pt>
                <c:pt idx="39">
                  <c:v>491257</c:v>
                </c:pt>
                <c:pt idx="40">
                  <c:v>486715.9</c:v>
                </c:pt>
                <c:pt idx="41">
                  <c:v>488484.7</c:v>
                </c:pt>
                <c:pt idx="42">
                  <c:v>487045.6</c:v>
                </c:pt>
                <c:pt idx="43">
                  <c:v>486022.2</c:v>
                </c:pt>
                <c:pt idx="44">
                  <c:v>479961.2</c:v>
                </c:pt>
                <c:pt idx="45">
                  <c:v>481261</c:v>
                </c:pt>
                <c:pt idx="46">
                  <c:v>480672.1</c:v>
                </c:pt>
                <c:pt idx="47">
                  <c:v>479611.7</c:v>
                </c:pt>
                <c:pt idx="48">
                  <c:v>477099.6</c:v>
                </c:pt>
                <c:pt idx="49">
                  <c:v>474322.3</c:v>
                </c:pt>
                <c:pt idx="50">
                  <c:v>477875.3</c:v>
                </c:pt>
                <c:pt idx="51">
                  <c:v>476258.3</c:v>
                </c:pt>
                <c:pt idx="52">
                  <c:v>478950.1</c:v>
                </c:pt>
                <c:pt idx="53">
                  <c:v>479930.9</c:v>
                </c:pt>
                <c:pt idx="54">
                  <c:v>473548.79999999999</c:v>
                </c:pt>
                <c:pt idx="55">
                  <c:v>470962.2</c:v>
                </c:pt>
                <c:pt idx="56">
                  <c:v>475576.1</c:v>
                </c:pt>
                <c:pt idx="57">
                  <c:v>472821</c:v>
                </c:pt>
                <c:pt idx="58">
                  <c:v>471902.8</c:v>
                </c:pt>
                <c:pt idx="59">
                  <c:v>470118.40000000002</c:v>
                </c:pt>
                <c:pt idx="60">
                  <c:v>474382.7</c:v>
                </c:pt>
                <c:pt idx="61">
                  <c:v>470179.9</c:v>
                </c:pt>
                <c:pt idx="62">
                  <c:v>468239.4</c:v>
                </c:pt>
                <c:pt idx="63">
                  <c:v>469244.8</c:v>
                </c:pt>
                <c:pt idx="64">
                  <c:v>469082.3</c:v>
                </c:pt>
                <c:pt idx="65">
                  <c:v>467748.8</c:v>
                </c:pt>
                <c:pt idx="66">
                  <c:v>466288.5</c:v>
                </c:pt>
                <c:pt idx="67">
                  <c:v>464150.3</c:v>
                </c:pt>
                <c:pt idx="68">
                  <c:v>463562</c:v>
                </c:pt>
                <c:pt idx="69">
                  <c:v>463105.3</c:v>
                </c:pt>
                <c:pt idx="70">
                  <c:v>464437.3</c:v>
                </c:pt>
                <c:pt idx="71">
                  <c:v>463650.2</c:v>
                </c:pt>
                <c:pt idx="72">
                  <c:v>458617</c:v>
                </c:pt>
                <c:pt idx="73">
                  <c:v>455059</c:v>
                </c:pt>
                <c:pt idx="74">
                  <c:v>485530.5</c:v>
                </c:pt>
                <c:pt idx="75">
                  <c:v>460284.9</c:v>
                </c:pt>
                <c:pt idx="76">
                  <c:v>461328.9</c:v>
                </c:pt>
                <c:pt idx="77">
                  <c:v>456611</c:v>
                </c:pt>
                <c:pt idx="78">
                  <c:v>462204</c:v>
                </c:pt>
                <c:pt idx="79">
                  <c:v>454659</c:v>
                </c:pt>
                <c:pt idx="80">
                  <c:v>460094.3</c:v>
                </c:pt>
                <c:pt idx="81">
                  <c:v>455464</c:v>
                </c:pt>
                <c:pt idx="82">
                  <c:v>454621.2</c:v>
                </c:pt>
                <c:pt idx="83">
                  <c:v>458003.4</c:v>
                </c:pt>
                <c:pt idx="84">
                  <c:v>457514.1</c:v>
                </c:pt>
                <c:pt idx="85">
                  <c:v>457405.3</c:v>
                </c:pt>
                <c:pt idx="86">
                  <c:v>456551.3</c:v>
                </c:pt>
                <c:pt idx="87">
                  <c:v>453994.7</c:v>
                </c:pt>
                <c:pt idx="88">
                  <c:v>450908.4</c:v>
                </c:pt>
                <c:pt idx="89">
                  <c:v>447564.3</c:v>
                </c:pt>
                <c:pt idx="90">
                  <c:v>449100.9</c:v>
                </c:pt>
                <c:pt idx="91">
                  <c:v>448116</c:v>
                </c:pt>
                <c:pt idx="92">
                  <c:v>445129.8</c:v>
                </c:pt>
                <c:pt idx="93">
                  <c:v>440811.1</c:v>
                </c:pt>
                <c:pt idx="94">
                  <c:v>498875.3</c:v>
                </c:pt>
                <c:pt idx="95">
                  <c:v>442088.6</c:v>
                </c:pt>
                <c:pt idx="96">
                  <c:v>443550.3</c:v>
                </c:pt>
                <c:pt idx="97">
                  <c:v>440111.1</c:v>
                </c:pt>
                <c:pt idx="98">
                  <c:v>439484.4</c:v>
                </c:pt>
                <c:pt idx="99">
                  <c:v>432956.8</c:v>
                </c:pt>
                <c:pt idx="100">
                  <c:v>433918.2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23968"/>
        <c:axId val="69925504"/>
      </c:scatterChart>
      <c:valAx>
        <c:axId val="6992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925504"/>
        <c:crosses val="autoZero"/>
        <c:crossBetween val="midCat"/>
      </c:valAx>
      <c:valAx>
        <c:axId val="699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92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0.05057</cdr:x>
      <cdr:y>0.32302</cdr:y>
    </cdr:from>
    <cdr:to>
      <cdr:x>0.21997</cdr:x>
      <cdr:y>0.32302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470370" y="1963796"/>
          <a:ext cx="157574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0.70544</cdr:x>
      <cdr:y>0.36944</cdr:y>
    </cdr:from>
    <cdr:to>
      <cdr:x>0.96713</cdr:x>
      <cdr:y>0.37524</cdr:y>
    </cdr:to>
    <cdr:cxnSp macro="">
      <cdr:nvCxnSpPr>
        <cdr:cNvPr id="9" name="Straight Connector 8"/>
        <cdr:cNvCxnSpPr/>
      </cdr:nvCxnSpPr>
      <cdr:spPr>
        <a:xfrm xmlns:a="http://schemas.openxmlformats.org/drawingml/2006/main" flipV="1">
          <a:off x="6561667" y="2246019"/>
          <a:ext cx="2434166" cy="35277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0.21365</cdr:x>
      <cdr:y>0.34236</cdr:y>
    </cdr:from>
    <cdr:to>
      <cdr:x>0.70164</cdr:x>
      <cdr:y>0.66347</cdr:y>
    </cdr:to>
    <cdr:sp macro="" textlink="">
      <cdr:nvSpPr>
        <cdr:cNvPr id="12" name="Freeform 11"/>
        <cdr:cNvSpPr/>
      </cdr:nvSpPr>
      <cdr:spPr>
        <a:xfrm xmlns:a="http://schemas.openxmlformats.org/drawingml/2006/main" rot="158795">
          <a:off x="1987313" y="2081389"/>
          <a:ext cx="4539074" cy="1952174"/>
        </a:xfrm>
        <a:custGeom xmlns:a="http://schemas.openxmlformats.org/drawingml/2006/main">
          <a:avLst/>
          <a:gdLst>
            <a:gd name="connsiteX0" fmla="*/ 0 w 2845740"/>
            <a:gd name="connsiteY0" fmla="*/ 0 h 2187359"/>
            <a:gd name="connsiteX1" fmla="*/ 1281759 w 2845740"/>
            <a:gd name="connsiteY1" fmla="*/ 2187222 h 2187359"/>
            <a:gd name="connsiteX2" fmla="*/ 2845740 w 2845740"/>
            <a:gd name="connsiteY2" fmla="*/ 117593 h 2187359"/>
            <a:gd name="connsiteX3" fmla="*/ 2845740 w 2845740"/>
            <a:gd name="connsiteY3" fmla="*/ 117593 h 218735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2845740" h="2187359">
              <a:moveTo>
                <a:pt x="0" y="0"/>
              </a:moveTo>
              <a:cubicBezTo>
                <a:pt x="403734" y="1083811"/>
                <a:pt x="807469" y="2167623"/>
                <a:pt x="1281759" y="2187222"/>
              </a:cubicBezTo>
              <a:cubicBezTo>
                <a:pt x="1756049" y="2206821"/>
                <a:pt x="2845740" y="117593"/>
                <a:pt x="2845740" y="117593"/>
              </a:cubicBezTo>
              <a:lnTo>
                <a:pt x="2845740" y="117593"/>
              </a:lnTo>
            </a:path>
          </a:pathLst>
        </a:custGeom>
        <a:ln xmlns:a="http://schemas.openxmlformats.org/drawingml/2006/main" w="19050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0.37349</cdr:x>
      <cdr:y>0.75676</cdr:y>
    </cdr:from>
    <cdr:to>
      <cdr:x>0.51635</cdr:x>
      <cdr:y>0.86486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2232248" y="2016224"/>
          <a:ext cx="85382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dirty="0"/>
            <a:t>0.3922</a:t>
          </a:r>
        </a:p>
      </cdr:txBody>
    </cdr:sp>
  </cdr:relSizeAnchor>
  <cdr:relSizeAnchor xmlns:cdr="http://schemas.openxmlformats.org/drawingml/2006/chartDrawing">
    <cdr:from>
      <cdr:x>0.07965</cdr:x>
      <cdr:y>0.41006</cdr:y>
    </cdr:from>
    <cdr:to>
      <cdr:x>0.22892</cdr:x>
      <cdr:y>0.62162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476041" y="1092520"/>
          <a:ext cx="892112" cy="563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dirty="0"/>
            <a:t>0.4028</a:t>
          </a:r>
        </a:p>
      </cdr:txBody>
    </cdr:sp>
  </cdr:relSizeAnchor>
  <cdr:relSizeAnchor xmlns:cdr="http://schemas.openxmlformats.org/drawingml/2006/chartDrawing">
    <cdr:from>
      <cdr:x>0.71447</cdr:x>
      <cdr:y>0.59459</cdr:y>
    </cdr:from>
    <cdr:to>
      <cdr:x>0.98249</cdr:x>
      <cdr:y>0.91568</cdr:y>
    </cdr:to>
    <cdr:sp macro="" textlink="">
      <cdr:nvSpPr>
        <cdr:cNvPr id="17" name="TextBox 16"/>
        <cdr:cNvSpPr txBox="1"/>
      </cdr:nvSpPr>
      <cdr:spPr>
        <a:xfrm xmlns:a="http://schemas.openxmlformats.org/drawingml/2006/main">
          <a:off x="3935373" y="1584176"/>
          <a:ext cx="1476282" cy="8554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dirty="0"/>
            <a:t>Difference</a:t>
          </a:r>
          <a:r>
            <a:rPr lang="en-GB" sz="1600" baseline="0" dirty="0"/>
            <a:t> in brightness= 0.0106 counts</a:t>
          </a:r>
          <a:endParaRPr lang="en-GB" sz="1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726DCF6-04C3-4845-A66F-7E17A87F930B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33AC7CB-7FD7-4FE0-AEA6-CC324D8C9B0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3/Exoplanet_Comparison_HAT-P-5_b.png/300px-Exoplanet_Comparison_HAT-P-5_b.png" TargetMode="External"/><Relationship Id="rId2" Type="http://schemas.openxmlformats.org/officeDocument/2006/relationships/hyperlink" Target="http://www.link2universe.net/wp-content/uploads/2011/05/exoplanet_hotjupit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bblesite.org/newscenter/archive/releases/2012/07/full/" TargetMode="External"/><Relationship Id="rId5" Type="http://schemas.openxmlformats.org/officeDocument/2006/relationships/hyperlink" Target="http://www.space.com/17738-exoplanets.html" TargetMode="External"/><Relationship Id="rId4" Type="http://schemas.openxmlformats.org/officeDocument/2006/relationships/hyperlink" Target="https://www.google.co.uk/url?sa=i&amp;rct=j&amp;q=&amp;esrc=s&amp;source=images&amp;cd=&amp;cad=rja&amp;uact=8&amp;ved=0CAcQjRw&amp;url=http://www.richweb.f9.co.uk/astro/extrasolarplanet_stars.htm&amp;ei=YjaVVbisDszg7QaCt7TYAg&amp;bvm=bv.96952980,d.ZGU&amp;psig=AFQjCNH2iG-bg-_i6zre8Rj2aq3dcFUhHw&amp;ust=14359285435639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772400" cy="1470025"/>
          </a:xfrm>
        </p:spPr>
        <p:txBody>
          <a:bodyPr/>
          <a:lstStyle/>
          <a:p>
            <a:r>
              <a:rPr lang="en-GB" dirty="0" smtClean="0"/>
              <a:t>	Exoplanets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exoplanet?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www.link2universe.net/wp-content/uploads/2011/05/exoplanet_hotjupi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09" y="1844824"/>
            <a:ext cx="6192688" cy="39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7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eb.njit.edu/~gary/320/assets/Exoplanet_Discovery_Me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484784"/>
            <a:ext cx="1944216" cy="11430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How do we detect them?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d/d0/Liverpool_Telescope_facility_exteri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" y="1369190"/>
            <a:ext cx="4876800" cy="22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26064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Liverpool Telescope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2160" y="3643830"/>
            <a:ext cx="2668216" cy="1143000"/>
          </a:xfrm>
        </p:spPr>
        <p:txBody>
          <a:bodyPr/>
          <a:lstStyle/>
          <a:p>
            <a:pPr algn="r"/>
            <a:r>
              <a:rPr lang="en-GB" dirty="0" smtClean="0"/>
              <a:t>RISE</a:t>
            </a:r>
            <a:endParaRPr lang="en-GB" dirty="0"/>
          </a:p>
        </p:txBody>
      </p:sp>
      <p:pic>
        <p:nvPicPr>
          <p:cNvPr id="9" name="Picture 8" descr="http://telescope.livjm.ac.uk/pics/Instruments/RISE/Ris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1848009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9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78"/>
            <a:ext cx="1979712" cy="567858"/>
          </a:xfrm>
        </p:spPr>
        <p:txBody>
          <a:bodyPr/>
          <a:lstStyle/>
          <a:p>
            <a:r>
              <a:rPr lang="en-GB" dirty="0" smtClean="0"/>
              <a:t>Hat-P-5</a:t>
            </a:r>
            <a:endParaRPr lang="en-GB" dirty="0"/>
          </a:p>
        </p:txBody>
      </p:sp>
      <p:pic>
        <p:nvPicPr>
          <p:cNvPr id="4" name="Picture 3" descr="https://upload.wikimedia.org/wikipedia/commons/thumb/8/83/Exoplanet_Comparison_HAT-P-5_b.png/300px-Exoplanet_Comparison_HAT-P-5_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4536504" cy="26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://www.richweb.f9.co.uk/astro/images/HAT-P-5.20080608.im290046-47.av2x60s.R.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4452"/>
            <a:ext cx="39604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40969"/>
            <a:ext cx="3744416" cy="3127266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2771800" y="3429000"/>
            <a:ext cx="360040" cy="36639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295636" y="5661248"/>
            <a:ext cx="360040" cy="3663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1048"/>
            <a:ext cx="5724128" cy="2996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3244551"/>
            <a:ext cx="3059831" cy="692696"/>
          </a:xfrm>
        </p:spPr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88273"/>
              </p:ext>
            </p:extLst>
          </p:nvPr>
        </p:nvGraphicFramePr>
        <p:xfrm>
          <a:off x="72008" y="4027376"/>
          <a:ext cx="550810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508104" y="0"/>
            <a:ext cx="3635896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61519"/>
              </p:ext>
            </p:extLst>
          </p:nvPr>
        </p:nvGraphicFramePr>
        <p:xfrm>
          <a:off x="5652120" y="0"/>
          <a:ext cx="3312368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16540"/>
              </p:ext>
            </p:extLst>
          </p:nvPr>
        </p:nvGraphicFramePr>
        <p:xfrm>
          <a:off x="7252" y="0"/>
          <a:ext cx="5781569" cy="3551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52"/>
                <a:gridCol w="705278"/>
                <a:gridCol w="708121"/>
                <a:gridCol w="1524310"/>
                <a:gridCol w="932787"/>
                <a:gridCol w="546021"/>
              </a:tblGrid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HAT-P-5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Constant Star Counts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Transit Line (Straight Lines)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Time Cumalative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Time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1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499667.3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1228312.5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0.406791676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q_e_20090709_4_11_1_1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490650.9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1225387.4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0.400404721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q_e_20090709_4_21_1_1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495177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1235791.3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0.400696299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q_e_20090709_4_31_1_1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499409.7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1234851.5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0.404428954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3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q_e_20090709_4_41_1_1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496996.2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1241902.8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0.40018929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q_e_20090709_4_51_1_1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496423.8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1235182.3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0.401903266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q_e_20090709_4_61_1_1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497740.1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1234698.3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0.403126902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093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q_e_20090709_4_71_1_1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499080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1231049.1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0.405410312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924800" cy="1143000"/>
          </a:xfrm>
        </p:spPr>
        <p:txBody>
          <a:bodyPr/>
          <a:lstStyle/>
          <a:p>
            <a:pPr algn="ctr"/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375" y="-16443"/>
            <a:ext cx="2666256" cy="349099"/>
          </a:xfrm>
        </p:spPr>
        <p:txBody>
          <a:bodyPr/>
          <a:lstStyle/>
          <a:p>
            <a:r>
              <a:rPr lang="en-GB" sz="1400" dirty="0" smtClean="0"/>
              <a:t>References</a:t>
            </a:r>
            <a:endParaRPr lang="en-GB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91440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/>
              <a:t>Photos:</a:t>
            </a:r>
          </a:p>
          <a:p>
            <a:r>
              <a:rPr lang="en-GB" sz="1200" dirty="0" smtClean="0"/>
              <a:t>1)</a:t>
            </a:r>
            <a:r>
              <a:rPr lang="en-GB" sz="1200" u="sng" dirty="0">
                <a:hlinkClick r:id="rId2"/>
              </a:rPr>
              <a:t> http://www.link2universe.net/wp-content/uploads/2011/05/exoplanet_hotjupiter.jpg</a:t>
            </a:r>
            <a:r>
              <a:rPr lang="en-GB" sz="1200" dirty="0"/>
              <a:t>. [Accessed 02 July 2015].</a:t>
            </a:r>
            <a:endParaRPr lang="en-GB" sz="1200" dirty="0" smtClean="0"/>
          </a:p>
          <a:p>
            <a:r>
              <a:rPr lang="en-GB" sz="1200" dirty="0" smtClean="0"/>
              <a:t>2) </a:t>
            </a:r>
            <a:r>
              <a:rPr lang="en-GB" sz="1200" dirty="0"/>
              <a:t>Astrometry | The Planetary Society. 2015. Astrometry | The Planetary Society. [ONLINE] Available at: http://www.planetary.org/explore/space-topics/exoplanets/astrometry.html. [Accessed 02 July 2015</a:t>
            </a:r>
            <a:r>
              <a:rPr lang="en-GB" sz="1200" dirty="0" smtClean="0"/>
              <a:t>].</a:t>
            </a:r>
          </a:p>
          <a:p>
            <a:r>
              <a:rPr lang="en-GB" sz="1200" dirty="0" smtClean="0"/>
              <a:t>3) </a:t>
            </a:r>
            <a:r>
              <a:rPr lang="en-GB" sz="1200" dirty="0"/>
              <a:t>The Liverpool Telescope : Telescope + Instruments : Instruments : RISE. 2015. The Liverpool Telescope : Telescope + Instruments : Instruments : RISE. [ONLINE] Available at: http://telescope.livjm.ac.uk/TelInst/Inst/RISE/. [Accessed 02 July 2015</a:t>
            </a:r>
            <a:r>
              <a:rPr lang="en-GB" sz="1200" dirty="0" smtClean="0"/>
              <a:t>].</a:t>
            </a:r>
          </a:p>
          <a:p>
            <a:r>
              <a:rPr lang="en-GB" sz="1200" dirty="0"/>
              <a:t>4</a:t>
            </a:r>
            <a:r>
              <a:rPr lang="en-GB" sz="1200" dirty="0" smtClean="0"/>
              <a:t>) </a:t>
            </a:r>
            <a:r>
              <a:rPr lang="en-GB" sz="1200" u="sng" dirty="0">
                <a:hlinkClick r:id="rId3"/>
              </a:rPr>
              <a:t>https://upload.wikimedia.org/wikipedia/commons/thumb/8/83/Exoplanet_Comparison_HAT-P-5_b.png/300px-Exoplanet_Comparison_HAT-P-5_b.png</a:t>
            </a:r>
            <a:r>
              <a:rPr lang="en-GB" sz="1200" dirty="0"/>
              <a:t>. [Accessed 02 July 2015].</a:t>
            </a:r>
            <a:r>
              <a:rPr lang="en-GB" sz="1200" u="sng" dirty="0" smtClean="0">
                <a:hlinkClick r:id="rId4"/>
              </a:rPr>
              <a:t>https</a:t>
            </a:r>
            <a:r>
              <a:rPr lang="en-GB" sz="1200" u="sng" dirty="0">
                <a:hlinkClick r:id="rId4"/>
              </a:rPr>
              <a:t>://www.google.co.uk/url?sa=i&amp;rct=j&amp;q=&amp;esrc=s&amp;source=images&amp;cd=&amp;cad=rja&amp;uact=8&amp;ved=0CAcQjRw&amp;url=http%3A%2F%2Fwww.richweb.f9.co.uk%2Fastro%2Fextrasolarplanet_stars.htm&amp;ei=YjaVVbisDszg7QaCt7TYAg&amp;bvm=bv.96952980,d.ZGU&amp;psig=AFQjCNH2iG-bg-_i6zre8Rj2aq3dcFUhHw&amp;ust=1435928543563931</a:t>
            </a:r>
            <a:r>
              <a:rPr lang="en-GB" sz="1200" dirty="0"/>
              <a:t>. [Accessed 02 July 2015].</a:t>
            </a: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Written:</a:t>
            </a:r>
          </a:p>
          <a:p>
            <a:r>
              <a:rPr lang="en-GB" sz="1200" dirty="0" smtClean="0"/>
              <a:t>1) </a:t>
            </a:r>
            <a:r>
              <a:rPr lang="en-GB" sz="1200" dirty="0"/>
              <a:t>Exoplanets: Worlds Beyond Our Solar System . 2015. </a:t>
            </a:r>
            <a:r>
              <a:rPr lang="en-GB" sz="1200" i="1" dirty="0"/>
              <a:t>Exoplanets: Worlds Beyond Our Solar System </a:t>
            </a:r>
            <a:r>
              <a:rPr lang="en-GB" sz="1200" dirty="0"/>
              <a:t>. [ONLINE] Available </a:t>
            </a:r>
            <a:r>
              <a:rPr lang="en-GB" sz="1200" dirty="0" smtClean="0"/>
              <a:t>at :</a:t>
            </a:r>
            <a:r>
              <a:rPr lang="en-GB" sz="1200" u="sng" dirty="0">
                <a:hlinkClick r:id="rId5"/>
              </a:rPr>
              <a:t>http://www.space.com/17738-exoplanets.html</a:t>
            </a:r>
            <a:r>
              <a:rPr lang="en-GB" sz="1200" dirty="0"/>
              <a:t>. [Accessed 02 July 2015</a:t>
            </a:r>
            <a:r>
              <a:rPr lang="en-GB" sz="1200" dirty="0" smtClean="0"/>
              <a:t>].</a:t>
            </a:r>
          </a:p>
          <a:p>
            <a:r>
              <a:rPr lang="en-GB" sz="1200" dirty="0" smtClean="0"/>
              <a:t>2) </a:t>
            </a:r>
            <a:r>
              <a:rPr lang="en-GB" sz="1200" dirty="0" err="1" smtClean="0"/>
              <a:t>HubbleSite</a:t>
            </a:r>
            <a:r>
              <a:rPr lang="en-GB" sz="1200" dirty="0" smtClean="0"/>
              <a:t> </a:t>
            </a:r>
            <a:r>
              <a:rPr lang="en-GB" sz="1200" dirty="0"/>
              <a:t>- </a:t>
            </a:r>
            <a:r>
              <a:rPr lang="en-GB" sz="1200" dirty="0" err="1"/>
              <a:t>NewsCenter</a:t>
            </a:r>
            <a:r>
              <a:rPr lang="en-GB" sz="1200" dirty="0"/>
              <a:t> - The Milky Way Contains at Least 100 Billion Planets According to Survey (01/11/2012) - The Full Story. 2015.</a:t>
            </a:r>
            <a:r>
              <a:rPr lang="en-GB" sz="1200" i="1" dirty="0"/>
              <a:t>HubbleSite - </a:t>
            </a:r>
            <a:r>
              <a:rPr lang="en-GB" sz="1200" i="1" dirty="0" err="1"/>
              <a:t>NewsCenter</a:t>
            </a:r>
            <a:r>
              <a:rPr lang="en-GB" sz="1200" i="1" dirty="0"/>
              <a:t> - The Milky Way Contains at Least 100 Billion Planets According to Survey (01/11/2012) - The Full Story</a:t>
            </a:r>
            <a:r>
              <a:rPr lang="en-GB" sz="1200" dirty="0"/>
              <a:t>. [ONLINE] Available at: </a:t>
            </a:r>
            <a:r>
              <a:rPr lang="en-GB" sz="1200" u="sng" dirty="0">
                <a:hlinkClick r:id="rId6"/>
              </a:rPr>
              <a:t>http://hubblesite.org/newscenter/archive/releases/2012/07/full/</a:t>
            </a:r>
            <a:r>
              <a:rPr lang="en-GB" sz="1200" dirty="0"/>
              <a:t>. [Accessed 02 July 2015].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9408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189</TotalTime>
  <Words>223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 Exoplanets</vt:lpstr>
      <vt:lpstr>What is an exoplanet?</vt:lpstr>
      <vt:lpstr>How do we detect them?</vt:lpstr>
      <vt:lpstr>RISE</vt:lpstr>
      <vt:lpstr>Hat-P-5</vt:lpstr>
      <vt:lpstr>Our results</vt:lpstr>
      <vt:lpstr>Summary</vt:lpstr>
      <vt:lpstr>References</vt:lpstr>
    </vt:vector>
  </TitlesOfParts>
  <Company>LJMU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Exoplanets</dc:title>
  <dc:creator>Group B</dc:creator>
  <cp:lastModifiedBy>Group B</cp:lastModifiedBy>
  <cp:revision>12</cp:revision>
  <dcterms:created xsi:type="dcterms:W3CDTF">2015-07-02T12:09:50Z</dcterms:created>
  <dcterms:modified xsi:type="dcterms:W3CDTF">2015-07-03T08:24:53Z</dcterms:modified>
</cp:coreProperties>
</file>