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43" autoAdjust="0"/>
  </p:normalViewPr>
  <p:slideViewPr>
    <p:cSldViewPr>
      <p:cViewPr>
        <p:scale>
          <a:sx n="70" d="100"/>
          <a:sy n="70" d="100"/>
        </p:scale>
        <p:origin x="-1374" y="-2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F:\galaxies%20finish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galaxies%20finish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a:pPr>
            <a:r>
              <a:rPr lang="en-US"/>
              <a:t>Colour-magnitude diagram</a:t>
            </a:r>
          </a:p>
        </c:rich>
      </c:tx>
      <c:layout/>
    </c:title>
    <c:plotArea>
      <c:layout/>
      <c:scatterChart>
        <c:scatterStyle val="lineMarker"/>
        <c:ser>
          <c:idx val="0"/>
          <c:order val="0"/>
          <c:tx>
            <c:strRef>
              <c:f>Sheet1!$M$2</c:f>
              <c:strCache>
                <c:ptCount val="1"/>
                <c:pt idx="0">
                  <c:v>g-r</c:v>
                </c:pt>
              </c:strCache>
            </c:strRef>
          </c:tx>
          <c:spPr>
            <a:ln w="28575">
              <a:noFill/>
            </a:ln>
          </c:spPr>
          <c:dPt>
            <c:idx val="0"/>
            <c:marker>
              <c:spPr>
                <a:solidFill>
                  <a:schemeClr val="tx2">
                    <a:lumMod val="50000"/>
                  </a:schemeClr>
                </a:solidFill>
              </c:spPr>
            </c:marker>
          </c:dPt>
          <c:dPt>
            <c:idx val="1"/>
            <c:marker>
              <c:spPr>
                <a:solidFill>
                  <a:schemeClr val="accent3"/>
                </a:solidFill>
              </c:spPr>
            </c:marker>
          </c:dPt>
          <c:dPt>
            <c:idx val="2"/>
            <c:marker>
              <c:spPr>
                <a:solidFill>
                  <a:schemeClr val="accent4"/>
                </a:solidFill>
              </c:spPr>
            </c:marker>
          </c:dPt>
          <c:dPt>
            <c:idx val="3"/>
            <c:marker>
              <c:spPr>
                <a:solidFill>
                  <a:srgbClr val="FF4747"/>
                </a:solidFill>
              </c:spPr>
            </c:marker>
          </c:dPt>
          <c:dPt>
            <c:idx val="4"/>
            <c:marker>
              <c:spPr>
                <a:solidFill>
                  <a:schemeClr val="accent4"/>
                </a:solidFill>
              </c:spPr>
            </c:marker>
          </c:dPt>
          <c:dPt>
            <c:idx val="5"/>
            <c:marker>
              <c:spPr>
                <a:solidFill>
                  <a:srgbClr val="8A0000"/>
                </a:solidFill>
              </c:spPr>
            </c:marker>
          </c:dPt>
          <c:dPt>
            <c:idx val="6"/>
            <c:marker>
              <c:spPr>
                <a:solidFill>
                  <a:srgbClr val="FF4747"/>
                </a:solidFill>
              </c:spPr>
            </c:marker>
          </c:dPt>
          <c:dPt>
            <c:idx val="7"/>
            <c:marker>
              <c:spPr>
                <a:solidFill>
                  <a:schemeClr val="tx2">
                    <a:lumMod val="50000"/>
                  </a:schemeClr>
                </a:solidFill>
              </c:spPr>
            </c:marker>
          </c:dPt>
          <c:dPt>
            <c:idx val="8"/>
            <c:marker>
              <c:spPr>
                <a:solidFill>
                  <a:schemeClr val="accent3"/>
                </a:solidFill>
              </c:spPr>
            </c:marker>
          </c:dPt>
          <c:dPt>
            <c:idx val="9"/>
            <c:marker>
              <c:spPr>
                <a:solidFill>
                  <a:schemeClr val="tx2">
                    <a:lumMod val="60000"/>
                    <a:lumOff val="40000"/>
                  </a:schemeClr>
                </a:solidFill>
              </c:spPr>
            </c:marker>
          </c:dPt>
          <c:dPt>
            <c:idx val="10"/>
            <c:marker>
              <c:spPr>
                <a:solidFill>
                  <a:schemeClr val="tx2">
                    <a:lumMod val="50000"/>
                  </a:schemeClr>
                </a:solidFill>
              </c:spPr>
            </c:marker>
          </c:dPt>
          <c:dPt>
            <c:idx val="11"/>
            <c:marker>
              <c:spPr>
                <a:solidFill>
                  <a:schemeClr val="accent3"/>
                </a:solidFill>
              </c:spPr>
            </c:marker>
          </c:dPt>
          <c:dPt>
            <c:idx val="12"/>
            <c:marker>
              <c:spPr>
                <a:solidFill>
                  <a:schemeClr val="tx2">
                    <a:lumMod val="50000"/>
                  </a:schemeClr>
                </a:solidFill>
              </c:spPr>
            </c:marker>
          </c:dPt>
          <c:dPt>
            <c:idx val="13"/>
            <c:marker>
              <c:spPr>
                <a:solidFill>
                  <a:schemeClr val="tx1"/>
                </a:solidFill>
              </c:spPr>
            </c:marker>
          </c:dPt>
          <c:dPt>
            <c:idx val="14"/>
            <c:marker>
              <c:spPr>
                <a:solidFill>
                  <a:schemeClr val="accent3"/>
                </a:solidFill>
              </c:spPr>
            </c:marker>
          </c:dPt>
          <c:dPt>
            <c:idx val="15"/>
            <c:marker>
              <c:spPr>
                <a:solidFill>
                  <a:schemeClr val="tx2">
                    <a:lumMod val="50000"/>
                  </a:schemeClr>
                </a:solidFill>
              </c:spPr>
            </c:marker>
          </c:dPt>
          <c:dPt>
            <c:idx val="16"/>
            <c:marker>
              <c:spPr>
                <a:solidFill>
                  <a:srgbClr val="FF0000"/>
                </a:solidFill>
              </c:spPr>
            </c:marker>
          </c:dPt>
          <c:dPt>
            <c:idx val="17"/>
            <c:marker>
              <c:spPr>
                <a:solidFill>
                  <a:schemeClr val="accent3"/>
                </a:solidFill>
              </c:spPr>
            </c:marker>
          </c:dPt>
          <c:dPt>
            <c:idx val="18"/>
            <c:marker>
              <c:spPr>
                <a:solidFill>
                  <a:schemeClr val="tx2">
                    <a:lumMod val="50000"/>
                  </a:schemeClr>
                </a:solidFill>
              </c:spPr>
            </c:marker>
          </c:dPt>
          <c:dPt>
            <c:idx val="19"/>
            <c:marker>
              <c:spPr>
                <a:solidFill>
                  <a:schemeClr val="tx2">
                    <a:lumMod val="50000"/>
                  </a:schemeClr>
                </a:solidFill>
              </c:spPr>
            </c:marker>
          </c:dPt>
          <c:dPt>
            <c:idx val="20"/>
            <c:marker>
              <c:spPr>
                <a:solidFill>
                  <a:schemeClr val="tx1"/>
                </a:solidFill>
              </c:spPr>
            </c:marker>
          </c:dPt>
          <c:dPt>
            <c:idx val="21"/>
            <c:marker>
              <c:spPr>
                <a:solidFill>
                  <a:schemeClr val="tx2">
                    <a:lumMod val="60000"/>
                    <a:lumOff val="40000"/>
                  </a:schemeClr>
                </a:solidFill>
              </c:spPr>
            </c:marker>
          </c:dPt>
          <c:dPt>
            <c:idx val="22"/>
            <c:marker>
              <c:spPr>
                <a:solidFill>
                  <a:schemeClr val="accent3"/>
                </a:solidFill>
              </c:spPr>
            </c:marker>
          </c:dPt>
          <c:dPt>
            <c:idx val="23"/>
            <c:marker>
              <c:spPr>
                <a:solidFill>
                  <a:schemeClr val="tx2">
                    <a:lumMod val="50000"/>
                  </a:schemeClr>
                </a:solidFill>
              </c:spPr>
            </c:marker>
          </c:dPt>
          <c:dPt>
            <c:idx val="24"/>
            <c:marker>
              <c:spPr>
                <a:solidFill>
                  <a:srgbClr val="FF0000"/>
                </a:solidFill>
              </c:spPr>
            </c:marker>
          </c:dPt>
          <c:dPt>
            <c:idx val="25"/>
            <c:marker>
              <c:spPr>
                <a:solidFill>
                  <a:schemeClr val="tx2">
                    <a:lumMod val="50000"/>
                  </a:schemeClr>
                </a:solidFill>
              </c:spPr>
            </c:marker>
          </c:dPt>
          <c:dPt>
            <c:idx val="26"/>
            <c:marker>
              <c:spPr>
                <a:solidFill>
                  <a:schemeClr val="accent4"/>
                </a:solidFill>
              </c:spPr>
            </c:marker>
          </c:dPt>
          <c:dPt>
            <c:idx val="27"/>
            <c:marker>
              <c:spPr>
                <a:solidFill>
                  <a:schemeClr val="accent4"/>
                </a:solidFill>
              </c:spPr>
            </c:marker>
          </c:dPt>
          <c:dPt>
            <c:idx val="28"/>
            <c:marker>
              <c:spPr>
                <a:solidFill>
                  <a:srgbClr val="8A0000"/>
                </a:solidFill>
              </c:spPr>
            </c:marker>
          </c:dPt>
          <c:dPt>
            <c:idx val="29"/>
            <c:marker>
              <c:spPr>
                <a:solidFill>
                  <a:schemeClr val="tx2">
                    <a:lumMod val="60000"/>
                    <a:lumOff val="40000"/>
                  </a:schemeClr>
                </a:solidFill>
              </c:spPr>
            </c:marker>
          </c:dPt>
          <c:dPt>
            <c:idx val="30"/>
            <c:marker>
              <c:spPr>
                <a:solidFill>
                  <a:srgbClr val="8A0000"/>
                </a:solidFill>
              </c:spPr>
            </c:marker>
          </c:dPt>
          <c:dPt>
            <c:idx val="31"/>
            <c:marker>
              <c:spPr>
                <a:solidFill>
                  <a:srgbClr val="FF4747"/>
                </a:solidFill>
              </c:spPr>
            </c:marker>
          </c:dPt>
          <c:xVal>
            <c:numRef>
              <c:f>Sheet1!$L$3:$L$34</c:f>
              <c:numCache>
                <c:formatCode>General</c:formatCode>
                <c:ptCount val="32"/>
                <c:pt idx="0">
                  <c:v>-46.102182480931859</c:v>
                </c:pt>
                <c:pt idx="1">
                  <c:v>-46.283053932945485</c:v>
                </c:pt>
                <c:pt idx="2">
                  <c:v>-46.294034460718045</c:v>
                </c:pt>
                <c:pt idx="3">
                  <c:v>-45.501263968756845</c:v>
                </c:pt>
                <c:pt idx="4">
                  <c:v>-43.983426662396795</c:v>
                </c:pt>
                <c:pt idx="5">
                  <c:v>-46.418077681431107</c:v>
                </c:pt>
                <c:pt idx="6">
                  <c:v>-43.316228056864944</c:v>
                </c:pt>
                <c:pt idx="7">
                  <c:v>-44.110892661116864</c:v>
                </c:pt>
                <c:pt idx="8">
                  <c:v>-45.086680128992271</c:v>
                </c:pt>
                <c:pt idx="9">
                  <c:v>-44.401428619430085</c:v>
                </c:pt>
                <c:pt idx="10">
                  <c:v>-45.565362814159727</c:v>
                </c:pt>
                <c:pt idx="11">
                  <c:v>-46.815907007235054</c:v>
                </c:pt>
                <c:pt idx="12">
                  <c:v>-45.589715139856786</c:v>
                </c:pt>
                <c:pt idx="13">
                  <c:v>-43.536416332844503</c:v>
                </c:pt>
                <c:pt idx="14">
                  <c:v>-45.889485227891463</c:v>
                </c:pt>
                <c:pt idx="15">
                  <c:v>-46.452071897753555</c:v>
                </c:pt>
                <c:pt idx="16">
                  <c:v>-45.36547173992443</c:v>
                </c:pt>
                <c:pt idx="17">
                  <c:v>-47.206610180040919</c:v>
                </c:pt>
                <c:pt idx="18">
                  <c:v>-45.73703777211108</c:v>
                </c:pt>
                <c:pt idx="19">
                  <c:v>-45.961927858590329</c:v>
                </c:pt>
                <c:pt idx="20">
                  <c:v>-41.305984331062653</c:v>
                </c:pt>
                <c:pt idx="21">
                  <c:v>-45.48860674745697</c:v>
                </c:pt>
                <c:pt idx="22">
                  <c:v>-44.661598660576217</c:v>
                </c:pt>
                <c:pt idx="23">
                  <c:v>-44.672488919682905</c:v>
                </c:pt>
                <c:pt idx="24">
                  <c:v>-46.013908381948127</c:v>
                </c:pt>
                <c:pt idx="25">
                  <c:v>-46.756234316302049</c:v>
                </c:pt>
                <c:pt idx="26">
                  <c:v>-45.825190647351924</c:v>
                </c:pt>
                <c:pt idx="27">
                  <c:v>-46.912129650206424</c:v>
                </c:pt>
                <c:pt idx="28">
                  <c:v>-47.172969378525146</c:v>
                </c:pt>
                <c:pt idx="29">
                  <c:v>-45.562934380788363</c:v>
                </c:pt>
                <c:pt idx="30">
                  <c:v>-46.904396906105411</c:v>
                </c:pt>
                <c:pt idx="31">
                  <c:v>-47.083548861811245</c:v>
                </c:pt>
              </c:numCache>
            </c:numRef>
          </c:xVal>
          <c:yVal>
            <c:numRef>
              <c:f>Sheet1!$M$3:$M$34</c:f>
              <c:numCache>
                <c:formatCode>General</c:formatCode>
                <c:ptCount val="32"/>
                <c:pt idx="0">
                  <c:v>-1.3177908327698162E-2</c:v>
                </c:pt>
                <c:pt idx="1">
                  <c:v>0.60161047580787763</c:v>
                </c:pt>
                <c:pt idx="2">
                  <c:v>0.70565567171032162</c:v>
                </c:pt>
                <c:pt idx="3">
                  <c:v>0.56737283390995652</c:v>
                </c:pt>
                <c:pt idx="4">
                  <c:v>-6.5461384587841648E-2</c:v>
                </c:pt>
                <c:pt idx="5">
                  <c:v>0.7797568604153936</c:v>
                </c:pt>
                <c:pt idx="6">
                  <c:v>-5.2045142182434355E-2</c:v>
                </c:pt>
                <c:pt idx="7">
                  <c:v>0.21854379549954234</c:v>
                </c:pt>
                <c:pt idx="8">
                  <c:v>0.69865294470395312</c:v>
                </c:pt>
                <c:pt idx="9">
                  <c:v>0.99210188205248073</c:v>
                </c:pt>
                <c:pt idx="10">
                  <c:v>0.53772654048385604</c:v>
                </c:pt>
                <c:pt idx="11">
                  <c:v>0.70871119026988161</c:v>
                </c:pt>
                <c:pt idx="12">
                  <c:v>0.73528094839544877</c:v>
                </c:pt>
                <c:pt idx="13">
                  <c:v>0.26392164738597085</c:v>
                </c:pt>
                <c:pt idx="14">
                  <c:v>0.64931224278582533</c:v>
                </c:pt>
                <c:pt idx="15">
                  <c:v>0.62320215554476377</c:v>
                </c:pt>
                <c:pt idx="16">
                  <c:v>0.63177429041428412</c:v>
                </c:pt>
                <c:pt idx="17">
                  <c:v>0.62107152168700563</c:v>
                </c:pt>
                <c:pt idx="18">
                  <c:v>0.55402372238202369</c:v>
                </c:pt>
                <c:pt idx="19">
                  <c:v>0.57536432796987924</c:v>
                </c:pt>
                <c:pt idx="20">
                  <c:v>0.28336524379850131</c:v>
                </c:pt>
                <c:pt idx="21">
                  <c:v>0.53175752044571212</c:v>
                </c:pt>
                <c:pt idx="22">
                  <c:v>0.59736963368338991</c:v>
                </c:pt>
                <c:pt idx="23">
                  <c:v>0.32345593955338381</c:v>
                </c:pt>
                <c:pt idx="24">
                  <c:v>0.552773366664572</c:v>
                </c:pt>
                <c:pt idx="25">
                  <c:v>0.56506330083342249</c:v>
                </c:pt>
                <c:pt idx="26">
                  <c:v>0.69200180139034406</c:v>
                </c:pt>
                <c:pt idx="27">
                  <c:v>0.75343931770908823</c:v>
                </c:pt>
                <c:pt idx="28">
                  <c:v>0.64098232302712077</c:v>
                </c:pt>
                <c:pt idx="29">
                  <c:v>0.77655475732077461</c:v>
                </c:pt>
                <c:pt idx="30">
                  <c:v>-0.17915195570585488</c:v>
                </c:pt>
                <c:pt idx="31">
                  <c:v>0.65380812809932165</c:v>
                </c:pt>
              </c:numCache>
            </c:numRef>
          </c:yVal>
        </c:ser>
        <c:axId val="83825408"/>
        <c:axId val="83827328"/>
      </c:scatterChart>
      <c:valAx>
        <c:axId val="83825408"/>
        <c:scaling>
          <c:orientation val="maxMin"/>
        </c:scaling>
        <c:axPos val="b"/>
        <c:title>
          <c:tx>
            <c:rich>
              <a:bodyPr/>
              <a:lstStyle/>
              <a:p>
                <a:pPr>
                  <a:defRPr/>
                </a:pPr>
                <a:r>
                  <a:rPr lang="en-GB" dirty="0" smtClean="0"/>
                  <a:t>Instrumental </a:t>
                </a:r>
                <a:r>
                  <a:rPr lang="en-GB" dirty="0"/>
                  <a:t>magnitude in red filter</a:t>
                </a:r>
              </a:p>
            </c:rich>
          </c:tx>
          <c:layout/>
        </c:title>
        <c:numFmt formatCode="General" sourceLinked="1"/>
        <c:tickLblPos val="nextTo"/>
        <c:crossAx val="83827328"/>
        <c:crossesAt val="-5"/>
        <c:crossBetween val="midCat"/>
      </c:valAx>
      <c:valAx>
        <c:axId val="83827328"/>
        <c:scaling>
          <c:orientation val="minMax"/>
        </c:scaling>
        <c:axPos val="r"/>
        <c:majorGridlines/>
        <c:title>
          <c:tx>
            <c:rich>
              <a:bodyPr rot="-5400000" vert="horz"/>
              <a:lstStyle/>
              <a:p>
                <a:pPr>
                  <a:defRPr/>
                </a:pPr>
                <a:r>
                  <a:rPr lang="en-GB"/>
                  <a:t>g-r</a:t>
                </a:r>
              </a:p>
            </c:rich>
          </c:tx>
          <c:layout>
            <c:manualLayout>
              <c:xMode val="edge"/>
              <c:yMode val="edge"/>
              <c:x val="3.1491914422997988E-3"/>
              <c:y val="0.43812438662558512"/>
            </c:manualLayout>
          </c:layout>
        </c:title>
        <c:numFmt formatCode="General" sourceLinked="1"/>
        <c:tickLblPos val="nextTo"/>
        <c:crossAx val="83825408"/>
        <c:crossesAt val="0"/>
        <c:crossBetween val="midCat"/>
      </c:valAx>
    </c:plotArea>
    <c:plotVisOnly val="1"/>
    <c:dispBlanksAs val="gap"/>
  </c:chart>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a:pPr>
            <a:r>
              <a:rPr lang="en-US"/>
              <a:t>Colour-magnitude diagram</a:t>
            </a:r>
          </a:p>
        </c:rich>
      </c:tx>
      <c:layout/>
    </c:title>
    <c:plotArea>
      <c:layout/>
      <c:scatterChart>
        <c:scatterStyle val="lineMarker"/>
        <c:ser>
          <c:idx val="0"/>
          <c:order val="0"/>
          <c:tx>
            <c:strRef>
              <c:f>Sheet1!$M$2</c:f>
              <c:strCache>
                <c:ptCount val="1"/>
                <c:pt idx="0">
                  <c:v>g-r</c:v>
                </c:pt>
              </c:strCache>
            </c:strRef>
          </c:tx>
          <c:spPr>
            <a:ln w="28575">
              <a:noFill/>
            </a:ln>
          </c:spPr>
          <c:dPt>
            <c:idx val="0"/>
            <c:marker>
              <c:spPr>
                <a:solidFill>
                  <a:schemeClr val="tx2">
                    <a:lumMod val="50000"/>
                  </a:schemeClr>
                </a:solidFill>
              </c:spPr>
            </c:marker>
          </c:dPt>
          <c:dPt>
            <c:idx val="1"/>
            <c:marker>
              <c:spPr>
                <a:solidFill>
                  <a:schemeClr val="accent3"/>
                </a:solidFill>
              </c:spPr>
            </c:marker>
          </c:dPt>
          <c:dPt>
            <c:idx val="2"/>
            <c:marker>
              <c:spPr>
                <a:solidFill>
                  <a:schemeClr val="accent4"/>
                </a:solidFill>
              </c:spPr>
            </c:marker>
          </c:dPt>
          <c:dPt>
            <c:idx val="3"/>
            <c:marker>
              <c:spPr>
                <a:solidFill>
                  <a:srgbClr val="FF4747"/>
                </a:solidFill>
              </c:spPr>
            </c:marker>
          </c:dPt>
          <c:dPt>
            <c:idx val="4"/>
            <c:marker>
              <c:spPr>
                <a:solidFill>
                  <a:schemeClr val="accent4"/>
                </a:solidFill>
              </c:spPr>
            </c:marker>
          </c:dPt>
          <c:dPt>
            <c:idx val="5"/>
            <c:marker>
              <c:spPr>
                <a:solidFill>
                  <a:srgbClr val="8A0000"/>
                </a:solidFill>
              </c:spPr>
            </c:marker>
          </c:dPt>
          <c:dPt>
            <c:idx val="6"/>
            <c:marker>
              <c:spPr>
                <a:solidFill>
                  <a:srgbClr val="FF4747"/>
                </a:solidFill>
              </c:spPr>
            </c:marker>
          </c:dPt>
          <c:dPt>
            <c:idx val="7"/>
            <c:marker>
              <c:spPr>
                <a:solidFill>
                  <a:schemeClr val="tx2">
                    <a:lumMod val="50000"/>
                  </a:schemeClr>
                </a:solidFill>
              </c:spPr>
            </c:marker>
          </c:dPt>
          <c:dPt>
            <c:idx val="8"/>
            <c:marker>
              <c:spPr>
                <a:solidFill>
                  <a:schemeClr val="accent3"/>
                </a:solidFill>
              </c:spPr>
            </c:marker>
          </c:dPt>
          <c:dPt>
            <c:idx val="9"/>
            <c:marker>
              <c:spPr>
                <a:solidFill>
                  <a:schemeClr val="tx2">
                    <a:lumMod val="60000"/>
                    <a:lumOff val="40000"/>
                  </a:schemeClr>
                </a:solidFill>
              </c:spPr>
            </c:marker>
          </c:dPt>
          <c:dPt>
            <c:idx val="10"/>
            <c:marker>
              <c:spPr>
                <a:solidFill>
                  <a:schemeClr val="tx2">
                    <a:lumMod val="50000"/>
                  </a:schemeClr>
                </a:solidFill>
              </c:spPr>
            </c:marker>
          </c:dPt>
          <c:dPt>
            <c:idx val="11"/>
            <c:marker>
              <c:spPr>
                <a:solidFill>
                  <a:schemeClr val="accent3"/>
                </a:solidFill>
              </c:spPr>
            </c:marker>
          </c:dPt>
          <c:dPt>
            <c:idx val="12"/>
            <c:marker>
              <c:spPr>
                <a:solidFill>
                  <a:schemeClr val="tx2">
                    <a:lumMod val="50000"/>
                  </a:schemeClr>
                </a:solidFill>
              </c:spPr>
            </c:marker>
          </c:dPt>
          <c:dPt>
            <c:idx val="13"/>
            <c:marker>
              <c:spPr>
                <a:solidFill>
                  <a:schemeClr val="tx1"/>
                </a:solidFill>
              </c:spPr>
            </c:marker>
          </c:dPt>
          <c:dPt>
            <c:idx val="14"/>
            <c:marker>
              <c:spPr>
                <a:solidFill>
                  <a:schemeClr val="accent3"/>
                </a:solidFill>
              </c:spPr>
            </c:marker>
          </c:dPt>
          <c:dPt>
            <c:idx val="15"/>
            <c:marker>
              <c:spPr>
                <a:solidFill>
                  <a:schemeClr val="tx2">
                    <a:lumMod val="50000"/>
                  </a:schemeClr>
                </a:solidFill>
              </c:spPr>
            </c:marker>
          </c:dPt>
          <c:dPt>
            <c:idx val="16"/>
            <c:marker>
              <c:spPr>
                <a:solidFill>
                  <a:srgbClr val="FF0000"/>
                </a:solidFill>
              </c:spPr>
            </c:marker>
          </c:dPt>
          <c:dPt>
            <c:idx val="17"/>
            <c:marker>
              <c:spPr>
                <a:solidFill>
                  <a:schemeClr val="accent3"/>
                </a:solidFill>
              </c:spPr>
            </c:marker>
          </c:dPt>
          <c:dPt>
            <c:idx val="18"/>
            <c:marker>
              <c:spPr>
                <a:solidFill>
                  <a:schemeClr val="tx2">
                    <a:lumMod val="50000"/>
                  </a:schemeClr>
                </a:solidFill>
              </c:spPr>
            </c:marker>
          </c:dPt>
          <c:dPt>
            <c:idx val="19"/>
            <c:marker>
              <c:spPr>
                <a:solidFill>
                  <a:schemeClr val="tx2">
                    <a:lumMod val="50000"/>
                  </a:schemeClr>
                </a:solidFill>
              </c:spPr>
            </c:marker>
          </c:dPt>
          <c:dPt>
            <c:idx val="20"/>
            <c:marker>
              <c:spPr>
                <a:solidFill>
                  <a:schemeClr val="tx1"/>
                </a:solidFill>
              </c:spPr>
            </c:marker>
          </c:dPt>
          <c:dPt>
            <c:idx val="21"/>
            <c:marker>
              <c:spPr>
                <a:solidFill>
                  <a:schemeClr val="tx2">
                    <a:lumMod val="60000"/>
                    <a:lumOff val="40000"/>
                  </a:schemeClr>
                </a:solidFill>
              </c:spPr>
            </c:marker>
          </c:dPt>
          <c:dPt>
            <c:idx val="22"/>
            <c:marker>
              <c:spPr>
                <a:solidFill>
                  <a:schemeClr val="accent3"/>
                </a:solidFill>
              </c:spPr>
            </c:marker>
          </c:dPt>
          <c:dPt>
            <c:idx val="23"/>
            <c:marker>
              <c:spPr>
                <a:solidFill>
                  <a:schemeClr val="tx2">
                    <a:lumMod val="50000"/>
                  </a:schemeClr>
                </a:solidFill>
              </c:spPr>
            </c:marker>
          </c:dPt>
          <c:dPt>
            <c:idx val="24"/>
            <c:marker>
              <c:spPr>
                <a:solidFill>
                  <a:srgbClr val="FF0000"/>
                </a:solidFill>
              </c:spPr>
            </c:marker>
          </c:dPt>
          <c:dPt>
            <c:idx val="25"/>
            <c:marker>
              <c:spPr>
                <a:solidFill>
                  <a:schemeClr val="tx2">
                    <a:lumMod val="50000"/>
                  </a:schemeClr>
                </a:solidFill>
              </c:spPr>
            </c:marker>
          </c:dPt>
          <c:dPt>
            <c:idx val="26"/>
            <c:marker>
              <c:spPr>
                <a:solidFill>
                  <a:schemeClr val="accent4"/>
                </a:solidFill>
              </c:spPr>
            </c:marker>
          </c:dPt>
          <c:dPt>
            <c:idx val="27"/>
            <c:marker>
              <c:spPr>
                <a:solidFill>
                  <a:schemeClr val="accent4"/>
                </a:solidFill>
              </c:spPr>
            </c:marker>
          </c:dPt>
          <c:dPt>
            <c:idx val="28"/>
            <c:marker>
              <c:spPr>
                <a:solidFill>
                  <a:srgbClr val="8A0000"/>
                </a:solidFill>
              </c:spPr>
            </c:marker>
          </c:dPt>
          <c:dPt>
            <c:idx val="29"/>
            <c:marker>
              <c:spPr>
                <a:solidFill>
                  <a:schemeClr val="tx2">
                    <a:lumMod val="60000"/>
                    <a:lumOff val="40000"/>
                  </a:schemeClr>
                </a:solidFill>
              </c:spPr>
            </c:marker>
          </c:dPt>
          <c:dPt>
            <c:idx val="30"/>
            <c:marker>
              <c:spPr>
                <a:solidFill>
                  <a:srgbClr val="8A0000"/>
                </a:solidFill>
              </c:spPr>
            </c:marker>
          </c:dPt>
          <c:dPt>
            <c:idx val="31"/>
            <c:marker>
              <c:spPr>
                <a:solidFill>
                  <a:srgbClr val="FF4747"/>
                </a:solidFill>
              </c:spPr>
            </c:marker>
          </c:dPt>
          <c:xVal>
            <c:numRef>
              <c:f>Sheet1!$L$3:$L$34</c:f>
              <c:numCache>
                <c:formatCode>General</c:formatCode>
                <c:ptCount val="32"/>
                <c:pt idx="0">
                  <c:v>-46.102182480931873</c:v>
                </c:pt>
                <c:pt idx="1">
                  <c:v>-46.283053932945499</c:v>
                </c:pt>
                <c:pt idx="2">
                  <c:v>-46.294034460718045</c:v>
                </c:pt>
                <c:pt idx="3">
                  <c:v>-45.501263968756845</c:v>
                </c:pt>
                <c:pt idx="4">
                  <c:v>-43.983426662396774</c:v>
                </c:pt>
                <c:pt idx="5">
                  <c:v>-46.418077681431093</c:v>
                </c:pt>
                <c:pt idx="6">
                  <c:v>-43.316228056864944</c:v>
                </c:pt>
                <c:pt idx="7">
                  <c:v>-44.11089266111685</c:v>
                </c:pt>
                <c:pt idx="8">
                  <c:v>-45.086680128992249</c:v>
                </c:pt>
                <c:pt idx="9">
                  <c:v>-44.401428619430071</c:v>
                </c:pt>
                <c:pt idx="10">
                  <c:v>-45.565362814159769</c:v>
                </c:pt>
                <c:pt idx="11">
                  <c:v>-46.81590700723504</c:v>
                </c:pt>
                <c:pt idx="12">
                  <c:v>-45.5897151398568</c:v>
                </c:pt>
                <c:pt idx="13">
                  <c:v>-43.536416332844503</c:v>
                </c:pt>
                <c:pt idx="14">
                  <c:v>-45.889485227891441</c:v>
                </c:pt>
                <c:pt idx="15">
                  <c:v>-46.452071897753541</c:v>
                </c:pt>
                <c:pt idx="16">
                  <c:v>-45.36547173992443</c:v>
                </c:pt>
                <c:pt idx="17">
                  <c:v>-47.206610180040919</c:v>
                </c:pt>
                <c:pt idx="18">
                  <c:v>-45.73703777211108</c:v>
                </c:pt>
                <c:pt idx="19">
                  <c:v>-45.961927858590315</c:v>
                </c:pt>
                <c:pt idx="20">
                  <c:v>-41.305984331062625</c:v>
                </c:pt>
                <c:pt idx="21">
                  <c:v>-45.48860674745697</c:v>
                </c:pt>
                <c:pt idx="22">
                  <c:v>-44.661598660576217</c:v>
                </c:pt>
                <c:pt idx="23">
                  <c:v>-44.672488919682905</c:v>
                </c:pt>
                <c:pt idx="24">
                  <c:v>-46.013908381948127</c:v>
                </c:pt>
                <c:pt idx="25">
                  <c:v>-46.756234316302049</c:v>
                </c:pt>
                <c:pt idx="26">
                  <c:v>-45.825190647351945</c:v>
                </c:pt>
                <c:pt idx="27">
                  <c:v>-46.912129650206403</c:v>
                </c:pt>
                <c:pt idx="28">
                  <c:v>-47.172969378525167</c:v>
                </c:pt>
                <c:pt idx="29">
                  <c:v>-45.562934380788363</c:v>
                </c:pt>
                <c:pt idx="30">
                  <c:v>-46.904396906105411</c:v>
                </c:pt>
                <c:pt idx="31">
                  <c:v>-47.083548861811245</c:v>
                </c:pt>
              </c:numCache>
            </c:numRef>
          </c:xVal>
          <c:yVal>
            <c:numRef>
              <c:f>Sheet1!$M$3:$M$34</c:f>
              <c:numCache>
                <c:formatCode>General</c:formatCode>
                <c:ptCount val="32"/>
                <c:pt idx="0">
                  <c:v>-1.3177908327698162E-2</c:v>
                </c:pt>
                <c:pt idx="1">
                  <c:v>0.60161047580787763</c:v>
                </c:pt>
                <c:pt idx="2">
                  <c:v>0.70565567171032162</c:v>
                </c:pt>
                <c:pt idx="3">
                  <c:v>0.56737283390995652</c:v>
                </c:pt>
                <c:pt idx="4">
                  <c:v>-6.5461384587841676E-2</c:v>
                </c:pt>
                <c:pt idx="5">
                  <c:v>0.77975686041539405</c:v>
                </c:pt>
                <c:pt idx="6">
                  <c:v>-5.2045142182434313E-2</c:v>
                </c:pt>
                <c:pt idx="7">
                  <c:v>0.21854379549954239</c:v>
                </c:pt>
                <c:pt idx="8">
                  <c:v>0.69865294470395267</c:v>
                </c:pt>
                <c:pt idx="9">
                  <c:v>0.99210188205248073</c:v>
                </c:pt>
                <c:pt idx="10">
                  <c:v>0.53772654048385604</c:v>
                </c:pt>
                <c:pt idx="11">
                  <c:v>0.70871119026988183</c:v>
                </c:pt>
                <c:pt idx="12">
                  <c:v>0.73528094839544877</c:v>
                </c:pt>
                <c:pt idx="13">
                  <c:v>0.26392164738597096</c:v>
                </c:pt>
                <c:pt idx="14">
                  <c:v>0.64931224278582533</c:v>
                </c:pt>
                <c:pt idx="15">
                  <c:v>0.62320215554476377</c:v>
                </c:pt>
                <c:pt idx="16">
                  <c:v>0.63177429041428457</c:v>
                </c:pt>
                <c:pt idx="17">
                  <c:v>0.62107152168700563</c:v>
                </c:pt>
                <c:pt idx="18">
                  <c:v>0.55402372238202369</c:v>
                </c:pt>
                <c:pt idx="19">
                  <c:v>0.57536432796987924</c:v>
                </c:pt>
                <c:pt idx="20">
                  <c:v>0.28336524379850131</c:v>
                </c:pt>
                <c:pt idx="21">
                  <c:v>0.53175752044571212</c:v>
                </c:pt>
                <c:pt idx="22">
                  <c:v>0.59736963368339002</c:v>
                </c:pt>
                <c:pt idx="23">
                  <c:v>0.32345593955338381</c:v>
                </c:pt>
                <c:pt idx="24">
                  <c:v>0.55277336666457244</c:v>
                </c:pt>
                <c:pt idx="25">
                  <c:v>0.56506330083342249</c:v>
                </c:pt>
                <c:pt idx="26">
                  <c:v>0.69200180139034384</c:v>
                </c:pt>
                <c:pt idx="27">
                  <c:v>0.75343931770908845</c:v>
                </c:pt>
                <c:pt idx="28">
                  <c:v>0.64098232302712077</c:v>
                </c:pt>
                <c:pt idx="29">
                  <c:v>0.77655475732077506</c:v>
                </c:pt>
                <c:pt idx="30">
                  <c:v>-0.17915195570585488</c:v>
                </c:pt>
                <c:pt idx="31">
                  <c:v>0.65380812809932165</c:v>
                </c:pt>
              </c:numCache>
            </c:numRef>
          </c:yVal>
        </c:ser>
        <c:axId val="76905856"/>
        <c:axId val="76912128"/>
      </c:scatterChart>
      <c:valAx>
        <c:axId val="76905856"/>
        <c:scaling>
          <c:orientation val="maxMin"/>
        </c:scaling>
        <c:axPos val="b"/>
        <c:title>
          <c:tx>
            <c:rich>
              <a:bodyPr/>
              <a:lstStyle/>
              <a:p>
                <a:pPr>
                  <a:defRPr/>
                </a:pPr>
                <a:r>
                  <a:rPr lang="en-GB" dirty="0" smtClean="0"/>
                  <a:t>Instrumental </a:t>
                </a:r>
                <a:r>
                  <a:rPr lang="en-GB" dirty="0"/>
                  <a:t>magnitude in red filter</a:t>
                </a:r>
              </a:p>
            </c:rich>
          </c:tx>
          <c:layout/>
        </c:title>
        <c:numFmt formatCode="General" sourceLinked="1"/>
        <c:tickLblPos val="nextTo"/>
        <c:crossAx val="76912128"/>
        <c:crossesAt val="-5"/>
        <c:crossBetween val="midCat"/>
      </c:valAx>
      <c:valAx>
        <c:axId val="76912128"/>
        <c:scaling>
          <c:orientation val="minMax"/>
        </c:scaling>
        <c:axPos val="r"/>
        <c:majorGridlines/>
        <c:title>
          <c:tx>
            <c:rich>
              <a:bodyPr rot="-5400000" vert="horz"/>
              <a:lstStyle/>
              <a:p>
                <a:pPr>
                  <a:defRPr/>
                </a:pPr>
                <a:r>
                  <a:rPr lang="en-GB"/>
                  <a:t>g-r</a:t>
                </a:r>
              </a:p>
            </c:rich>
          </c:tx>
          <c:layout>
            <c:manualLayout>
              <c:xMode val="edge"/>
              <c:yMode val="edge"/>
              <c:x val="3.1491914422998009E-3"/>
              <c:y val="0.43812438662558523"/>
            </c:manualLayout>
          </c:layout>
        </c:title>
        <c:numFmt formatCode="General" sourceLinked="1"/>
        <c:tickLblPos val="nextTo"/>
        <c:crossAx val="76905856"/>
        <c:crossesAt val="0"/>
        <c:crossBetween val="midCat"/>
      </c:valAx>
    </c:plotArea>
    <c:plotVisOnly val="1"/>
    <c:dispBlanksAs val="gap"/>
  </c:chart>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8EF29-157A-46AA-9C2E-57362B9BB83A}" type="datetimeFigureOut">
              <a:rPr lang="en-GB" smtClean="0"/>
              <a:pPr/>
              <a:t>14/07/2016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65FBAC-D308-4344-BB02-9011E649F35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i="1" u="sng" dirty="0" smtClean="0"/>
              <a:t>Hubble Tuning fork</a:t>
            </a:r>
            <a:r>
              <a:rPr lang="en-GB" i="0" dirty="0" smtClean="0"/>
              <a:t>:</a:t>
            </a:r>
            <a:r>
              <a:rPr lang="en-GB" i="0" baseline="0" dirty="0" smtClean="0"/>
              <a:t> The tuning fork depicts the types of galaxies and was useful to us in classifying the galaxies we were given. It also shows a clear idea of how we think galaxies evolve over their lifetimes. It is thought that a galaxy will form a Sc or </a:t>
            </a:r>
            <a:r>
              <a:rPr lang="en-GB" i="0" baseline="0" dirty="0" err="1" smtClean="0"/>
              <a:t>SBc</a:t>
            </a:r>
            <a:r>
              <a:rPr lang="en-GB" i="0" baseline="0" dirty="0" smtClean="0"/>
              <a:t> to an Elliptical over billions of years. </a:t>
            </a:r>
          </a:p>
          <a:p>
            <a:endParaRPr lang="en-GB" i="1" u="sng" baseline="0" dirty="0" smtClean="0"/>
          </a:p>
          <a:p>
            <a:r>
              <a:rPr lang="en-GB" i="1" u="sng" baseline="0" dirty="0" smtClean="0"/>
              <a:t>Galaxy Formation and Evolution</a:t>
            </a:r>
            <a:r>
              <a:rPr lang="en-GB" i="0" baseline="0" dirty="0" smtClean="0"/>
              <a:t>: We used the book “Galaxy Formation and Evolution” by most notably Simon White (who is one of the originators of the current theory of galaxy formation) along side </a:t>
            </a:r>
            <a:r>
              <a:rPr lang="en-GB" i="0" baseline="0" dirty="0" err="1" smtClean="0"/>
              <a:t>Houjun</a:t>
            </a:r>
            <a:r>
              <a:rPr lang="en-GB" i="0" baseline="0" dirty="0" smtClean="0"/>
              <a:t> Mo, and Fran van den Bosch in our research to find out what colour galaxies are during their life and why. We found that the blue galaxies are young ones, full of star formation. The red galaxies are older and have more heavy elements formed as the stars contained in them have fused more of their fuel. The heavy elements are metallic which appear red. </a:t>
            </a:r>
          </a:p>
          <a:p>
            <a:endParaRPr lang="en-GB" i="1" u="sng" baseline="0" dirty="0" smtClean="0"/>
          </a:p>
          <a:p>
            <a:r>
              <a:rPr lang="en-GB" i="1" u="sng" baseline="0" dirty="0" smtClean="0"/>
              <a:t>What is a Colour-Magnitude Diagram?</a:t>
            </a:r>
            <a:r>
              <a:rPr lang="en-GB" i="1" u="none" baseline="0" dirty="0" smtClean="0"/>
              <a:t>:</a:t>
            </a:r>
            <a:r>
              <a:rPr lang="en-GB" i="0" u="none" baseline="0" dirty="0" smtClean="0"/>
              <a:t> A Colour-Magnitude Diagram in a graph that shows how the colour of the observed galaxies compare to their brightness. It is similar to the H-R Diagram but with galaxies.</a:t>
            </a:r>
          </a:p>
          <a:p>
            <a:endParaRPr lang="en-GB" i="0" u="none" baseline="0" dirty="0" smtClean="0"/>
          </a:p>
          <a:p>
            <a:r>
              <a:rPr lang="en-GB" i="1" u="sng" baseline="0" dirty="0" smtClean="0"/>
              <a:t>Louis</a:t>
            </a:r>
          </a:p>
        </p:txBody>
      </p:sp>
      <p:sp>
        <p:nvSpPr>
          <p:cNvPr id="4" name="Slide Number Placeholder 3"/>
          <p:cNvSpPr>
            <a:spLocks noGrp="1"/>
          </p:cNvSpPr>
          <p:nvPr>
            <p:ph type="sldNum" sz="quarter" idx="10"/>
          </p:nvPr>
        </p:nvSpPr>
        <p:spPr/>
        <p:txBody>
          <a:bodyPr/>
          <a:lstStyle/>
          <a:p>
            <a:fld id="{1965FBAC-D308-4344-BB02-9011E649F35A}"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i="1" u="sng" dirty="0" smtClean="0"/>
              <a:t>32 Galaxies</a:t>
            </a:r>
            <a:r>
              <a:rPr lang="en-GB" i="1" u="none" dirty="0" smtClean="0"/>
              <a:t>:</a:t>
            </a:r>
            <a:r>
              <a:rPr lang="en-GB" i="0" u="none" dirty="0" smtClean="0"/>
              <a:t> We were given 32 galaxies to analyse taken from the Liverpool Telescope. </a:t>
            </a:r>
          </a:p>
          <a:p>
            <a:endParaRPr lang="en-GB" i="1" u="sng" dirty="0" smtClean="0"/>
          </a:p>
          <a:p>
            <a:r>
              <a:rPr lang="en-GB" i="1" u="sng" dirty="0" smtClean="0"/>
              <a:t>Distances From Earth</a:t>
            </a:r>
            <a:r>
              <a:rPr lang="en-GB" i="1" u="none" dirty="0" smtClean="0"/>
              <a:t>:</a:t>
            </a:r>
            <a:r>
              <a:rPr lang="en-GB" i="0" u="none" dirty="0" smtClean="0"/>
              <a:t> We were also given the distances</a:t>
            </a:r>
            <a:r>
              <a:rPr lang="en-GB" i="0" u="none" baseline="0" dirty="0" smtClean="0"/>
              <a:t> of the galaxies from Earth which we used in our later calculations to get the data we needed.</a:t>
            </a:r>
          </a:p>
          <a:p>
            <a:endParaRPr lang="en-GB" i="1" u="sng" baseline="0" dirty="0" smtClean="0"/>
          </a:p>
          <a:p>
            <a:r>
              <a:rPr lang="en-GB" i="1" u="sng" baseline="0" dirty="0" smtClean="0"/>
              <a:t>Our overall aim</a:t>
            </a:r>
            <a:r>
              <a:rPr lang="en-GB" i="1" u="none" baseline="0" dirty="0" smtClean="0"/>
              <a:t>:</a:t>
            </a:r>
            <a:r>
              <a:rPr lang="en-GB" i="0" u="none" baseline="0" dirty="0" smtClean="0"/>
              <a:t> Our overall aim was to see if the results we obtained from our data resembles that of the data we have seen in our research. We used our data and graphs to determine any correlation between the colour (and therefore age) and the luminosity of the galaxies.</a:t>
            </a:r>
          </a:p>
          <a:p>
            <a:endParaRPr lang="en-GB" i="1" u="sng" baseline="0" dirty="0" smtClean="0"/>
          </a:p>
          <a:p>
            <a:r>
              <a:rPr lang="en-GB" i="1" u="sng" baseline="0" dirty="0" smtClean="0"/>
              <a:t>Expected results</a:t>
            </a:r>
            <a:r>
              <a:rPr lang="en-GB" i="1" u="none" baseline="0" dirty="0" smtClean="0"/>
              <a:t>:</a:t>
            </a:r>
            <a:r>
              <a:rPr lang="en-GB" i="0" u="none" baseline="0" dirty="0" smtClean="0"/>
              <a:t> We expected to see that the older galaxies, which were red, to be brighter than the younger blue galaxies. Seeing as the majority of the galaxies we observed were red in colour we were hoping to have a plot resembling the one shown here (taken from the paper “</a:t>
            </a:r>
            <a:r>
              <a:rPr lang="en-GB" dirty="0" smtClean="0"/>
              <a:t>QUANTIFYING THE BIMODAL COLOR-MAGNITUDE DISTRIBUTION OF GALAXIES</a:t>
            </a:r>
            <a:r>
              <a:rPr lang="en-GB" i="0" u="none" baseline="0" dirty="0" smtClean="0"/>
              <a:t>” which was co authored by the departments own Ivan </a:t>
            </a:r>
            <a:r>
              <a:rPr lang="en-GB" i="0" u="none" baseline="0" dirty="0" err="1" smtClean="0"/>
              <a:t>Baldry</a:t>
            </a:r>
            <a:r>
              <a:rPr lang="en-GB" i="0" u="none" baseline="0" dirty="0" smtClean="0"/>
              <a:t>). The graph we plotted was inverted and we had a lot less data than was used in the paper so it does not show as strong a correlation as here.</a:t>
            </a:r>
          </a:p>
          <a:p>
            <a:endParaRPr lang="en-GB" i="0" u="none" baseline="0" dirty="0" smtClean="0"/>
          </a:p>
          <a:p>
            <a:r>
              <a:rPr lang="en-GB" i="0" u="none" baseline="0" dirty="0" smtClean="0"/>
              <a:t>Harry</a:t>
            </a:r>
            <a:endParaRPr lang="en-GB" i="1" u="sng" dirty="0"/>
          </a:p>
        </p:txBody>
      </p:sp>
      <p:sp>
        <p:nvSpPr>
          <p:cNvPr id="4" name="Slide Number Placeholder 3"/>
          <p:cNvSpPr>
            <a:spLocks noGrp="1"/>
          </p:cNvSpPr>
          <p:nvPr>
            <p:ph type="sldNum" sz="quarter" idx="10"/>
          </p:nvPr>
        </p:nvSpPr>
        <p:spPr/>
        <p:txBody>
          <a:bodyPr/>
          <a:lstStyle/>
          <a:p>
            <a:fld id="{1965FBAC-D308-4344-BB02-9011E649F35A}"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i="1" u="sng" dirty="0" smtClean="0"/>
              <a:t>Apparent and Absolute magnitude</a:t>
            </a:r>
            <a:r>
              <a:rPr lang="en-GB" i="1" u="none" dirty="0" smtClean="0"/>
              <a:t>:</a:t>
            </a:r>
            <a:r>
              <a:rPr lang="en-GB" i="0" u="none" dirty="0" smtClean="0"/>
              <a:t> The apparent magnitude is</a:t>
            </a:r>
            <a:r>
              <a:rPr lang="en-GB" i="0" u="none" baseline="0" dirty="0" smtClean="0"/>
              <a:t> the magnitude as it is actually measured from earth. To be able to compare magnitudes we use absolute magnitude which is the magnitude from 10 parsecs away.</a:t>
            </a:r>
          </a:p>
          <a:p>
            <a:endParaRPr lang="en-GB" i="1" u="sng" baseline="0" dirty="0" smtClean="0"/>
          </a:p>
          <a:p>
            <a:r>
              <a:rPr lang="en-GB" i="1" u="sng" baseline="0" dirty="0" smtClean="0"/>
              <a:t>Counts per second</a:t>
            </a:r>
            <a:r>
              <a:rPr lang="en-GB" i="1" u="none" baseline="0" dirty="0" smtClean="0"/>
              <a:t>:</a:t>
            </a:r>
            <a:r>
              <a:rPr lang="en-GB" i="0" u="none" baseline="0" dirty="0" smtClean="0"/>
              <a:t> We used the counts per second and the distances given to calculate the apparent and absolute magnitudes from the equations shown. We then used the equations to plot the information onto our Colour-magnitude graph. </a:t>
            </a:r>
          </a:p>
          <a:p>
            <a:endParaRPr lang="en-GB" i="0" u="none" baseline="0" dirty="0" smtClean="0"/>
          </a:p>
          <a:p>
            <a:r>
              <a:rPr lang="en-GB" i="1" u="sng" dirty="0" smtClean="0"/>
              <a:t>Tia</a:t>
            </a:r>
            <a:endParaRPr lang="en-GB" i="1" u="sng" dirty="0"/>
          </a:p>
        </p:txBody>
      </p:sp>
      <p:sp>
        <p:nvSpPr>
          <p:cNvPr id="4" name="Slide Number Placeholder 3"/>
          <p:cNvSpPr>
            <a:spLocks noGrp="1"/>
          </p:cNvSpPr>
          <p:nvPr>
            <p:ph type="sldNum" sz="quarter" idx="10"/>
          </p:nvPr>
        </p:nvSpPr>
        <p:spPr/>
        <p:txBody>
          <a:bodyPr/>
          <a:lstStyle/>
          <a:p>
            <a:fld id="{1965FBAC-D308-4344-BB02-9011E649F35A}"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 Didn’t take averages of aperture</a:t>
            </a:r>
          </a:p>
          <a:p>
            <a:pPr>
              <a:buFont typeface="Arial" pitchFamily="34" charset="0"/>
              <a:buChar char="•"/>
            </a:pPr>
            <a:r>
              <a:rPr lang="en-GB" dirty="0" smtClean="0"/>
              <a:t> Needed to confirm whether apertures used in</a:t>
            </a:r>
            <a:r>
              <a:rPr lang="en-GB" baseline="0" dirty="0" smtClean="0"/>
              <a:t> findings were correct</a:t>
            </a:r>
          </a:p>
          <a:p>
            <a:pPr>
              <a:buFont typeface="Arial" pitchFamily="34" charset="0"/>
              <a:buChar char="•"/>
            </a:pPr>
            <a:r>
              <a:rPr lang="en-GB" baseline="0" dirty="0" smtClean="0"/>
              <a:t> Actual plot has lines going to each axis</a:t>
            </a:r>
          </a:p>
          <a:p>
            <a:pPr>
              <a:buFont typeface="Arial" pitchFamily="34" charset="0"/>
              <a:buChar char="•"/>
            </a:pPr>
            <a:endParaRPr lang="en-GB" dirty="0" smtClean="0"/>
          </a:p>
          <a:p>
            <a:r>
              <a:rPr lang="en-GB" dirty="0" smtClean="0"/>
              <a:t>Louis</a:t>
            </a:r>
            <a:endParaRPr lang="en-GB" dirty="0"/>
          </a:p>
        </p:txBody>
      </p:sp>
      <p:sp>
        <p:nvSpPr>
          <p:cNvPr id="4" name="Slide Number Placeholder 3"/>
          <p:cNvSpPr>
            <a:spLocks noGrp="1"/>
          </p:cNvSpPr>
          <p:nvPr>
            <p:ph type="sldNum" sz="quarter" idx="10"/>
          </p:nvPr>
        </p:nvSpPr>
        <p:spPr/>
        <p:txBody>
          <a:bodyPr/>
          <a:lstStyle/>
          <a:p>
            <a:fld id="{1965FBAC-D308-4344-BB02-9011E649F35A}"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i="1" u="sng" dirty="0" smtClean="0"/>
              <a:t>The colour-Magnitude Diagram</a:t>
            </a:r>
            <a:r>
              <a:rPr lang="en-GB" i="1" u="none" dirty="0" smtClean="0"/>
              <a:t>:</a:t>
            </a:r>
            <a:r>
              <a:rPr lang="en-GB" i="0" u="none" dirty="0" smtClean="0"/>
              <a:t> This is our colour-magnitude</a:t>
            </a:r>
            <a:r>
              <a:rPr lang="en-GB" i="0" u="none" baseline="0" dirty="0" smtClean="0"/>
              <a:t> diagram. The y-axis shows the colour of the galaxy, blue being at the bottom and getting more red as it goes up. The x-axis is the absolute magnitude of the galaxy. As the value of the absolute magnitude goes down the galaxy becomes brighter. We inverted the axis to give an easier to read graph. The key as shown. </a:t>
            </a:r>
          </a:p>
          <a:p>
            <a:r>
              <a:rPr lang="en-GB" i="0" u="none" baseline="0" dirty="0" smtClean="0"/>
              <a:t>Sa	Dark Blue</a:t>
            </a:r>
          </a:p>
          <a:p>
            <a:r>
              <a:rPr lang="en-GB" i="0" u="none" baseline="0" dirty="0" err="1" smtClean="0"/>
              <a:t>Sb</a:t>
            </a:r>
            <a:r>
              <a:rPr lang="en-GB" i="0" u="none" baseline="0" dirty="0" smtClean="0"/>
              <a:t>	Medium Blue</a:t>
            </a:r>
          </a:p>
          <a:p>
            <a:r>
              <a:rPr lang="en-GB" i="0" u="none" baseline="0" dirty="0" smtClean="0"/>
              <a:t>Sc	Light Blue</a:t>
            </a:r>
          </a:p>
          <a:p>
            <a:r>
              <a:rPr lang="en-GB" i="0" u="none" baseline="0" dirty="0" err="1" smtClean="0"/>
              <a:t>Sba</a:t>
            </a:r>
            <a:r>
              <a:rPr lang="en-GB" i="0" u="none" baseline="0" dirty="0" smtClean="0"/>
              <a:t>	Dark Red</a:t>
            </a:r>
          </a:p>
          <a:p>
            <a:r>
              <a:rPr lang="en-GB" i="0" u="none" dirty="0" err="1" smtClean="0"/>
              <a:t>SBb</a:t>
            </a:r>
            <a:r>
              <a:rPr lang="en-GB" i="0" u="none" dirty="0" smtClean="0"/>
              <a:t>	Medium Red</a:t>
            </a:r>
          </a:p>
          <a:p>
            <a:r>
              <a:rPr lang="en-GB" i="0" u="none" dirty="0" err="1" smtClean="0"/>
              <a:t>SBc</a:t>
            </a:r>
            <a:r>
              <a:rPr lang="en-GB" i="0" u="none" dirty="0" smtClean="0"/>
              <a:t>	Light Red</a:t>
            </a:r>
          </a:p>
          <a:p>
            <a:r>
              <a:rPr lang="en-GB" i="0" u="none" dirty="0" smtClean="0"/>
              <a:t>Elliptical	Green</a:t>
            </a:r>
          </a:p>
          <a:p>
            <a:r>
              <a:rPr lang="en-GB" i="0" u="none" dirty="0" smtClean="0"/>
              <a:t>Irregular	Black</a:t>
            </a:r>
          </a:p>
          <a:p>
            <a:r>
              <a:rPr lang="en-GB" i="0" u="none" dirty="0" smtClean="0"/>
              <a:t>Unknown	Purple</a:t>
            </a:r>
          </a:p>
          <a:p>
            <a:endParaRPr lang="en-GB" i="0" u="none" dirty="0" smtClean="0"/>
          </a:p>
          <a:p>
            <a:r>
              <a:rPr lang="en-GB" i="0" u="none" dirty="0" smtClean="0"/>
              <a:t>Harry</a:t>
            </a:r>
            <a:endParaRPr lang="en-GB" i="0" u="none" dirty="0"/>
          </a:p>
        </p:txBody>
      </p:sp>
      <p:sp>
        <p:nvSpPr>
          <p:cNvPr id="4" name="Slide Number Placeholder 3"/>
          <p:cNvSpPr>
            <a:spLocks noGrp="1"/>
          </p:cNvSpPr>
          <p:nvPr>
            <p:ph type="sldNum" sz="quarter" idx="10"/>
          </p:nvPr>
        </p:nvSpPr>
        <p:spPr/>
        <p:txBody>
          <a:bodyPr/>
          <a:lstStyle/>
          <a:p>
            <a:fld id="{1965FBAC-D308-4344-BB02-9011E649F35A}"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i="1" u="sng" dirty="0" smtClean="0"/>
              <a:t>Red</a:t>
            </a:r>
            <a:r>
              <a:rPr lang="en-GB" i="1" u="sng" baseline="0" dirty="0" smtClean="0"/>
              <a:t> Galaxies Brighter than Blue Galaxies</a:t>
            </a:r>
            <a:r>
              <a:rPr lang="en-GB" i="1" u="none" baseline="0" dirty="0" smtClean="0"/>
              <a:t>:</a:t>
            </a:r>
            <a:r>
              <a:rPr lang="en-GB" i="0" u="none" baseline="0" dirty="0" smtClean="0"/>
              <a:t> Our results were consistent with what we expected to see. There is a definite trend showing the higher up on the graph the galaxy is the lower its magnitude.</a:t>
            </a:r>
          </a:p>
          <a:p>
            <a:endParaRPr lang="en-GB" i="0" u="none" baseline="0" dirty="0" smtClean="0"/>
          </a:p>
          <a:p>
            <a:r>
              <a:rPr lang="en-GB" i="1" u="sng" baseline="0" dirty="0" smtClean="0"/>
              <a:t>Irregular Galaxies Were Dimmer</a:t>
            </a:r>
            <a:r>
              <a:rPr lang="en-GB" i="1" u="none" baseline="0" dirty="0" smtClean="0"/>
              <a:t>:</a:t>
            </a:r>
            <a:r>
              <a:rPr lang="en-GB" i="0" u="none" baseline="0" dirty="0" smtClean="0"/>
              <a:t> </a:t>
            </a:r>
            <a:r>
              <a:rPr lang="en-GB" sz="1200" kern="1200" dirty="0" smtClean="0">
                <a:solidFill>
                  <a:schemeClr val="tx1"/>
                </a:solidFill>
                <a:latin typeface="+mn-lt"/>
                <a:ea typeface="+mn-ea"/>
                <a:cs typeface="+mn-cs"/>
              </a:rPr>
              <a:t>. The irregular galaxies, which are represented by black data points, did not follow the trend of the rest of the galaxies</a:t>
            </a:r>
            <a:r>
              <a:rPr lang="en-GB" sz="1200" kern="1200" baseline="0" dirty="0" smtClean="0">
                <a:solidFill>
                  <a:schemeClr val="tx1"/>
                </a:solidFill>
                <a:latin typeface="+mn-lt"/>
                <a:ea typeface="+mn-ea"/>
                <a:cs typeface="+mn-cs"/>
              </a:rPr>
              <a:t> by</a:t>
            </a:r>
            <a:r>
              <a:rPr lang="en-GB" sz="1200" kern="1200" dirty="0" smtClean="0">
                <a:solidFill>
                  <a:schemeClr val="tx1"/>
                </a:solidFill>
                <a:latin typeface="+mn-lt"/>
                <a:ea typeface="+mn-ea"/>
                <a:cs typeface="+mn-cs"/>
              </a:rPr>
              <a:t> being dimmer.</a:t>
            </a:r>
            <a:endParaRPr lang="en-GB" i="0" u="none" baseline="0" dirty="0" smtClean="0"/>
          </a:p>
          <a:p>
            <a:endParaRPr lang="en-GB" i="0" u="none" baseline="0" dirty="0" smtClean="0"/>
          </a:p>
          <a:p>
            <a:r>
              <a:rPr lang="en-GB" i="1" u="sng" baseline="0" dirty="0" smtClean="0"/>
              <a:t>Elliptical Were all Red</a:t>
            </a:r>
            <a:r>
              <a:rPr lang="en-GB" i="1" u="none" baseline="0" dirty="0" smtClean="0"/>
              <a:t>:</a:t>
            </a:r>
            <a:r>
              <a:rPr lang="en-GB" i="0" u="none" baseline="0" dirty="0" smtClean="0"/>
              <a:t> </a:t>
            </a:r>
            <a:r>
              <a:rPr lang="en-GB" sz="1200" kern="1200" dirty="0" smtClean="0">
                <a:solidFill>
                  <a:schemeClr val="tx1"/>
                </a:solidFill>
                <a:latin typeface="+mn-lt"/>
                <a:ea typeface="+mn-ea"/>
                <a:cs typeface="+mn-cs"/>
              </a:rPr>
              <a:t>When we colour-coded the types of galaxies after classifying them, there was a clear trend that all of the elliptical galaxies in our data set were red, and were brighter galaxies. </a:t>
            </a:r>
          </a:p>
          <a:p>
            <a:endParaRPr lang="en-GB" sz="1200" i="1" u="sng" kern="1200" baseline="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Of the spiral galaxies, the Sa galaxies were bluer, and the </a:t>
            </a:r>
            <a:r>
              <a:rPr lang="en-GB" sz="1200" kern="1200" dirty="0" err="1" smtClean="0">
                <a:solidFill>
                  <a:schemeClr val="tx1"/>
                </a:solidFill>
                <a:latin typeface="+mn-lt"/>
                <a:ea typeface="+mn-ea"/>
                <a:cs typeface="+mn-cs"/>
              </a:rPr>
              <a:t>Sb</a:t>
            </a:r>
            <a:r>
              <a:rPr lang="en-GB" sz="1200" kern="1200" dirty="0" smtClean="0">
                <a:solidFill>
                  <a:schemeClr val="tx1"/>
                </a:solidFill>
                <a:latin typeface="+mn-lt"/>
                <a:ea typeface="+mn-ea"/>
                <a:cs typeface="+mn-cs"/>
              </a:rPr>
              <a:t> galaxies were redder. There was no pattern in the spiral bar galaxies.</a:t>
            </a:r>
            <a:endParaRPr lang="en-GB" i="1" u="sng" baseline="0" dirty="0" smtClean="0"/>
          </a:p>
          <a:p>
            <a:endParaRPr lang="en-GB" i="0" u="none" baseline="0" dirty="0" smtClean="0"/>
          </a:p>
          <a:p>
            <a:r>
              <a:rPr lang="en-GB" sz="1200" kern="1200" dirty="0" smtClean="0">
                <a:solidFill>
                  <a:schemeClr val="tx1"/>
                </a:solidFill>
                <a:latin typeface="+mn-lt"/>
                <a:ea typeface="+mn-ea"/>
                <a:cs typeface="+mn-cs"/>
              </a:rPr>
              <a:t>Galaxies NGC 7080 and ARP 189 are brighter than the other blue galaxies.</a:t>
            </a:r>
          </a:p>
          <a:p>
            <a:endParaRPr lang="en-GB" sz="1200" i="1" u="sng" kern="1200" dirty="0" smtClean="0">
              <a:solidFill>
                <a:schemeClr val="tx1"/>
              </a:solidFill>
              <a:latin typeface="+mn-lt"/>
              <a:ea typeface="+mn-ea"/>
              <a:cs typeface="+mn-cs"/>
            </a:endParaRPr>
          </a:p>
          <a:p>
            <a:r>
              <a:rPr lang="en-GB" sz="1200" i="1" u="sng" kern="1200" dirty="0" smtClean="0">
                <a:solidFill>
                  <a:schemeClr val="tx1"/>
                </a:solidFill>
                <a:latin typeface="+mn-lt"/>
                <a:ea typeface="+mn-ea"/>
                <a:cs typeface="+mn-cs"/>
              </a:rPr>
              <a:t>Tia</a:t>
            </a:r>
            <a:endParaRPr lang="en-GB" i="1" u="sng" dirty="0"/>
          </a:p>
        </p:txBody>
      </p:sp>
      <p:sp>
        <p:nvSpPr>
          <p:cNvPr id="4" name="Slide Number Placeholder 3"/>
          <p:cNvSpPr>
            <a:spLocks noGrp="1"/>
          </p:cNvSpPr>
          <p:nvPr>
            <p:ph type="sldNum" sz="quarter" idx="10"/>
          </p:nvPr>
        </p:nvSpPr>
        <p:spPr/>
        <p:txBody>
          <a:bodyPr/>
          <a:lstStyle/>
          <a:p>
            <a:fld id="{1965FBAC-D308-4344-BB02-9011E649F35A}"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Share</a:t>
            </a:r>
            <a:endParaRPr lang="en-GB" dirty="0"/>
          </a:p>
        </p:txBody>
      </p:sp>
      <p:sp>
        <p:nvSpPr>
          <p:cNvPr id="4" name="Slide Number Placeholder 3"/>
          <p:cNvSpPr>
            <a:spLocks noGrp="1"/>
          </p:cNvSpPr>
          <p:nvPr>
            <p:ph type="sldNum" sz="quarter" idx="10"/>
          </p:nvPr>
        </p:nvSpPr>
        <p:spPr/>
        <p:txBody>
          <a:bodyPr/>
          <a:lstStyle/>
          <a:p>
            <a:fld id="{1965FBAC-D308-4344-BB02-9011E649F35A}" type="slidenum">
              <a:rPr lang="en-GB" smtClean="0"/>
              <a:pPr/>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2830B-3375-4A2E-9A35-E8881D7840CC}" type="datetimeFigureOut">
              <a:rPr lang="en-GB" smtClean="0"/>
              <a:pPr/>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C2D25A-508E-42D5-B432-70EFA9ABF1A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2830B-3375-4A2E-9A35-E8881D7840CC}" type="datetimeFigureOut">
              <a:rPr lang="en-GB" smtClean="0"/>
              <a:pPr/>
              <a:t>14/07/2016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2D25A-508E-42D5-B432-70EFA9ABF1A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accent1">
                    <a:lumMod val="40000"/>
                    <a:lumOff val="60000"/>
                  </a:schemeClr>
                </a:solidFill>
              </a:rPr>
              <a:t>Galaxy Colour-Magnitude Diagram and Classification</a:t>
            </a:r>
            <a:endParaRPr lang="en-GB" dirty="0">
              <a:solidFill>
                <a:schemeClr val="accent1">
                  <a:lumMod val="40000"/>
                  <a:lumOff val="60000"/>
                </a:schemeClr>
              </a:solidFill>
            </a:endParaRPr>
          </a:p>
        </p:txBody>
      </p:sp>
      <p:sp>
        <p:nvSpPr>
          <p:cNvPr id="3" name="Subtitle 2"/>
          <p:cNvSpPr>
            <a:spLocks noGrp="1"/>
          </p:cNvSpPr>
          <p:nvPr>
            <p:ph type="subTitle" idx="1"/>
          </p:nvPr>
        </p:nvSpPr>
        <p:spPr/>
        <p:txBody>
          <a:bodyPr/>
          <a:lstStyle/>
          <a:p>
            <a:r>
              <a:rPr lang="en-GB" dirty="0" smtClean="0"/>
              <a:t>By Tia, Louis and Harry</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40000"/>
                    <a:lumOff val="60000"/>
                  </a:schemeClr>
                </a:solidFill>
              </a:rPr>
              <a:t>Our Task</a:t>
            </a:r>
            <a:endParaRPr lang="en-GB" dirty="0">
              <a:solidFill>
                <a:schemeClr val="accent1">
                  <a:lumMod val="40000"/>
                  <a:lumOff val="60000"/>
                </a:schemeClr>
              </a:solidFill>
            </a:endParaRPr>
          </a:p>
        </p:txBody>
      </p:sp>
      <p:sp>
        <p:nvSpPr>
          <p:cNvPr id="3" name="Content Placeholder 2"/>
          <p:cNvSpPr>
            <a:spLocks noGrp="1"/>
          </p:cNvSpPr>
          <p:nvPr>
            <p:ph idx="1"/>
          </p:nvPr>
        </p:nvSpPr>
        <p:spPr/>
        <p:txBody>
          <a:bodyPr/>
          <a:lstStyle/>
          <a:p>
            <a:r>
              <a:rPr lang="en-GB" dirty="0" smtClean="0">
                <a:solidFill>
                  <a:schemeClr val="accent1">
                    <a:lumMod val="40000"/>
                    <a:lumOff val="60000"/>
                  </a:schemeClr>
                </a:solidFill>
              </a:rPr>
              <a:t>Hubble </a:t>
            </a:r>
            <a:r>
              <a:rPr lang="en-GB" dirty="0">
                <a:solidFill>
                  <a:schemeClr val="accent1">
                    <a:lumMod val="40000"/>
                    <a:lumOff val="60000"/>
                  </a:schemeClr>
                </a:solidFill>
              </a:rPr>
              <a:t>T</a:t>
            </a:r>
            <a:r>
              <a:rPr lang="en-GB" dirty="0" smtClean="0">
                <a:solidFill>
                  <a:schemeClr val="accent1">
                    <a:lumMod val="40000"/>
                    <a:lumOff val="60000"/>
                  </a:schemeClr>
                </a:solidFill>
              </a:rPr>
              <a:t>uning Fork</a:t>
            </a:r>
          </a:p>
          <a:p>
            <a:r>
              <a:rPr lang="en-GB" dirty="0" smtClean="0">
                <a:solidFill>
                  <a:schemeClr val="accent1">
                    <a:lumMod val="40000"/>
                    <a:lumOff val="60000"/>
                  </a:schemeClr>
                </a:solidFill>
              </a:rPr>
              <a:t>Elliptical</a:t>
            </a:r>
          </a:p>
          <a:p>
            <a:r>
              <a:rPr lang="en-GB" dirty="0" smtClean="0">
                <a:solidFill>
                  <a:schemeClr val="accent1">
                    <a:lumMod val="40000"/>
                    <a:lumOff val="60000"/>
                  </a:schemeClr>
                </a:solidFill>
              </a:rPr>
              <a:t>Spiral</a:t>
            </a:r>
          </a:p>
          <a:p>
            <a:r>
              <a:rPr lang="en-GB" dirty="0" smtClean="0">
                <a:solidFill>
                  <a:schemeClr val="accent1">
                    <a:lumMod val="40000"/>
                    <a:lumOff val="60000"/>
                  </a:schemeClr>
                </a:solidFill>
              </a:rPr>
              <a:t>Irregular</a:t>
            </a:r>
          </a:p>
          <a:p>
            <a:r>
              <a:rPr lang="en-GB" dirty="0" smtClean="0">
                <a:solidFill>
                  <a:schemeClr val="accent1">
                    <a:lumMod val="40000"/>
                    <a:lumOff val="60000"/>
                  </a:schemeClr>
                </a:solidFill>
              </a:rPr>
              <a:t>Galaxy Formation and Evolution</a:t>
            </a:r>
          </a:p>
          <a:p>
            <a:r>
              <a:rPr lang="en-GB" dirty="0" smtClean="0">
                <a:solidFill>
                  <a:schemeClr val="accent1">
                    <a:lumMod val="40000"/>
                    <a:lumOff val="60000"/>
                  </a:schemeClr>
                </a:solidFill>
              </a:rPr>
              <a:t>What Is a Colour-Magnitude Diagram?</a:t>
            </a:r>
          </a:p>
        </p:txBody>
      </p:sp>
      <p:pic>
        <p:nvPicPr>
          <p:cNvPr id="4" name="Picture 3"/>
          <p:cNvPicPr/>
          <p:nvPr/>
        </p:nvPicPr>
        <p:blipFill rotWithShape="1">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2492" t="5140" r="3966" b="7009"/>
          <a:stretch/>
        </p:blipFill>
        <p:spPr bwMode="auto">
          <a:xfrm>
            <a:off x="5111552" y="1340768"/>
            <a:ext cx="4032448" cy="2501280"/>
          </a:xfrm>
          <a:prstGeom prst="rect">
            <a:avLst/>
          </a:prstGeom>
          <a:ln>
            <a:noFill/>
          </a:ln>
          <a:extLst>
            <a:ext uri="{53640926-AAD7-44D8-BBD7-CCE9431645EC}">
              <a14:shadowObscured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40000"/>
                    <a:lumOff val="60000"/>
                  </a:schemeClr>
                </a:solidFill>
              </a:rPr>
              <a:t>Targets and Dataset</a:t>
            </a:r>
            <a:endParaRPr lang="en-GB" dirty="0">
              <a:solidFill>
                <a:schemeClr val="accent1">
                  <a:lumMod val="40000"/>
                  <a:lumOff val="60000"/>
                </a:schemeClr>
              </a:solidFill>
            </a:endParaRPr>
          </a:p>
        </p:txBody>
      </p:sp>
      <p:sp>
        <p:nvSpPr>
          <p:cNvPr id="3" name="Content Placeholder 2"/>
          <p:cNvSpPr>
            <a:spLocks noGrp="1"/>
          </p:cNvSpPr>
          <p:nvPr>
            <p:ph idx="1"/>
          </p:nvPr>
        </p:nvSpPr>
        <p:spPr/>
        <p:txBody>
          <a:bodyPr/>
          <a:lstStyle/>
          <a:p>
            <a:r>
              <a:rPr lang="en-GB" dirty="0" smtClean="0">
                <a:solidFill>
                  <a:schemeClr val="accent1">
                    <a:lumMod val="40000"/>
                    <a:lumOff val="60000"/>
                  </a:schemeClr>
                </a:solidFill>
              </a:rPr>
              <a:t>32 Galaxies</a:t>
            </a:r>
          </a:p>
          <a:p>
            <a:r>
              <a:rPr lang="en-GB" dirty="0" smtClean="0">
                <a:solidFill>
                  <a:schemeClr val="accent1">
                    <a:lumMod val="40000"/>
                    <a:lumOff val="60000"/>
                  </a:schemeClr>
                </a:solidFill>
              </a:rPr>
              <a:t>Distances From Earth</a:t>
            </a:r>
          </a:p>
          <a:p>
            <a:r>
              <a:rPr lang="en-GB" dirty="0" smtClean="0">
                <a:solidFill>
                  <a:schemeClr val="accent1">
                    <a:lumMod val="40000"/>
                    <a:lumOff val="60000"/>
                  </a:schemeClr>
                </a:solidFill>
              </a:rPr>
              <a:t>Our Overall </a:t>
            </a:r>
            <a:r>
              <a:rPr lang="en-GB" dirty="0">
                <a:solidFill>
                  <a:schemeClr val="accent1">
                    <a:lumMod val="40000"/>
                    <a:lumOff val="60000"/>
                  </a:schemeClr>
                </a:solidFill>
              </a:rPr>
              <a:t>A</a:t>
            </a:r>
            <a:r>
              <a:rPr lang="en-GB" dirty="0" smtClean="0">
                <a:solidFill>
                  <a:schemeClr val="accent1">
                    <a:lumMod val="40000"/>
                    <a:lumOff val="60000"/>
                  </a:schemeClr>
                </a:solidFill>
              </a:rPr>
              <a:t>im</a:t>
            </a:r>
          </a:p>
          <a:p>
            <a:r>
              <a:rPr lang="en-GB" dirty="0" smtClean="0">
                <a:solidFill>
                  <a:schemeClr val="accent1">
                    <a:lumMod val="40000"/>
                    <a:lumOff val="60000"/>
                  </a:schemeClr>
                </a:solidFill>
              </a:rPr>
              <a:t>Expected results</a:t>
            </a:r>
            <a:endParaRPr lang="en-GB" dirty="0">
              <a:solidFill>
                <a:schemeClr val="accent1">
                  <a:lumMod val="40000"/>
                  <a:lumOff val="60000"/>
                </a:schemeClr>
              </a:solidFill>
            </a:endParaRPr>
          </a:p>
        </p:txBody>
      </p:sp>
      <p:pic>
        <p:nvPicPr>
          <p:cNvPr id="9220" name="Picture 4" descr="http://cdn.iopscience.com/images/0004-637X/600/2/681/Full/fg9.jpg"/>
          <p:cNvPicPr>
            <a:picLocks noChangeAspect="1" noChangeArrowheads="1"/>
          </p:cNvPicPr>
          <p:nvPr/>
        </p:nvPicPr>
        <p:blipFill>
          <a:blip r:embed="rId3" cstate="print"/>
          <a:srcRect/>
          <a:stretch>
            <a:fillRect/>
          </a:stretch>
        </p:blipFill>
        <p:spPr bwMode="auto">
          <a:xfrm>
            <a:off x="4788024" y="2852936"/>
            <a:ext cx="4058816" cy="36597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40000"/>
                    <a:lumOff val="60000"/>
                  </a:schemeClr>
                </a:solidFill>
              </a:rPr>
              <a:t>Analysis</a:t>
            </a:r>
            <a:endParaRPr lang="en-GB" dirty="0">
              <a:solidFill>
                <a:schemeClr val="accent1">
                  <a:lumMod val="40000"/>
                  <a:lumOff val="60000"/>
                </a:schemeClr>
              </a:solidFill>
            </a:endParaRPr>
          </a:p>
        </p:txBody>
      </p:sp>
      <p:sp>
        <p:nvSpPr>
          <p:cNvPr id="3" name="Content Placeholder 2"/>
          <p:cNvSpPr>
            <a:spLocks noGrp="1"/>
          </p:cNvSpPr>
          <p:nvPr>
            <p:ph idx="1"/>
          </p:nvPr>
        </p:nvSpPr>
        <p:spPr/>
        <p:txBody>
          <a:bodyPr/>
          <a:lstStyle/>
          <a:p>
            <a:r>
              <a:rPr lang="en-GB" dirty="0" smtClean="0">
                <a:solidFill>
                  <a:schemeClr val="accent1">
                    <a:lumMod val="40000"/>
                    <a:lumOff val="60000"/>
                  </a:schemeClr>
                </a:solidFill>
              </a:rPr>
              <a:t>Apparent and </a:t>
            </a:r>
            <a:r>
              <a:rPr lang="en-GB" dirty="0">
                <a:solidFill>
                  <a:schemeClr val="accent1">
                    <a:lumMod val="40000"/>
                    <a:lumOff val="60000"/>
                  </a:schemeClr>
                </a:solidFill>
              </a:rPr>
              <a:t>A</a:t>
            </a:r>
            <a:r>
              <a:rPr lang="en-GB" dirty="0" smtClean="0">
                <a:solidFill>
                  <a:schemeClr val="accent1">
                    <a:lumMod val="40000"/>
                    <a:lumOff val="60000"/>
                  </a:schemeClr>
                </a:solidFill>
              </a:rPr>
              <a:t>bsolute Magnitude</a:t>
            </a:r>
          </a:p>
          <a:p>
            <a:r>
              <a:rPr lang="en-GB" dirty="0" smtClean="0">
                <a:solidFill>
                  <a:schemeClr val="accent1">
                    <a:lumMod val="40000"/>
                    <a:lumOff val="60000"/>
                  </a:schemeClr>
                </a:solidFill>
              </a:rPr>
              <a:t>Counts per second</a:t>
            </a:r>
          </a:p>
          <a:p>
            <a:r>
              <a:rPr lang="en-GB" dirty="0" smtClean="0">
                <a:solidFill>
                  <a:schemeClr val="accent1">
                    <a:lumMod val="40000"/>
                    <a:lumOff val="60000"/>
                  </a:schemeClr>
                </a:solidFill>
              </a:rPr>
              <a:t>M</a:t>
            </a:r>
            <a:r>
              <a:rPr lang="en-GB" baseline="-25000" dirty="0" smtClean="0">
                <a:solidFill>
                  <a:schemeClr val="accent1">
                    <a:lumMod val="40000"/>
                    <a:lumOff val="60000"/>
                  </a:schemeClr>
                </a:solidFill>
              </a:rPr>
              <a:t>app </a:t>
            </a:r>
            <a:r>
              <a:rPr lang="en-GB" dirty="0" smtClean="0">
                <a:solidFill>
                  <a:schemeClr val="accent1">
                    <a:lumMod val="40000"/>
                    <a:lumOff val="60000"/>
                  </a:schemeClr>
                </a:solidFill>
              </a:rPr>
              <a:t>= -2.5 X Log</a:t>
            </a:r>
            <a:r>
              <a:rPr lang="en-GB" baseline="-25000" dirty="0" smtClean="0">
                <a:solidFill>
                  <a:schemeClr val="accent1">
                    <a:lumMod val="40000"/>
                    <a:lumOff val="60000"/>
                  </a:schemeClr>
                </a:solidFill>
              </a:rPr>
              <a:t>10</a:t>
            </a:r>
            <a:r>
              <a:rPr lang="en-GB" dirty="0" smtClean="0">
                <a:solidFill>
                  <a:schemeClr val="accent1">
                    <a:lumMod val="40000"/>
                    <a:lumOff val="60000"/>
                  </a:schemeClr>
                </a:solidFill>
              </a:rPr>
              <a:t>(Counts/sec)</a:t>
            </a:r>
          </a:p>
          <a:p>
            <a:r>
              <a:rPr lang="en-GB" dirty="0" smtClean="0">
                <a:solidFill>
                  <a:schemeClr val="accent1">
                    <a:lumMod val="40000"/>
                    <a:lumOff val="60000"/>
                  </a:schemeClr>
                </a:solidFill>
              </a:rPr>
              <a:t>M</a:t>
            </a:r>
            <a:r>
              <a:rPr lang="en-GB" baseline="-25000" dirty="0" smtClean="0">
                <a:solidFill>
                  <a:schemeClr val="accent1">
                    <a:lumMod val="40000"/>
                    <a:lumOff val="60000"/>
                  </a:schemeClr>
                </a:solidFill>
              </a:rPr>
              <a:t>abs </a:t>
            </a:r>
            <a:r>
              <a:rPr lang="en-GB" dirty="0" smtClean="0">
                <a:solidFill>
                  <a:schemeClr val="accent1">
                    <a:lumMod val="40000"/>
                    <a:lumOff val="60000"/>
                  </a:schemeClr>
                </a:solidFill>
              </a:rPr>
              <a:t>= M</a:t>
            </a:r>
            <a:r>
              <a:rPr lang="en-GB" baseline="-25000" dirty="0" smtClean="0">
                <a:solidFill>
                  <a:schemeClr val="accent1">
                    <a:lumMod val="40000"/>
                    <a:lumOff val="60000"/>
                  </a:schemeClr>
                </a:solidFill>
              </a:rPr>
              <a:t>app</a:t>
            </a:r>
            <a:r>
              <a:rPr lang="en-GB" dirty="0" smtClean="0">
                <a:solidFill>
                  <a:schemeClr val="accent1">
                    <a:lumMod val="40000"/>
                    <a:lumOff val="60000"/>
                  </a:schemeClr>
                </a:solidFill>
              </a:rPr>
              <a:t> + 5 - (5 X Log</a:t>
            </a:r>
            <a:r>
              <a:rPr lang="en-GB" baseline="-25000" dirty="0" smtClean="0">
                <a:solidFill>
                  <a:schemeClr val="accent1">
                    <a:lumMod val="40000"/>
                    <a:lumOff val="60000"/>
                  </a:schemeClr>
                </a:solidFill>
              </a:rPr>
              <a:t>10</a:t>
            </a:r>
            <a:r>
              <a:rPr lang="en-GB" dirty="0" smtClean="0">
                <a:solidFill>
                  <a:schemeClr val="accent1">
                    <a:lumMod val="40000"/>
                    <a:lumOff val="60000"/>
                  </a:schemeClr>
                </a:solidFill>
              </a:rPr>
              <a:t>(distance to galaxy))</a:t>
            </a:r>
            <a:endParaRPr lang="en-GB"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40000"/>
                    <a:lumOff val="60000"/>
                  </a:schemeClr>
                </a:solidFill>
              </a:rPr>
              <a:t>Confirming Quality of Aperture</a:t>
            </a:r>
            <a:endParaRPr lang="en-GB" dirty="0">
              <a:solidFill>
                <a:schemeClr val="accent1">
                  <a:lumMod val="40000"/>
                  <a:lumOff val="60000"/>
                </a:schemeClr>
              </a:solidFill>
            </a:endParaRPr>
          </a:p>
        </p:txBody>
      </p:sp>
      <p:pic>
        <p:nvPicPr>
          <p:cNvPr id="11" name="Picture 7"/>
          <p:cNvPicPr>
            <a:picLocks noChangeAspect="1"/>
          </p:cNvPicPr>
          <p:nvPr/>
        </p:nvPicPr>
        <p:blipFill>
          <a:blip r:embed="rId3" cstate="print"/>
          <a:srcRect l="41595" t="28706" r="33969" b="45723"/>
          <a:stretch>
            <a:fillRect/>
          </a:stretch>
        </p:blipFill>
        <p:spPr bwMode="auto">
          <a:xfrm>
            <a:off x="179512" y="2276872"/>
            <a:ext cx="4320480" cy="2347663"/>
          </a:xfrm>
          <a:prstGeom prst="rect">
            <a:avLst/>
          </a:prstGeom>
          <a:noFill/>
        </p:spPr>
      </p:pic>
      <p:pic>
        <p:nvPicPr>
          <p:cNvPr id="8" name="Picture 8"/>
          <p:cNvPicPr>
            <a:picLocks noChangeAspect="1"/>
          </p:cNvPicPr>
          <p:nvPr/>
        </p:nvPicPr>
        <p:blipFill>
          <a:blip r:embed="rId3" cstate="print"/>
          <a:srcRect l="41431" t="57120" r="34608" b="16669"/>
          <a:stretch>
            <a:fillRect/>
          </a:stretch>
        </p:blipFill>
        <p:spPr bwMode="auto">
          <a:xfrm>
            <a:off x="4716016" y="2276873"/>
            <a:ext cx="4143206" cy="2359560"/>
          </a:xfrm>
          <a:prstGeom prst="rect">
            <a:avLst/>
          </a:prstGeom>
          <a:noFill/>
        </p:spPr>
      </p:pic>
      <p:sp>
        <p:nvSpPr>
          <p:cNvPr id="10" name="Text Box 10"/>
          <p:cNvSpPr txBox="1">
            <a:spLocks noChangeArrowheads="1"/>
          </p:cNvSpPr>
          <p:nvPr/>
        </p:nvSpPr>
        <p:spPr bwMode="auto">
          <a:xfrm>
            <a:off x="971600" y="6077227"/>
            <a:ext cx="7200800" cy="56474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Times New Roman" pitchFamily="18" charset="0"/>
                <a:cs typeface="Arial" pitchFamily="34" charset="0"/>
              </a:rPr>
              <a:t>The rows of graphs used data taken from the red filter images of galaxies NGC 5383 and NGC 6951 respectively.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40000"/>
                    <a:lumOff val="60000"/>
                  </a:schemeClr>
                </a:solidFill>
              </a:rPr>
              <a:t>The Colour-Magnitude Diagram</a:t>
            </a:r>
            <a:endParaRPr lang="en-GB" dirty="0">
              <a:solidFill>
                <a:schemeClr val="accent1">
                  <a:lumMod val="40000"/>
                  <a:lumOff val="60000"/>
                </a:schemeClr>
              </a:solidFill>
            </a:endParaRPr>
          </a:p>
        </p:txBody>
      </p:sp>
      <p:graphicFrame>
        <p:nvGraphicFramePr>
          <p:cNvPr id="4" name="Content Placeholder 3"/>
          <p:cNvGraphicFramePr>
            <a:graphicFrameLocks noGrp="1"/>
          </p:cNvGraphicFramePr>
          <p:nvPr>
            <p:ph idx="1"/>
          </p:nvPr>
        </p:nvGraphicFramePr>
        <p:xfrm>
          <a:off x="2627784" y="2708920"/>
          <a:ext cx="6357392" cy="388843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44016" y="2521927"/>
            <a:ext cx="2771800" cy="3139321"/>
          </a:xfrm>
          <a:prstGeom prst="rect">
            <a:avLst/>
          </a:prstGeom>
          <a:noFill/>
        </p:spPr>
        <p:txBody>
          <a:bodyPr wrap="square" numCol="1" rtlCol="0">
            <a:spAutoFit/>
          </a:bodyPr>
          <a:lstStyle/>
          <a:p>
            <a:pPr algn="ctr"/>
            <a:r>
              <a:rPr lang="en-GB" u="sng" dirty="0" smtClean="0">
                <a:solidFill>
                  <a:schemeClr val="accent1">
                    <a:lumMod val="40000"/>
                    <a:lumOff val="60000"/>
                  </a:schemeClr>
                </a:solidFill>
              </a:rPr>
              <a:t>Key</a:t>
            </a:r>
          </a:p>
          <a:p>
            <a:pPr algn="ctr"/>
            <a:endParaRPr lang="en-GB" u="sng" dirty="0">
              <a:solidFill>
                <a:schemeClr val="accent1">
                  <a:lumMod val="40000"/>
                  <a:lumOff val="60000"/>
                </a:schemeClr>
              </a:solidFill>
            </a:endParaRPr>
          </a:p>
          <a:p>
            <a:r>
              <a:rPr lang="en-GB" dirty="0" smtClean="0">
                <a:solidFill>
                  <a:schemeClr val="accent1">
                    <a:lumMod val="40000"/>
                    <a:lumOff val="60000"/>
                  </a:schemeClr>
                </a:solidFill>
              </a:rPr>
              <a:t>Sa	Dark Blue</a:t>
            </a:r>
          </a:p>
          <a:p>
            <a:r>
              <a:rPr lang="en-GB" dirty="0" err="1" smtClean="0">
                <a:solidFill>
                  <a:schemeClr val="accent1">
                    <a:lumMod val="40000"/>
                    <a:lumOff val="60000"/>
                  </a:schemeClr>
                </a:solidFill>
              </a:rPr>
              <a:t>Sb</a:t>
            </a:r>
            <a:r>
              <a:rPr lang="en-GB" dirty="0" smtClean="0">
                <a:solidFill>
                  <a:schemeClr val="accent1">
                    <a:lumMod val="40000"/>
                    <a:lumOff val="60000"/>
                  </a:schemeClr>
                </a:solidFill>
              </a:rPr>
              <a:t>	Medium Blue</a:t>
            </a:r>
          </a:p>
          <a:p>
            <a:r>
              <a:rPr lang="en-GB" dirty="0" smtClean="0">
                <a:solidFill>
                  <a:schemeClr val="accent1">
                    <a:lumMod val="40000"/>
                    <a:lumOff val="60000"/>
                  </a:schemeClr>
                </a:solidFill>
              </a:rPr>
              <a:t>Sc	Light Blue</a:t>
            </a:r>
          </a:p>
          <a:p>
            <a:r>
              <a:rPr lang="en-GB" dirty="0" err="1" smtClean="0">
                <a:solidFill>
                  <a:schemeClr val="accent1">
                    <a:lumMod val="40000"/>
                    <a:lumOff val="60000"/>
                  </a:schemeClr>
                </a:solidFill>
              </a:rPr>
              <a:t>SBa</a:t>
            </a:r>
            <a:r>
              <a:rPr lang="en-GB" dirty="0" smtClean="0">
                <a:solidFill>
                  <a:schemeClr val="accent1">
                    <a:lumMod val="40000"/>
                    <a:lumOff val="60000"/>
                  </a:schemeClr>
                </a:solidFill>
              </a:rPr>
              <a:t>	Dark Red</a:t>
            </a:r>
          </a:p>
          <a:p>
            <a:r>
              <a:rPr lang="en-GB" dirty="0" err="1" smtClean="0">
                <a:solidFill>
                  <a:schemeClr val="accent1">
                    <a:lumMod val="40000"/>
                    <a:lumOff val="60000"/>
                  </a:schemeClr>
                </a:solidFill>
              </a:rPr>
              <a:t>SBb</a:t>
            </a:r>
            <a:r>
              <a:rPr lang="en-GB" dirty="0">
                <a:solidFill>
                  <a:schemeClr val="accent1">
                    <a:lumMod val="40000"/>
                    <a:lumOff val="60000"/>
                  </a:schemeClr>
                </a:solidFill>
              </a:rPr>
              <a:t>	</a:t>
            </a:r>
            <a:r>
              <a:rPr lang="en-GB" dirty="0" smtClean="0">
                <a:solidFill>
                  <a:schemeClr val="accent1">
                    <a:lumMod val="40000"/>
                    <a:lumOff val="60000"/>
                  </a:schemeClr>
                </a:solidFill>
              </a:rPr>
              <a:t>Medium Red</a:t>
            </a:r>
          </a:p>
          <a:p>
            <a:r>
              <a:rPr lang="en-GB" dirty="0" err="1" smtClean="0">
                <a:solidFill>
                  <a:schemeClr val="accent1">
                    <a:lumMod val="40000"/>
                    <a:lumOff val="60000"/>
                  </a:schemeClr>
                </a:solidFill>
              </a:rPr>
              <a:t>SBc</a:t>
            </a:r>
            <a:r>
              <a:rPr lang="en-GB" dirty="0" smtClean="0">
                <a:solidFill>
                  <a:schemeClr val="accent1">
                    <a:lumMod val="40000"/>
                    <a:lumOff val="60000"/>
                  </a:schemeClr>
                </a:solidFill>
              </a:rPr>
              <a:t>	Light Red</a:t>
            </a:r>
          </a:p>
          <a:p>
            <a:r>
              <a:rPr lang="en-GB" dirty="0" smtClean="0">
                <a:solidFill>
                  <a:schemeClr val="accent1">
                    <a:lumMod val="40000"/>
                    <a:lumOff val="60000"/>
                  </a:schemeClr>
                </a:solidFill>
              </a:rPr>
              <a:t>Elliptical-Green</a:t>
            </a:r>
          </a:p>
          <a:p>
            <a:r>
              <a:rPr lang="en-GB" dirty="0" smtClean="0">
                <a:solidFill>
                  <a:schemeClr val="accent1">
                    <a:lumMod val="40000"/>
                    <a:lumOff val="60000"/>
                  </a:schemeClr>
                </a:solidFill>
              </a:rPr>
              <a:t>Irregular-Black</a:t>
            </a:r>
          </a:p>
          <a:p>
            <a:r>
              <a:rPr lang="en-GB" dirty="0" smtClean="0">
                <a:solidFill>
                  <a:schemeClr val="accent1">
                    <a:lumMod val="40000"/>
                    <a:lumOff val="60000"/>
                  </a:schemeClr>
                </a:solidFill>
              </a:rPr>
              <a:t>Unknown</a:t>
            </a:r>
            <a:r>
              <a:rPr lang="en-GB" dirty="0">
                <a:solidFill>
                  <a:schemeClr val="accent1">
                    <a:lumMod val="40000"/>
                    <a:lumOff val="60000"/>
                  </a:schemeClr>
                </a:solidFill>
              </a:rPr>
              <a:t>-</a:t>
            </a:r>
            <a:r>
              <a:rPr lang="en-GB" dirty="0" smtClean="0">
                <a:solidFill>
                  <a:schemeClr val="accent1">
                    <a:lumMod val="40000"/>
                    <a:lumOff val="60000"/>
                  </a:schemeClr>
                </a:solidFill>
              </a:rPr>
              <a:t>Purple</a:t>
            </a:r>
            <a:endParaRPr lang="en-GB"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40000"/>
                    <a:lumOff val="60000"/>
                  </a:schemeClr>
                </a:solidFill>
              </a:rPr>
              <a:t>Results</a:t>
            </a:r>
            <a:endParaRPr lang="en-GB" dirty="0">
              <a:solidFill>
                <a:schemeClr val="accent1">
                  <a:lumMod val="40000"/>
                  <a:lumOff val="60000"/>
                </a:schemeClr>
              </a:solidFill>
            </a:endParaRPr>
          </a:p>
        </p:txBody>
      </p:sp>
      <p:sp>
        <p:nvSpPr>
          <p:cNvPr id="3" name="Content Placeholder 2"/>
          <p:cNvSpPr>
            <a:spLocks noGrp="1"/>
          </p:cNvSpPr>
          <p:nvPr>
            <p:ph idx="1"/>
          </p:nvPr>
        </p:nvSpPr>
        <p:spPr>
          <a:xfrm>
            <a:off x="251520" y="4725144"/>
            <a:ext cx="8568952" cy="1828800"/>
          </a:xfrm>
        </p:spPr>
        <p:txBody>
          <a:bodyPr numCol="1"/>
          <a:lstStyle/>
          <a:p>
            <a:r>
              <a:rPr lang="en-GB" dirty="0" smtClean="0">
                <a:solidFill>
                  <a:schemeClr val="accent1">
                    <a:lumMod val="40000"/>
                    <a:lumOff val="60000"/>
                  </a:schemeClr>
                </a:solidFill>
              </a:rPr>
              <a:t>Red Galaxies Brighter Than Blue Galaxies</a:t>
            </a:r>
          </a:p>
          <a:p>
            <a:r>
              <a:rPr lang="en-GB" dirty="0" smtClean="0">
                <a:solidFill>
                  <a:schemeClr val="accent1">
                    <a:lumMod val="40000"/>
                    <a:lumOff val="60000"/>
                  </a:schemeClr>
                </a:solidFill>
              </a:rPr>
              <a:t>Irregular Galaxies Were Dimmer</a:t>
            </a:r>
          </a:p>
          <a:p>
            <a:r>
              <a:rPr lang="en-GB" dirty="0" smtClean="0">
                <a:solidFill>
                  <a:schemeClr val="accent1">
                    <a:lumMod val="40000"/>
                    <a:lumOff val="60000"/>
                  </a:schemeClr>
                </a:solidFill>
              </a:rPr>
              <a:t>Elliptical Were All Red</a:t>
            </a:r>
            <a:endParaRPr lang="en-GB" dirty="0">
              <a:solidFill>
                <a:schemeClr val="accent1">
                  <a:lumMod val="40000"/>
                  <a:lumOff val="60000"/>
                </a:schemeClr>
              </a:solidFill>
            </a:endParaRPr>
          </a:p>
        </p:txBody>
      </p:sp>
      <p:graphicFrame>
        <p:nvGraphicFramePr>
          <p:cNvPr id="4" name="Content Placeholder 3"/>
          <p:cNvGraphicFramePr>
            <a:graphicFrameLocks/>
          </p:cNvGraphicFramePr>
          <p:nvPr/>
        </p:nvGraphicFramePr>
        <p:xfrm>
          <a:off x="251520" y="1268761"/>
          <a:ext cx="5760640" cy="31683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40000"/>
                    <a:lumOff val="60000"/>
                  </a:schemeClr>
                </a:solidFill>
              </a:rPr>
              <a:t>Conclusions</a:t>
            </a:r>
            <a:endParaRPr lang="en-GB" dirty="0">
              <a:solidFill>
                <a:schemeClr val="accent1">
                  <a:lumMod val="40000"/>
                  <a:lumOff val="60000"/>
                </a:schemeClr>
              </a:solidFill>
            </a:endParaRPr>
          </a:p>
        </p:txBody>
      </p:sp>
      <p:sp>
        <p:nvSpPr>
          <p:cNvPr id="3" name="Content Placeholder 2"/>
          <p:cNvSpPr>
            <a:spLocks noGrp="1"/>
          </p:cNvSpPr>
          <p:nvPr>
            <p:ph idx="1"/>
          </p:nvPr>
        </p:nvSpPr>
        <p:spPr/>
        <p:txBody>
          <a:bodyPr/>
          <a:lstStyle/>
          <a:p>
            <a:r>
              <a:rPr lang="en-GB" dirty="0" smtClean="0">
                <a:solidFill>
                  <a:schemeClr val="accent1">
                    <a:lumMod val="40000"/>
                    <a:lumOff val="60000"/>
                  </a:schemeClr>
                </a:solidFill>
              </a:rPr>
              <a:t>Results were accurate</a:t>
            </a:r>
          </a:p>
          <a:p>
            <a:r>
              <a:rPr lang="en-GB" dirty="0" smtClean="0">
                <a:solidFill>
                  <a:schemeClr val="accent1">
                    <a:lumMod val="40000"/>
                    <a:lumOff val="60000"/>
                  </a:schemeClr>
                </a:solidFill>
              </a:rPr>
              <a:t>According to our results</a:t>
            </a:r>
            <a:r>
              <a:rPr lang="en-GB" dirty="0">
                <a:solidFill>
                  <a:schemeClr val="accent1">
                    <a:lumMod val="40000"/>
                    <a:lumOff val="60000"/>
                  </a:schemeClr>
                </a:solidFill>
              </a:rPr>
              <a:t>,</a:t>
            </a:r>
            <a:r>
              <a:rPr lang="en-GB" dirty="0" smtClean="0">
                <a:solidFill>
                  <a:schemeClr val="accent1">
                    <a:lumMod val="40000"/>
                    <a:lumOff val="60000"/>
                  </a:schemeClr>
                </a:solidFill>
              </a:rPr>
              <a:t> red galaxies are brighter than blue galaxies</a:t>
            </a:r>
          </a:p>
          <a:p>
            <a:r>
              <a:rPr lang="en-GB" dirty="0" smtClean="0">
                <a:solidFill>
                  <a:schemeClr val="accent1">
                    <a:lumMod val="40000"/>
                    <a:lumOff val="60000"/>
                  </a:schemeClr>
                </a:solidFill>
              </a:rPr>
              <a:t>Uncontrollable factors</a:t>
            </a:r>
          </a:p>
          <a:p>
            <a:r>
              <a:rPr lang="en-GB" dirty="0" smtClean="0">
                <a:solidFill>
                  <a:schemeClr val="accent1">
                    <a:lumMod val="40000"/>
                    <a:lumOff val="60000"/>
                  </a:schemeClr>
                </a:solidFill>
              </a:rPr>
              <a:t>What we could improve...</a:t>
            </a:r>
            <a:endParaRPr lang="en-GB"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34072"/>
            <a:ext cx="8229600" cy="1143000"/>
          </a:xfrm>
        </p:spPr>
        <p:txBody>
          <a:bodyPr/>
          <a:lstStyle/>
          <a:p>
            <a:r>
              <a:rPr lang="en-GB" dirty="0" smtClean="0">
                <a:solidFill>
                  <a:schemeClr val="accent1">
                    <a:lumMod val="40000"/>
                    <a:lumOff val="60000"/>
                  </a:schemeClr>
                </a:solidFill>
              </a:rPr>
              <a:t>Thanks For Listening </a:t>
            </a:r>
            <a:r>
              <a:rPr lang="en-GB" dirty="0" smtClean="0">
                <a:solidFill>
                  <a:schemeClr val="accent1">
                    <a:lumMod val="40000"/>
                    <a:lumOff val="60000"/>
                  </a:schemeClr>
                </a:solidFill>
                <a:sym typeface="Wingdings" pitchFamily="2" charset="2"/>
              </a:rPr>
              <a:t></a:t>
            </a:r>
            <a:endParaRPr lang="en-GB"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915</Words>
  <Application>Microsoft Office PowerPoint</Application>
  <PresentationFormat>On-screen Show (4:3)</PresentationFormat>
  <Paragraphs>106</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Galaxy Colour-Magnitude Diagram and Classification</vt:lpstr>
      <vt:lpstr>Our Task</vt:lpstr>
      <vt:lpstr>Targets and Dataset</vt:lpstr>
      <vt:lpstr>Analysis</vt:lpstr>
      <vt:lpstr>Confirming Quality of Aperture</vt:lpstr>
      <vt:lpstr>The Colour-Magnitude Diagram</vt:lpstr>
      <vt:lpstr>Results</vt:lpstr>
      <vt:lpstr>Conclusions</vt:lpstr>
      <vt:lpstr>Thanks For Listening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 Colour-Magnitude Diagram and Classification</dc:title>
  <dc:creator>Harry Morgan</dc:creator>
  <cp:lastModifiedBy>Harry Morgan</cp:lastModifiedBy>
  <cp:revision>33</cp:revision>
  <dcterms:created xsi:type="dcterms:W3CDTF">2016-07-14T09:33:53Z</dcterms:created>
  <dcterms:modified xsi:type="dcterms:W3CDTF">2016-07-14T15:10:42Z</dcterms:modified>
</cp:coreProperties>
</file>