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2" r:id="rId4"/>
    <p:sldId id="266" r:id="rId5"/>
    <p:sldId id="267" r:id="rId6"/>
    <p:sldId id="268" r:id="rId7"/>
    <p:sldId id="269" r:id="rId8"/>
    <p:sldId id="265" r:id="rId9"/>
    <p:sldId id="264" r:id="rId10"/>
    <p:sldId id="261" r:id="rId11"/>
    <p:sldId id="263" r:id="rId12"/>
    <p:sldId id="25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1883" autoAdjust="0"/>
  </p:normalViewPr>
  <p:slideViewPr>
    <p:cSldViewPr>
      <p:cViewPr varScale="1">
        <p:scale>
          <a:sx n="60" d="100"/>
          <a:sy n="60" d="100"/>
        </p:scale>
        <p:origin x="-165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17E01F-23D9-47BF-81DA-1A011588B90C}" type="datetimeFigureOut">
              <a:rPr lang="en-GB" smtClean="0"/>
              <a:t>10/07/2014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CDFC8C-D3EB-406B-8029-EA6130EBC5C2}" type="slidenum">
              <a:rPr lang="en-GB" smtClean="0"/>
              <a:t>‹#›</a:t>
            </a:fld>
            <a:endParaRPr lang="en-GB"/>
          </a:p>
        </p:txBody>
      </p:sp>
    </p:spTree>
    <p:extLst>
      <p:ext uri="{BB962C8B-B14F-4D97-AF65-F5344CB8AC3E}">
        <p14:creationId xmlns:p14="http://schemas.microsoft.com/office/powerpoint/2010/main" val="2356373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Such as the h-</a:t>
            </a:r>
            <a:r>
              <a:rPr lang="en-GB" baseline="0" dirty="0" smtClean="0"/>
              <a:t>alpha filter used to take the images in our project</a:t>
            </a:r>
            <a:endParaRPr lang="en-GB" dirty="0"/>
          </a:p>
        </p:txBody>
      </p:sp>
      <p:sp>
        <p:nvSpPr>
          <p:cNvPr id="4" name="Slide Number Placeholder 3"/>
          <p:cNvSpPr>
            <a:spLocks noGrp="1"/>
          </p:cNvSpPr>
          <p:nvPr>
            <p:ph type="sldNum" sz="quarter" idx="10"/>
          </p:nvPr>
        </p:nvSpPr>
        <p:spPr/>
        <p:txBody>
          <a:bodyPr/>
          <a:lstStyle/>
          <a:p>
            <a:fld id="{7BCDFC8C-D3EB-406B-8029-EA6130EBC5C2}" type="slidenum">
              <a:rPr lang="en-GB" smtClean="0"/>
              <a:t>4</a:t>
            </a:fld>
            <a:endParaRPr lang="en-GB"/>
          </a:p>
        </p:txBody>
      </p:sp>
    </p:spTree>
    <p:extLst>
      <p:ext uri="{BB962C8B-B14F-4D97-AF65-F5344CB8AC3E}">
        <p14:creationId xmlns:p14="http://schemas.microsoft.com/office/powerpoint/2010/main" val="236500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A1 – A2 gave us the difference between the angles. This also gave</a:t>
            </a:r>
            <a:r>
              <a:rPr lang="en-GB" baseline="0" dirty="0" smtClean="0"/>
              <a:t> us the angle changed in 24 </a:t>
            </a:r>
            <a:r>
              <a:rPr lang="en-GB" baseline="0" dirty="0" err="1" smtClean="0"/>
              <a:t>hrs</a:t>
            </a:r>
            <a:r>
              <a:rPr lang="en-GB" baseline="0" dirty="0" smtClean="0"/>
              <a:t> because the pictures were </a:t>
            </a:r>
            <a:r>
              <a:rPr lang="en-GB" baseline="0" dirty="0" err="1" smtClean="0"/>
              <a:t>exacxtly</a:t>
            </a:r>
            <a:r>
              <a:rPr lang="en-GB" baseline="0" dirty="0" smtClean="0"/>
              <a:t> 24 </a:t>
            </a:r>
            <a:r>
              <a:rPr lang="en-GB" baseline="0" dirty="0" err="1" smtClean="0"/>
              <a:t>hrs</a:t>
            </a:r>
            <a:r>
              <a:rPr lang="en-GB" baseline="0" dirty="0" smtClean="0"/>
              <a:t> apart. we </a:t>
            </a:r>
            <a:r>
              <a:rPr lang="en-GB" baseline="0" dirty="0" err="1" smtClean="0"/>
              <a:t>devided</a:t>
            </a:r>
            <a:r>
              <a:rPr lang="en-GB" baseline="0" dirty="0" smtClean="0"/>
              <a:t> 360 by this angle to get the time of one whole rotation.</a:t>
            </a:r>
            <a:endParaRPr lang="en-GB" dirty="0"/>
          </a:p>
        </p:txBody>
      </p:sp>
      <p:sp>
        <p:nvSpPr>
          <p:cNvPr id="4" name="Slide Number Placeholder 3"/>
          <p:cNvSpPr>
            <a:spLocks noGrp="1"/>
          </p:cNvSpPr>
          <p:nvPr>
            <p:ph type="sldNum" sz="quarter" idx="10"/>
          </p:nvPr>
        </p:nvSpPr>
        <p:spPr/>
        <p:txBody>
          <a:bodyPr/>
          <a:lstStyle/>
          <a:p>
            <a:fld id="{7BCDFC8C-D3EB-406B-8029-EA6130EBC5C2}" type="slidenum">
              <a:rPr lang="en-GB" smtClean="0"/>
              <a:t>9</a:t>
            </a:fld>
            <a:endParaRPr lang="en-GB"/>
          </a:p>
        </p:txBody>
      </p:sp>
    </p:spTree>
    <p:extLst>
      <p:ext uri="{BB962C8B-B14F-4D97-AF65-F5344CB8AC3E}">
        <p14:creationId xmlns:p14="http://schemas.microsoft.com/office/powerpoint/2010/main" val="3915135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B5D94F6-06E6-44D7-B13F-0D2E3DAC0AB2}" type="datetimeFigureOut">
              <a:rPr lang="en-GB" smtClean="0"/>
              <a:t>10/07/2014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281337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5D94F6-06E6-44D7-B13F-0D2E3DAC0AB2}" type="datetimeFigureOut">
              <a:rPr lang="en-GB" smtClean="0"/>
              <a:t>10/07/2014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253810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5D94F6-06E6-44D7-B13F-0D2E3DAC0AB2}" type="datetimeFigureOut">
              <a:rPr lang="en-GB" smtClean="0"/>
              <a:t>10/07/2014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221598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B5D94F6-06E6-44D7-B13F-0D2E3DAC0AB2}" type="datetimeFigureOut">
              <a:rPr lang="en-GB" smtClean="0"/>
              <a:t>10/07/2014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329504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5D94F6-06E6-44D7-B13F-0D2E3DAC0AB2}" type="datetimeFigureOut">
              <a:rPr lang="en-GB" smtClean="0"/>
              <a:t>10/07/2014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254146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B5D94F6-06E6-44D7-B13F-0D2E3DAC0AB2}" type="datetimeFigureOut">
              <a:rPr lang="en-GB" smtClean="0"/>
              <a:t>10/07/2014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3443968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B5D94F6-06E6-44D7-B13F-0D2E3DAC0AB2}" type="datetimeFigureOut">
              <a:rPr lang="en-GB" smtClean="0"/>
              <a:t>10/07/2014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193298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B5D94F6-06E6-44D7-B13F-0D2E3DAC0AB2}" type="datetimeFigureOut">
              <a:rPr lang="en-GB" smtClean="0"/>
              <a:t>10/07/2014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326554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D94F6-06E6-44D7-B13F-0D2E3DAC0AB2}" type="datetimeFigureOut">
              <a:rPr lang="en-GB" smtClean="0"/>
              <a:t>10/07/2014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171487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D94F6-06E6-44D7-B13F-0D2E3DAC0AB2}" type="datetimeFigureOut">
              <a:rPr lang="en-GB" smtClean="0"/>
              <a:t>10/07/2014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72538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5D94F6-06E6-44D7-B13F-0D2E3DAC0AB2}" type="datetimeFigureOut">
              <a:rPr lang="en-GB" smtClean="0"/>
              <a:t>10/07/2014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6FAC2B-9C89-4560-AB02-92D04D1409F5}" type="slidenum">
              <a:rPr lang="en-GB" smtClean="0"/>
              <a:t>‹#›</a:t>
            </a:fld>
            <a:endParaRPr lang="en-GB"/>
          </a:p>
        </p:txBody>
      </p:sp>
    </p:spTree>
    <p:extLst>
      <p:ext uri="{BB962C8B-B14F-4D97-AF65-F5344CB8AC3E}">
        <p14:creationId xmlns:p14="http://schemas.microsoft.com/office/powerpoint/2010/main" val="424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D94F6-06E6-44D7-B13F-0D2E3DAC0AB2}" type="datetimeFigureOut">
              <a:rPr lang="en-GB" smtClean="0"/>
              <a:t>10/07/2014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FAC2B-9C89-4560-AB02-92D04D1409F5}" type="slidenum">
              <a:rPr lang="en-GB" smtClean="0"/>
              <a:t>‹#›</a:t>
            </a:fld>
            <a:endParaRPr lang="en-GB"/>
          </a:p>
        </p:txBody>
      </p:sp>
    </p:spTree>
    <p:extLst>
      <p:ext uri="{BB962C8B-B14F-4D97-AF65-F5344CB8AC3E}">
        <p14:creationId xmlns:p14="http://schemas.microsoft.com/office/powerpoint/2010/main" val="2741250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Solar Investigations Project</a:t>
            </a:r>
            <a:endParaRPr lang="en-GB" dirty="0"/>
          </a:p>
        </p:txBody>
      </p:sp>
      <p:sp>
        <p:nvSpPr>
          <p:cNvPr id="3" name="Subtitle 2"/>
          <p:cNvSpPr>
            <a:spLocks noGrp="1"/>
          </p:cNvSpPr>
          <p:nvPr>
            <p:ph type="subTitle" idx="1"/>
          </p:nvPr>
        </p:nvSpPr>
        <p:spPr/>
        <p:txBody>
          <a:bodyPr/>
          <a:lstStyle/>
          <a:p>
            <a:r>
              <a:rPr lang="en-GB" dirty="0" smtClean="0">
                <a:solidFill>
                  <a:schemeClr val="tx1"/>
                </a:solidFill>
              </a:rPr>
              <a:t>Joe Flanagan, Lizzie Crawford, Iain Menzies</a:t>
            </a:r>
            <a:endParaRPr lang="en-GB"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476672"/>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885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660232" cy="523220"/>
          </a:xfrm>
          <a:prstGeom prst="rect">
            <a:avLst/>
          </a:prstGeom>
          <a:noFill/>
        </p:spPr>
        <p:txBody>
          <a:bodyPr wrap="square" rtlCol="0">
            <a:spAutoFit/>
          </a:bodyPr>
          <a:lstStyle/>
          <a:p>
            <a:r>
              <a:rPr lang="en-GB" sz="2800" dirty="0" smtClean="0"/>
              <a:t>Investigating patterns in sunspot data</a:t>
            </a:r>
            <a:endParaRPr lang="en-GB" sz="2800" dirty="0"/>
          </a:p>
        </p:txBody>
      </p:sp>
      <p:sp>
        <p:nvSpPr>
          <p:cNvPr id="3" name="Rectangle 2"/>
          <p:cNvSpPr/>
          <p:nvPr/>
        </p:nvSpPr>
        <p:spPr>
          <a:xfrm>
            <a:off x="1115616" y="5269850"/>
            <a:ext cx="7488832" cy="830997"/>
          </a:xfrm>
          <a:prstGeom prst="rect">
            <a:avLst/>
          </a:prstGeom>
        </p:spPr>
        <p:txBody>
          <a:bodyPr wrap="square">
            <a:spAutoFit/>
          </a:bodyPr>
          <a:lstStyle/>
          <a:p>
            <a:r>
              <a:rPr lang="en-GB" sz="2400" dirty="0" smtClean="0"/>
              <a:t>Firstly we plotted a graph of the number of sunspots against the date. </a:t>
            </a:r>
            <a:endParaRPr lang="en-GB" sz="24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39420" cy="3904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35596" y="2604217"/>
            <a:ext cx="360040" cy="369332"/>
          </a:xfrm>
          <a:prstGeom prst="rect">
            <a:avLst/>
          </a:prstGeom>
          <a:noFill/>
        </p:spPr>
        <p:txBody>
          <a:bodyPr wrap="square" rtlCol="0">
            <a:spAutoFit/>
          </a:bodyPr>
          <a:lstStyle/>
          <a:p>
            <a:r>
              <a:rPr lang="en-GB" dirty="0"/>
              <a:t>1</a:t>
            </a:r>
          </a:p>
        </p:txBody>
      </p:sp>
      <p:sp>
        <p:nvSpPr>
          <p:cNvPr id="5" name="TextBox 4"/>
          <p:cNvSpPr txBox="1"/>
          <p:nvPr/>
        </p:nvSpPr>
        <p:spPr>
          <a:xfrm>
            <a:off x="1763688" y="2159821"/>
            <a:ext cx="504056" cy="369332"/>
          </a:xfrm>
          <a:prstGeom prst="rect">
            <a:avLst/>
          </a:prstGeom>
          <a:noFill/>
        </p:spPr>
        <p:txBody>
          <a:bodyPr wrap="square" rtlCol="0">
            <a:spAutoFit/>
          </a:bodyPr>
          <a:lstStyle/>
          <a:p>
            <a:r>
              <a:rPr lang="en-GB" dirty="0" smtClean="0"/>
              <a:t>2</a:t>
            </a:r>
            <a:endParaRPr lang="en-GB" dirty="0"/>
          </a:p>
        </p:txBody>
      </p:sp>
      <p:sp>
        <p:nvSpPr>
          <p:cNvPr id="6" name="TextBox 5"/>
          <p:cNvSpPr txBox="1"/>
          <p:nvPr/>
        </p:nvSpPr>
        <p:spPr>
          <a:xfrm>
            <a:off x="2540077" y="2613376"/>
            <a:ext cx="288032" cy="369332"/>
          </a:xfrm>
          <a:prstGeom prst="rect">
            <a:avLst/>
          </a:prstGeom>
          <a:noFill/>
        </p:spPr>
        <p:txBody>
          <a:bodyPr wrap="square" rtlCol="0">
            <a:spAutoFit/>
          </a:bodyPr>
          <a:lstStyle/>
          <a:p>
            <a:r>
              <a:rPr lang="en-GB" dirty="0" smtClean="0"/>
              <a:t>3</a:t>
            </a:r>
            <a:endParaRPr lang="en-GB" dirty="0"/>
          </a:p>
        </p:txBody>
      </p:sp>
      <p:sp>
        <p:nvSpPr>
          <p:cNvPr id="7" name="TextBox 6"/>
          <p:cNvSpPr txBox="1"/>
          <p:nvPr/>
        </p:nvSpPr>
        <p:spPr>
          <a:xfrm>
            <a:off x="3252014" y="1975155"/>
            <a:ext cx="360040" cy="369332"/>
          </a:xfrm>
          <a:prstGeom prst="rect">
            <a:avLst/>
          </a:prstGeom>
          <a:noFill/>
        </p:spPr>
        <p:txBody>
          <a:bodyPr wrap="square" rtlCol="0">
            <a:spAutoFit/>
          </a:bodyPr>
          <a:lstStyle/>
          <a:p>
            <a:r>
              <a:rPr lang="en-GB" dirty="0" smtClean="0"/>
              <a:t>4</a:t>
            </a:r>
            <a:endParaRPr lang="en-GB" dirty="0"/>
          </a:p>
        </p:txBody>
      </p:sp>
      <p:sp>
        <p:nvSpPr>
          <p:cNvPr id="8" name="TextBox 7"/>
          <p:cNvSpPr txBox="1"/>
          <p:nvPr/>
        </p:nvSpPr>
        <p:spPr>
          <a:xfrm>
            <a:off x="3923928" y="1601128"/>
            <a:ext cx="432048" cy="369332"/>
          </a:xfrm>
          <a:prstGeom prst="rect">
            <a:avLst/>
          </a:prstGeom>
          <a:noFill/>
        </p:spPr>
        <p:txBody>
          <a:bodyPr wrap="square" rtlCol="0">
            <a:spAutoFit/>
          </a:bodyPr>
          <a:lstStyle/>
          <a:p>
            <a:r>
              <a:rPr lang="en-GB" dirty="0" smtClean="0"/>
              <a:t>5</a:t>
            </a:r>
            <a:endParaRPr lang="en-GB" dirty="0"/>
          </a:p>
        </p:txBody>
      </p:sp>
      <p:sp>
        <p:nvSpPr>
          <p:cNvPr id="9" name="TextBox 8"/>
          <p:cNvSpPr txBox="1"/>
          <p:nvPr/>
        </p:nvSpPr>
        <p:spPr>
          <a:xfrm>
            <a:off x="4680012" y="1038672"/>
            <a:ext cx="360040" cy="369332"/>
          </a:xfrm>
          <a:prstGeom prst="rect">
            <a:avLst/>
          </a:prstGeom>
          <a:noFill/>
        </p:spPr>
        <p:txBody>
          <a:bodyPr wrap="square" rtlCol="0">
            <a:spAutoFit/>
          </a:bodyPr>
          <a:lstStyle/>
          <a:p>
            <a:r>
              <a:rPr lang="en-GB" dirty="0" smtClean="0"/>
              <a:t>6</a:t>
            </a:r>
            <a:endParaRPr lang="en-GB" dirty="0"/>
          </a:p>
        </p:txBody>
      </p:sp>
      <p:sp>
        <p:nvSpPr>
          <p:cNvPr id="10" name="TextBox 9"/>
          <p:cNvSpPr txBox="1"/>
          <p:nvPr/>
        </p:nvSpPr>
        <p:spPr>
          <a:xfrm>
            <a:off x="5436096" y="2344487"/>
            <a:ext cx="432048" cy="369332"/>
          </a:xfrm>
          <a:prstGeom prst="rect">
            <a:avLst/>
          </a:prstGeom>
          <a:noFill/>
        </p:spPr>
        <p:txBody>
          <a:bodyPr wrap="square" rtlCol="0">
            <a:spAutoFit/>
          </a:bodyPr>
          <a:lstStyle/>
          <a:p>
            <a:r>
              <a:rPr lang="en-GB" dirty="0" smtClean="0"/>
              <a:t>7</a:t>
            </a:r>
            <a:endParaRPr lang="en-GB" dirty="0"/>
          </a:p>
        </p:txBody>
      </p:sp>
      <p:sp>
        <p:nvSpPr>
          <p:cNvPr id="11" name="TextBox 10"/>
          <p:cNvSpPr txBox="1"/>
          <p:nvPr/>
        </p:nvSpPr>
        <p:spPr>
          <a:xfrm>
            <a:off x="6300192" y="1785794"/>
            <a:ext cx="360040" cy="369332"/>
          </a:xfrm>
          <a:prstGeom prst="rect">
            <a:avLst/>
          </a:prstGeom>
          <a:noFill/>
        </p:spPr>
        <p:txBody>
          <a:bodyPr wrap="square" rtlCol="0">
            <a:spAutoFit/>
          </a:bodyPr>
          <a:lstStyle/>
          <a:p>
            <a:r>
              <a:rPr lang="en-GB" dirty="0" smtClean="0"/>
              <a:t>8</a:t>
            </a:r>
            <a:endParaRPr lang="en-GB" dirty="0"/>
          </a:p>
        </p:txBody>
      </p:sp>
      <p:sp>
        <p:nvSpPr>
          <p:cNvPr id="12" name="TextBox 11"/>
          <p:cNvSpPr txBox="1"/>
          <p:nvPr/>
        </p:nvSpPr>
        <p:spPr>
          <a:xfrm>
            <a:off x="7020272" y="1601128"/>
            <a:ext cx="432048" cy="369332"/>
          </a:xfrm>
          <a:prstGeom prst="rect">
            <a:avLst/>
          </a:prstGeom>
          <a:noFill/>
        </p:spPr>
        <p:txBody>
          <a:bodyPr wrap="square" rtlCol="0">
            <a:spAutoFit/>
          </a:bodyPr>
          <a:lstStyle/>
          <a:p>
            <a:r>
              <a:rPr lang="en-GB" dirty="0" smtClean="0"/>
              <a:t>9</a:t>
            </a:r>
            <a:endParaRPr lang="en-GB" dirty="0"/>
          </a:p>
        </p:txBody>
      </p:sp>
      <p:sp>
        <p:nvSpPr>
          <p:cNvPr id="13" name="TextBox 12"/>
          <p:cNvSpPr txBox="1"/>
          <p:nvPr/>
        </p:nvSpPr>
        <p:spPr>
          <a:xfrm>
            <a:off x="7740352" y="1970460"/>
            <a:ext cx="432048" cy="369332"/>
          </a:xfrm>
          <a:prstGeom prst="rect">
            <a:avLst/>
          </a:prstGeom>
          <a:noFill/>
        </p:spPr>
        <p:txBody>
          <a:bodyPr wrap="square" rtlCol="0">
            <a:spAutoFit/>
          </a:bodyPr>
          <a:lstStyle/>
          <a:p>
            <a:r>
              <a:rPr lang="en-GB" dirty="0" smtClean="0"/>
              <a:t>10</a:t>
            </a:r>
            <a:endParaRPr lang="en-GB" dirty="0"/>
          </a:p>
        </p:txBody>
      </p:sp>
    </p:spTree>
    <p:extLst>
      <p:ext uri="{BB962C8B-B14F-4D97-AF65-F5344CB8AC3E}">
        <p14:creationId xmlns:p14="http://schemas.microsoft.com/office/powerpoint/2010/main" val="328136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6660232" cy="523220"/>
          </a:xfrm>
          <a:prstGeom prst="rect">
            <a:avLst/>
          </a:prstGeom>
          <a:noFill/>
        </p:spPr>
        <p:txBody>
          <a:bodyPr wrap="square" rtlCol="0">
            <a:spAutoFit/>
          </a:bodyPr>
          <a:lstStyle/>
          <a:p>
            <a:r>
              <a:rPr lang="en-GB" sz="2800" dirty="0" smtClean="0"/>
              <a:t>Investigating patterns in sunspot data</a:t>
            </a:r>
            <a:endParaRPr lang="en-GB" sz="2800" dirty="0"/>
          </a:p>
        </p:txBody>
      </p:sp>
      <p:sp>
        <p:nvSpPr>
          <p:cNvPr id="3" name="Rectangle 2"/>
          <p:cNvSpPr/>
          <p:nvPr/>
        </p:nvSpPr>
        <p:spPr>
          <a:xfrm>
            <a:off x="611560" y="4841865"/>
            <a:ext cx="7920880" cy="1323439"/>
          </a:xfrm>
          <a:prstGeom prst="rect">
            <a:avLst/>
          </a:prstGeom>
        </p:spPr>
        <p:txBody>
          <a:bodyPr wrap="square">
            <a:spAutoFit/>
          </a:bodyPr>
          <a:lstStyle/>
          <a:p>
            <a:r>
              <a:rPr lang="en-GB" sz="2000" dirty="0" smtClean="0"/>
              <a:t>From the graph, we took the date of the middle of each peak. We then found the difference between each set of  consecutive values. Then we took the mean of these, giving 10.45 years. This shows that the sunspot cycle repeats every 10.45 years.</a:t>
            </a:r>
            <a:endParaRPr lang="en-GB" sz="20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944" t="29166" r="34295" b="23611"/>
          <a:stretch/>
        </p:blipFill>
        <p:spPr bwMode="auto">
          <a:xfrm>
            <a:off x="2483768" y="764704"/>
            <a:ext cx="3351095"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2"/>
              <p:cNvSpPr txBox="1"/>
              <p:nvPr/>
            </p:nvSpPr>
            <p:spPr>
              <a:xfrm>
                <a:off x="6387364" y="2452246"/>
                <a:ext cx="1440160" cy="369332"/>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acc>
                      <m:accPr>
                        <m:chr m:val="̅"/>
                        <m:ctrlPr>
                          <a:rPr lang="en-GB" sz="1800" i="1">
                            <a:latin typeface="Cambria Math"/>
                          </a:rPr>
                        </m:ctrlPr>
                      </m:accPr>
                      <m:e>
                        <m:r>
                          <a:rPr lang="en-GB" sz="1800" b="0" i="1">
                            <a:latin typeface="Cambria Math"/>
                          </a:rPr>
                          <m:t>𝑥</m:t>
                        </m:r>
                      </m:e>
                    </m:acc>
                  </m:oMath>
                </a14:m>
                <a:r>
                  <a:rPr lang="en-GB" sz="1800" dirty="0"/>
                  <a:t> =</a:t>
                </a:r>
                <a:r>
                  <a:rPr lang="en-GB" sz="1800" baseline="0" dirty="0"/>
                  <a:t> 10.445</a:t>
                </a:r>
                <a:endParaRPr lang="en-GB" sz="1800" dirty="0"/>
              </a:p>
            </p:txBody>
          </p:sp>
        </mc:Choice>
        <mc:Fallback xmlns="">
          <p:sp>
            <p:nvSpPr>
              <p:cNvPr id="7" name="TextBox 2"/>
              <p:cNvSpPr txBox="1">
                <a:spLocks noRot="1" noChangeAspect="1" noMove="1" noResize="1" noEditPoints="1" noAdjustHandles="1" noChangeArrowheads="1" noChangeShapeType="1" noTextEdit="1"/>
              </p:cNvSpPr>
              <p:nvPr/>
            </p:nvSpPr>
            <p:spPr>
              <a:xfrm>
                <a:off x="6387364" y="2452246"/>
                <a:ext cx="1440160" cy="369332"/>
              </a:xfrm>
              <a:prstGeom prst="rect">
                <a:avLst/>
              </a:prstGeom>
              <a:blipFill rotWithShape="1">
                <a:blip r:embed="rId3"/>
                <a:stretch>
                  <a:fillRect t="-8197" b="-24590"/>
                </a:stretch>
              </a:blipFill>
            </p:spPr>
            <p:txBody>
              <a:bodyPr/>
              <a:lstStyle/>
              <a:p>
                <a:r>
                  <a:rPr lang="en-GB">
                    <a:noFill/>
                  </a:rPr>
                  <a:t> </a:t>
                </a:r>
              </a:p>
            </p:txBody>
          </p:sp>
        </mc:Fallback>
      </mc:AlternateContent>
    </p:spTree>
    <p:extLst>
      <p:ext uri="{BB962C8B-B14F-4D97-AF65-F5344CB8AC3E}">
        <p14:creationId xmlns:p14="http://schemas.microsoft.com/office/powerpoint/2010/main" val="106781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5220072" cy="523220"/>
          </a:xfrm>
          <a:prstGeom prst="rect">
            <a:avLst/>
          </a:prstGeom>
          <a:noFill/>
        </p:spPr>
        <p:txBody>
          <a:bodyPr wrap="square" rtlCol="0">
            <a:spAutoFit/>
          </a:bodyPr>
          <a:lstStyle/>
          <a:p>
            <a:r>
              <a:rPr lang="en-GB" sz="2800" dirty="0" smtClean="0"/>
              <a:t>Conclusion</a:t>
            </a:r>
            <a:endParaRPr lang="en-GB" sz="2800" dirty="0"/>
          </a:p>
        </p:txBody>
      </p:sp>
      <p:sp>
        <p:nvSpPr>
          <p:cNvPr id="2" name="TextBox 1"/>
          <p:cNvSpPr txBox="1"/>
          <p:nvPr/>
        </p:nvSpPr>
        <p:spPr>
          <a:xfrm>
            <a:off x="-11149" y="692696"/>
            <a:ext cx="9144000" cy="5693866"/>
          </a:xfrm>
          <a:prstGeom prst="rect">
            <a:avLst/>
          </a:prstGeom>
          <a:noFill/>
        </p:spPr>
        <p:txBody>
          <a:bodyPr wrap="square" rtlCol="0">
            <a:spAutoFit/>
          </a:bodyPr>
          <a:lstStyle/>
          <a:p>
            <a:pPr marL="457200" indent="-457200">
              <a:buFont typeface="Arial" panose="020B0604020202020204" pitchFamily="34" charset="0"/>
              <a:buChar char="•"/>
            </a:pPr>
            <a:r>
              <a:rPr lang="en-GB" sz="2600" dirty="0" smtClean="0"/>
              <a:t>The sunspot cycle repeats every 10.45 years.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endParaRPr lang="en-GB" sz="2800" dirty="0"/>
          </a:p>
          <a:p>
            <a:endParaRPr lang="en-GB" sz="2800" dirty="0" smtClean="0"/>
          </a:p>
          <a:p>
            <a:pPr marL="457200" indent="-457200">
              <a:buFont typeface="Arial" panose="020B0604020202020204" pitchFamily="34" charset="0"/>
              <a:buChar char="•"/>
            </a:pPr>
            <a:r>
              <a:rPr lang="en-GB" sz="2600" dirty="0" smtClean="0"/>
              <a:t>The rotational period of the sun at the latitude we measured is 27.65 days.</a:t>
            </a:r>
            <a:endParaRPr lang="en-GB" sz="26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26" y="1268760"/>
            <a:ext cx="9066450" cy="387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38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18" y="2492896"/>
            <a:ext cx="9144000" cy="830997"/>
          </a:xfrm>
          <a:prstGeom prst="rect">
            <a:avLst/>
          </a:prstGeom>
          <a:noFill/>
        </p:spPr>
        <p:txBody>
          <a:bodyPr wrap="square" rtlCol="0">
            <a:spAutoFit/>
          </a:bodyPr>
          <a:lstStyle/>
          <a:p>
            <a:pPr algn="ctr"/>
            <a:r>
              <a:rPr lang="en-GB" sz="4800" dirty="0" smtClean="0"/>
              <a:t>Any questions?</a:t>
            </a:r>
            <a:endParaRPr lang="en-GB" sz="4800" dirty="0"/>
          </a:p>
        </p:txBody>
      </p:sp>
    </p:spTree>
    <p:extLst>
      <p:ext uri="{BB962C8B-B14F-4D97-AF65-F5344CB8AC3E}">
        <p14:creationId xmlns:p14="http://schemas.microsoft.com/office/powerpoint/2010/main" val="265218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76" y="0"/>
            <a:ext cx="6660232" cy="523220"/>
          </a:xfrm>
          <a:prstGeom prst="rect">
            <a:avLst/>
          </a:prstGeom>
          <a:noFill/>
        </p:spPr>
        <p:txBody>
          <a:bodyPr wrap="square" rtlCol="0">
            <a:spAutoFit/>
          </a:bodyPr>
          <a:lstStyle/>
          <a:p>
            <a:r>
              <a:rPr lang="en-GB" sz="2800" dirty="0" smtClean="0"/>
              <a:t>Background – The Sun</a:t>
            </a:r>
            <a:r>
              <a:rPr lang="en-GB" dirty="0" smtClean="0"/>
              <a:t> </a:t>
            </a:r>
            <a:endParaRPr lang="en-GB" dirty="0"/>
          </a:p>
        </p:txBody>
      </p:sp>
      <p:sp>
        <p:nvSpPr>
          <p:cNvPr id="3" name="TextBox 2"/>
          <p:cNvSpPr txBox="1"/>
          <p:nvPr/>
        </p:nvSpPr>
        <p:spPr>
          <a:xfrm>
            <a:off x="400650" y="2276872"/>
            <a:ext cx="8352928" cy="3416320"/>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The sun is a G type main sequence star with a surface temperature of around 5578K.</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smtClean="0"/>
              <a:t>The sun was formed around 4.567 billion years ago.</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smtClean="0"/>
              <a:t>It is made up of approximately ¾ hydrogen, ¼ helium and 1.69% heavier elements, such as oxygen, carbon, neon and iron.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236427"/>
            <a:ext cx="1937486" cy="1844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501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76" y="0"/>
            <a:ext cx="6660232" cy="523220"/>
          </a:xfrm>
          <a:prstGeom prst="rect">
            <a:avLst/>
          </a:prstGeom>
          <a:noFill/>
        </p:spPr>
        <p:txBody>
          <a:bodyPr wrap="square" rtlCol="0">
            <a:spAutoFit/>
          </a:bodyPr>
          <a:lstStyle/>
          <a:p>
            <a:r>
              <a:rPr lang="en-GB" sz="2800" dirty="0" smtClean="0"/>
              <a:t>Background – Sunspots</a:t>
            </a:r>
            <a:r>
              <a:rPr lang="en-GB" dirty="0" smtClean="0"/>
              <a:t> </a:t>
            </a:r>
            <a:endParaRPr lang="en-GB" dirty="0"/>
          </a:p>
        </p:txBody>
      </p:sp>
      <p:sp>
        <p:nvSpPr>
          <p:cNvPr id="3" name="Rectangle 2"/>
          <p:cNvSpPr/>
          <p:nvPr/>
        </p:nvSpPr>
        <p:spPr>
          <a:xfrm>
            <a:off x="539552" y="908720"/>
            <a:ext cx="7704856" cy="3416320"/>
          </a:xfrm>
          <a:prstGeom prst="rect">
            <a:avLst/>
          </a:prstGeom>
        </p:spPr>
        <p:txBody>
          <a:bodyPr wrap="square">
            <a:spAutoFit/>
          </a:bodyPr>
          <a:lstStyle/>
          <a:p>
            <a:pPr marL="285750" indent="-285750">
              <a:buFont typeface="Arial" panose="020B0604020202020204" pitchFamily="34" charset="0"/>
              <a:buChar char="•"/>
            </a:pPr>
            <a:r>
              <a:rPr lang="en-GB" sz="2400" dirty="0"/>
              <a:t>Sunspots are parts of the sun that are cooler than the surrounding </a:t>
            </a:r>
            <a:r>
              <a:rPr lang="en-GB" sz="2400" dirty="0" smtClean="0"/>
              <a:t>area, </a:t>
            </a:r>
            <a:r>
              <a:rPr lang="en-GB" sz="2400" dirty="0"/>
              <a:t>due to the </a:t>
            </a:r>
            <a:r>
              <a:rPr lang="en-GB" sz="2400" dirty="0" smtClean="0"/>
              <a:t>sun’s magnetic field.</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a:t>They </a:t>
            </a:r>
            <a:r>
              <a:rPr lang="en-GB" sz="2400" dirty="0" smtClean="0"/>
              <a:t>often </a:t>
            </a:r>
            <a:r>
              <a:rPr lang="en-GB" sz="2400" dirty="0"/>
              <a:t>appear in </a:t>
            </a:r>
            <a:r>
              <a:rPr lang="en-GB" sz="2400" dirty="0" smtClean="0"/>
              <a:t>pairs, </a:t>
            </a:r>
            <a:r>
              <a:rPr lang="en-GB" sz="2400" dirty="0"/>
              <a:t>with the magnetic field coming out of </a:t>
            </a:r>
            <a:r>
              <a:rPr lang="en-GB" sz="2400" dirty="0" smtClean="0"/>
              <a:t>one sunspot </a:t>
            </a:r>
            <a:r>
              <a:rPr lang="en-GB" sz="2400" dirty="0"/>
              <a:t>and into </a:t>
            </a:r>
            <a:r>
              <a:rPr lang="en-GB" sz="2400" dirty="0" smtClean="0"/>
              <a:t>another oppositely charged sunspot.</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a:t>Solar flares are intense bursts of radiation that </a:t>
            </a:r>
            <a:r>
              <a:rPr lang="en-GB" sz="2400" dirty="0" smtClean="0"/>
              <a:t>are sometimes emitted from sunspots.</a:t>
            </a:r>
            <a:endParaRPr lang="en-GB"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356313"/>
            <a:ext cx="27432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777822" y="6196781"/>
            <a:ext cx="1008112" cy="369332"/>
          </a:xfrm>
          <a:prstGeom prst="rect">
            <a:avLst/>
          </a:prstGeom>
          <a:noFill/>
        </p:spPr>
        <p:txBody>
          <a:bodyPr wrap="square" rtlCol="0">
            <a:spAutoFit/>
          </a:bodyPr>
          <a:lstStyle/>
          <a:p>
            <a:r>
              <a:rPr lang="en-GB" dirty="0" smtClean="0"/>
              <a:t>Arc</a:t>
            </a:r>
            <a:endParaRPr lang="en-GB" dirty="0"/>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963" t="14781" r="758" b="13720"/>
          <a:stretch/>
        </p:blipFill>
        <p:spPr bwMode="auto">
          <a:xfrm>
            <a:off x="683568" y="4473971"/>
            <a:ext cx="2325961" cy="1974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09529" y="6089841"/>
            <a:ext cx="1705508" cy="369332"/>
          </a:xfrm>
          <a:prstGeom prst="rect">
            <a:avLst/>
          </a:prstGeom>
          <a:noFill/>
        </p:spPr>
        <p:txBody>
          <a:bodyPr wrap="square" rtlCol="0">
            <a:spAutoFit/>
          </a:bodyPr>
          <a:lstStyle/>
          <a:p>
            <a:r>
              <a:rPr lang="en-GB" dirty="0" smtClean="0"/>
              <a:t>Sunspots</a:t>
            </a:r>
            <a:endParaRPr lang="en-GB" dirty="0"/>
          </a:p>
        </p:txBody>
      </p:sp>
    </p:spTree>
    <p:extLst>
      <p:ext uri="{BB962C8B-B14F-4D97-AF65-F5344CB8AC3E}">
        <p14:creationId xmlns:p14="http://schemas.microsoft.com/office/powerpoint/2010/main" val="176257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164288" cy="523220"/>
          </a:xfrm>
          <a:prstGeom prst="rect">
            <a:avLst/>
          </a:prstGeom>
          <a:noFill/>
        </p:spPr>
        <p:txBody>
          <a:bodyPr wrap="square" rtlCol="0">
            <a:spAutoFit/>
          </a:bodyPr>
          <a:lstStyle/>
          <a:p>
            <a:r>
              <a:rPr lang="en-GB" sz="2800" dirty="0" smtClean="0"/>
              <a:t>Background - Observing the sun safely</a:t>
            </a:r>
            <a:endParaRPr lang="en-GB" sz="2000" dirty="0"/>
          </a:p>
        </p:txBody>
      </p:sp>
      <p:sp>
        <p:nvSpPr>
          <p:cNvPr id="3" name="Rectangle 2"/>
          <p:cNvSpPr/>
          <p:nvPr/>
        </p:nvSpPr>
        <p:spPr>
          <a:xfrm>
            <a:off x="611560" y="908720"/>
            <a:ext cx="7704856" cy="5262979"/>
          </a:xfrm>
          <a:prstGeom prst="rect">
            <a:avLst/>
          </a:prstGeom>
        </p:spPr>
        <p:txBody>
          <a:bodyPr wrap="square">
            <a:spAutoFit/>
          </a:bodyPr>
          <a:lstStyle/>
          <a:p>
            <a:r>
              <a:rPr lang="en-GB" sz="2400" dirty="0"/>
              <a:t>In order for us to be able to look at the sun safely, we need to filter out 99% of its light before it reaches our eyes</a:t>
            </a:r>
            <a:r>
              <a:rPr lang="en-GB" sz="2400" dirty="0" smtClean="0"/>
              <a:t>.</a:t>
            </a:r>
          </a:p>
          <a:p>
            <a:endParaRPr lang="en-GB" sz="2400" dirty="0"/>
          </a:p>
          <a:p>
            <a:r>
              <a:rPr lang="en-GB" sz="2400" dirty="0" smtClean="0"/>
              <a:t>Ways </a:t>
            </a:r>
            <a:r>
              <a:rPr lang="en-GB" sz="2400" dirty="0"/>
              <a:t>to do this </a:t>
            </a:r>
            <a:r>
              <a:rPr lang="en-GB" sz="2400" dirty="0" smtClean="0"/>
              <a:t>include;</a:t>
            </a:r>
          </a:p>
          <a:p>
            <a:endParaRPr lang="en-GB" sz="2400" dirty="0" smtClean="0"/>
          </a:p>
          <a:p>
            <a:pPr marL="285750" indent="-285750">
              <a:buFont typeface="Arial" panose="020B0604020202020204" pitchFamily="34" charset="0"/>
              <a:buChar char="•"/>
            </a:pPr>
            <a:r>
              <a:rPr lang="en-GB" sz="2400" dirty="0"/>
              <a:t>u</a:t>
            </a:r>
            <a:r>
              <a:rPr lang="en-GB" sz="2400" dirty="0" smtClean="0"/>
              <a:t>sing a </a:t>
            </a:r>
            <a:r>
              <a:rPr lang="en-GB" sz="2400" dirty="0"/>
              <a:t>pinhole projection </a:t>
            </a:r>
            <a:r>
              <a:rPr lang="en-GB" sz="2400" dirty="0" smtClean="0"/>
              <a:t>box</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smtClean="0"/>
              <a:t>shining the light from the sun through a pair of binoculars </a:t>
            </a:r>
            <a:r>
              <a:rPr lang="en-GB" sz="2400" dirty="0"/>
              <a:t>onto </a:t>
            </a:r>
            <a:r>
              <a:rPr lang="en-GB" sz="2400" dirty="0" smtClean="0"/>
              <a:t>a screen</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smtClean="0"/>
              <a:t>using </a:t>
            </a:r>
            <a:r>
              <a:rPr lang="en-GB" sz="2400" dirty="0"/>
              <a:t>a solar </a:t>
            </a:r>
            <a:r>
              <a:rPr lang="en-GB" sz="2400" dirty="0" smtClean="0"/>
              <a:t>telescope or  solar </a:t>
            </a:r>
            <a:r>
              <a:rPr lang="en-GB" sz="2400" dirty="0"/>
              <a:t>observation </a:t>
            </a:r>
            <a:r>
              <a:rPr lang="en-GB" sz="2400" dirty="0" smtClean="0"/>
              <a:t>glasses</a:t>
            </a:r>
          </a:p>
          <a:p>
            <a:endParaRPr lang="en-GB" sz="2400" dirty="0" smtClean="0"/>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r>
              <a:rPr lang="en-GB" sz="2400" dirty="0" smtClean="0"/>
              <a:t>using </a:t>
            </a:r>
            <a:r>
              <a:rPr lang="en-GB" sz="2400" dirty="0"/>
              <a:t>a </a:t>
            </a:r>
            <a:r>
              <a:rPr lang="en-GB" sz="2400" dirty="0" smtClean="0"/>
              <a:t>filter</a:t>
            </a:r>
            <a:endParaRPr lang="en-GB" sz="2400" dirty="0"/>
          </a:p>
        </p:txBody>
      </p:sp>
    </p:spTree>
    <p:extLst>
      <p:ext uri="{BB962C8B-B14F-4D97-AF65-F5344CB8AC3E}">
        <p14:creationId xmlns:p14="http://schemas.microsoft.com/office/powerpoint/2010/main" val="357219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5796136" cy="523220"/>
          </a:xfrm>
          <a:prstGeom prst="rect">
            <a:avLst/>
          </a:prstGeom>
          <a:noFill/>
        </p:spPr>
        <p:txBody>
          <a:bodyPr wrap="square" rtlCol="0">
            <a:spAutoFit/>
          </a:bodyPr>
          <a:lstStyle/>
          <a:p>
            <a:r>
              <a:rPr lang="en-GB" sz="2800" dirty="0" smtClean="0"/>
              <a:t>Target</a:t>
            </a:r>
            <a:endParaRPr lang="en-GB" sz="2800" dirty="0"/>
          </a:p>
        </p:txBody>
      </p:sp>
      <p:sp>
        <p:nvSpPr>
          <p:cNvPr id="3" name="TextBox 2"/>
          <p:cNvSpPr txBox="1"/>
          <p:nvPr/>
        </p:nvSpPr>
        <p:spPr>
          <a:xfrm>
            <a:off x="611560" y="980728"/>
            <a:ext cx="7920880" cy="1846659"/>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To determine the rotational period of the sun using sunspot data</a:t>
            </a:r>
          </a:p>
          <a:p>
            <a:pPr marL="342900" indent="-342900">
              <a:buFont typeface="Arial" panose="020B0604020202020204" pitchFamily="34" charset="0"/>
              <a:buChar char="•"/>
            </a:pPr>
            <a:r>
              <a:rPr lang="en-GB" sz="2400" dirty="0" smtClean="0"/>
              <a:t>To investigate one hundred years of sunspot data  to see if any patterns emerge.</a:t>
            </a:r>
          </a:p>
          <a:p>
            <a:r>
              <a:rPr lang="en-GB" dirty="0" smtClean="0"/>
              <a:t> </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640" y="2492896"/>
            <a:ext cx="4194720" cy="373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04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98753" cy="523220"/>
          </a:xfrm>
          <a:prstGeom prst="rect">
            <a:avLst/>
          </a:prstGeom>
        </p:spPr>
        <p:txBody>
          <a:bodyPr wrap="none">
            <a:spAutoFit/>
          </a:bodyPr>
          <a:lstStyle/>
          <a:p>
            <a:r>
              <a:rPr lang="en-GB" sz="2800" dirty="0" smtClean="0"/>
              <a:t>Dataset</a:t>
            </a:r>
            <a:endParaRPr lang="en-GB" sz="2800" dirty="0"/>
          </a:p>
        </p:txBody>
      </p:sp>
      <p:sp>
        <p:nvSpPr>
          <p:cNvPr id="4" name="TextBox 3"/>
          <p:cNvSpPr txBox="1"/>
          <p:nvPr/>
        </p:nvSpPr>
        <p:spPr>
          <a:xfrm>
            <a:off x="387835" y="1013241"/>
            <a:ext cx="8352928" cy="4431983"/>
          </a:xfrm>
          <a:prstGeom prst="rect">
            <a:avLst/>
          </a:prstGeom>
          <a:noFill/>
        </p:spPr>
        <p:txBody>
          <a:bodyPr wrap="square" rtlCol="0">
            <a:spAutoFit/>
          </a:bodyPr>
          <a:lstStyle/>
          <a:p>
            <a:r>
              <a:rPr lang="en-GB" sz="2400" u="sng" dirty="0" smtClean="0"/>
              <a:t>One hundred years of sunspot data</a:t>
            </a:r>
          </a:p>
          <a:p>
            <a:endParaRPr lang="en-GB" sz="2400" u="sng" dirty="0" smtClean="0"/>
          </a:p>
          <a:p>
            <a:r>
              <a:rPr lang="en-GB" sz="2400" dirty="0" smtClean="0"/>
              <a:t>We were given over 100 years of sunspot data, from 1900 to 2008. This detailed the date that the reading was taken and the number of sunspots.</a:t>
            </a:r>
          </a:p>
          <a:p>
            <a:endParaRPr lang="en-GB" sz="2400" u="sng" dirty="0"/>
          </a:p>
          <a:p>
            <a:endParaRPr lang="en-GB" sz="2400" u="sng" dirty="0" smtClean="0"/>
          </a:p>
          <a:p>
            <a:r>
              <a:rPr lang="en-GB" sz="2400" u="sng" dirty="0" smtClean="0"/>
              <a:t>Determining </a:t>
            </a:r>
            <a:r>
              <a:rPr lang="en-GB" sz="2400" u="sng" dirty="0"/>
              <a:t>the rotational period of the </a:t>
            </a:r>
            <a:r>
              <a:rPr lang="en-GB" sz="2400" u="sng" dirty="0" smtClean="0"/>
              <a:t>sun</a:t>
            </a:r>
          </a:p>
          <a:p>
            <a:endParaRPr lang="en-GB" sz="2400" dirty="0" smtClean="0"/>
          </a:p>
          <a:p>
            <a:r>
              <a:rPr lang="en-GB" sz="2400" dirty="0" smtClean="0"/>
              <a:t>We received 50 images of the sun from the GONG solar telescope, which were taken every day, as close to noon as possible.</a:t>
            </a:r>
            <a:endParaRPr lang="en-GB" sz="2400" dirty="0"/>
          </a:p>
          <a:p>
            <a:endParaRPr lang="en-GB" dirty="0" smtClean="0"/>
          </a:p>
        </p:txBody>
      </p:sp>
    </p:spTree>
    <p:extLst>
      <p:ext uri="{BB962C8B-B14F-4D97-AF65-F5344CB8AC3E}">
        <p14:creationId xmlns:p14="http://schemas.microsoft.com/office/powerpoint/2010/main" val="1488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7596336" cy="523220"/>
          </a:xfrm>
          <a:prstGeom prst="rect">
            <a:avLst/>
          </a:prstGeom>
          <a:noFill/>
        </p:spPr>
        <p:txBody>
          <a:bodyPr wrap="square" rtlCol="0">
            <a:spAutoFit/>
          </a:bodyPr>
          <a:lstStyle/>
          <a:p>
            <a:r>
              <a:rPr lang="en-GB" sz="2800" dirty="0" smtClean="0"/>
              <a:t>GONG</a:t>
            </a:r>
            <a:endParaRPr lang="en-GB" sz="2800" dirty="0"/>
          </a:p>
        </p:txBody>
      </p:sp>
      <p:sp>
        <p:nvSpPr>
          <p:cNvPr id="5" name="TextBox 4"/>
          <p:cNvSpPr txBox="1"/>
          <p:nvPr/>
        </p:nvSpPr>
        <p:spPr>
          <a:xfrm>
            <a:off x="539552" y="764704"/>
            <a:ext cx="7992888" cy="1631216"/>
          </a:xfrm>
          <a:prstGeom prst="rect">
            <a:avLst/>
          </a:prstGeom>
          <a:noFill/>
        </p:spPr>
        <p:txBody>
          <a:bodyPr wrap="square" rtlCol="0">
            <a:spAutoFit/>
          </a:bodyPr>
          <a:lstStyle/>
          <a:p>
            <a:r>
              <a:rPr lang="en-GB" sz="2000" dirty="0" smtClean="0"/>
              <a:t>The </a:t>
            </a:r>
            <a:r>
              <a:rPr lang="en-GB" sz="2000" dirty="0"/>
              <a:t>GONG </a:t>
            </a:r>
            <a:r>
              <a:rPr lang="en-GB" sz="2000" dirty="0" smtClean="0"/>
              <a:t>(Global </a:t>
            </a:r>
            <a:r>
              <a:rPr lang="en-GB" sz="2000" dirty="0"/>
              <a:t>Oscillation Network </a:t>
            </a:r>
            <a:r>
              <a:rPr lang="en-GB" sz="2000" dirty="0" smtClean="0"/>
              <a:t>Group) solar telescope in Tenerife is one </a:t>
            </a:r>
            <a:r>
              <a:rPr lang="en-GB" sz="2000" dirty="0"/>
              <a:t>of six </a:t>
            </a:r>
            <a:r>
              <a:rPr lang="en-GB" sz="2000" dirty="0" smtClean="0"/>
              <a:t> identical stations around the world.</a:t>
            </a:r>
          </a:p>
          <a:p>
            <a:endParaRPr lang="en-GB" sz="2000" dirty="0" smtClean="0"/>
          </a:p>
          <a:p>
            <a:r>
              <a:rPr lang="en-GB" sz="2000" dirty="0"/>
              <a:t>T</a:t>
            </a:r>
            <a:r>
              <a:rPr lang="en-GB" sz="2000" dirty="0" smtClean="0"/>
              <a:t>hese make up a </a:t>
            </a:r>
            <a:r>
              <a:rPr lang="en-GB" sz="2000" dirty="0"/>
              <a:t>community-based program to conduct a detailed study of solar internal structure and </a:t>
            </a:r>
            <a:r>
              <a:rPr lang="en-GB" sz="2000" dirty="0" smtClean="0"/>
              <a:t>dynamics.</a:t>
            </a:r>
            <a:endParaRPr lang="en-GB"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908" y="2857066"/>
            <a:ext cx="4632176" cy="3010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219908" y="5867980"/>
            <a:ext cx="7560840" cy="369332"/>
          </a:xfrm>
          <a:prstGeom prst="rect">
            <a:avLst/>
          </a:prstGeom>
          <a:noFill/>
        </p:spPr>
        <p:txBody>
          <a:bodyPr wrap="square" rtlCol="0">
            <a:spAutoFit/>
          </a:bodyPr>
          <a:lstStyle/>
          <a:p>
            <a:r>
              <a:rPr lang="en-GB" dirty="0"/>
              <a:t>El Teide Observatory, Canary Islands</a:t>
            </a:r>
          </a:p>
        </p:txBody>
      </p:sp>
    </p:spTree>
    <p:extLst>
      <p:ext uri="{BB962C8B-B14F-4D97-AF65-F5344CB8AC3E}">
        <p14:creationId xmlns:p14="http://schemas.microsoft.com/office/powerpoint/2010/main" val="417655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668344" cy="523220"/>
          </a:xfrm>
          <a:prstGeom prst="rect">
            <a:avLst/>
          </a:prstGeom>
          <a:noFill/>
        </p:spPr>
        <p:txBody>
          <a:bodyPr wrap="square" rtlCol="0">
            <a:spAutoFit/>
          </a:bodyPr>
          <a:lstStyle/>
          <a:p>
            <a:r>
              <a:rPr lang="en-GB" sz="2800" dirty="0" smtClean="0"/>
              <a:t>Determining the period of the sun using sunspots </a:t>
            </a:r>
            <a:endParaRPr lang="en-GB"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777" y="908720"/>
            <a:ext cx="6730007" cy="2952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14316" y="4509120"/>
            <a:ext cx="8352928" cy="1446550"/>
          </a:xfrm>
          <a:prstGeom prst="rect">
            <a:avLst/>
          </a:prstGeom>
          <a:noFill/>
        </p:spPr>
        <p:txBody>
          <a:bodyPr wrap="square" rtlCol="0">
            <a:spAutoFit/>
          </a:bodyPr>
          <a:lstStyle/>
          <a:p>
            <a:r>
              <a:rPr lang="en-GB" sz="2200" dirty="0" smtClean="0"/>
              <a:t>Firstly we measured the diameter of the sun. This came to 1800.31 lin.</a:t>
            </a:r>
          </a:p>
          <a:p>
            <a:endParaRPr lang="en-GB" sz="2200" dirty="0" smtClean="0"/>
          </a:p>
          <a:p>
            <a:r>
              <a:rPr lang="en-GB" sz="2200" dirty="0" smtClean="0"/>
              <a:t>We then measured the distance from the sunspot to the edge of </a:t>
            </a:r>
            <a:r>
              <a:rPr lang="en-GB" sz="2200" smtClean="0"/>
              <a:t>the diameter. </a:t>
            </a:r>
            <a:r>
              <a:rPr lang="en-GB" sz="2200" dirty="0" smtClean="0"/>
              <a:t>This came to 720 </a:t>
            </a:r>
            <a:r>
              <a:rPr lang="en-GB" sz="2200" dirty="0" err="1" smtClean="0"/>
              <a:t>lin</a:t>
            </a:r>
            <a:r>
              <a:rPr lang="en-GB" sz="2200" dirty="0" smtClean="0"/>
              <a:t> in image 1 and 525.875 </a:t>
            </a:r>
            <a:r>
              <a:rPr lang="en-GB" sz="2200" dirty="0" err="1" smtClean="0"/>
              <a:t>lin</a:t>
            </a:r>
            <a:r>
              <a:rPr lang="en-GB" sz="2200" dirty="0" smtClean="0"/>
              <a:t> in image 2.</a:t>
            </a:r>
            <a:endParaRPr lang="en-GB" sz="2200" dirty="0"/>
          </a:p>
        </p:txBody>
      </p:sp>
      <p:sp>
        <p:nvSpPr>
          <p:cNvPr id="4" name="TextBox 3"/>
          <p:cNvSpPr txBox="1"/>
          <p:nvPr/>
        </p:nvSpPr>
        <p:spPr>
          <a:xfrm>
            <a:off x="1325777" y="3861597"/>
            <a:ext cx="2814175" cy="369332"/>
          </a:xfrm>
          <a:prstGeom prst="rect">
            <a:avLst/>
          </a:prstGeom>
          <a:noFill/>
        </p:spPr>
        <p:txBody>
          <a:bodyPr wrap="square" rtlCol="0">
            <a:spAutoFit/>
          </a:bodyPr>
          <a:lstStyle/>
          <a:p>
            <a:r>
              <a:rPr lang="en-GB" dirty="0" smtClean="0"/>
              <a:t>Image 1</a:t>
            </a:r>
            <a:endParaRPr lang="en-GB" dirty="0"/>
          </a:p>
        </p:txBody>
      </p:sp>
      <p:sp>
        <p:nvSpPr>
          <p:cNvPr id="6" name="TextBox 5"/>
          <p:cNvSpPr txBox="1"/>
          <p:nvPr/>
        </p:nvSpPr>
        <p:spPr>
          <a:xfrm>
            <a:off x="5237280" y="3864238"/>
            <a:ext cx="2814175" cy="369332"/>
          </a:xfrm>
          <a:prstGeom prst="rect">
            <a:avLst/>
          </a:prstGeom>
          <a:noFill/>
        </p:spPr>
        <p:txBody>
          <a:bodyPr wrap="square" rtlCol="0">
            <a:spAutoFit/>
          </a:bodyPr>
          <a:lstStyle/>
          <a:p>
            <a:r>
              <a:rPr lang="en-GB" dirty="0" smtClean="0"/>
              <a:t>Image 2</a:t>
            </a:r>
            <a:endParaRPr lang="en-GB" dirty="0"/>
          </a:p>
        </p:txBody>
      </p:sp>
    </p:spTree>
    <p:extLst>
      <p:ext uri="{BB962C8B-B14F-4D97-AF65-F5344CB8AC3E}">
        <p14:creationId xmlns:p14="http://schemas.microsoft.com/office/powerpoint/2010/main" val="162894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2699792" y="836712"/>
                <a:ext cx="3553544" cy="7838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a:rPr>
                        <m:t>𝐴</m:t>
                      </m:r>
                      <m:r>
                        <a:rPr lang="en-GB" sz="2400" b="0" i="1" smtClean="0">
                          <a:latin typeface="Cambria Math"/>
                        </a:rPr>
                        <m:t>= </m:t>
                      </m:r>
                      <m:sSup>
                        <m:sSupPr>
                          <m:ctrlPr>
                            <a:rPr lang="en-GB" sz="2400" b="0" i="1" smtClean="0">
                              <a:latin typeface="Cambria Math"/>
                            </a:rPr>
                          </m:ctrlPr>
                        </m:sSupPr>
                        <m:e>
                          <m:r>
                            <a:rPr lang="en-GB" sz="2400" b="0" i="1" smtClean="0">
                              <a:latin typeface="Cambria Math"/>
                            </a:rPr>
                            <m:t>𝑐𝑜𝑠</m:t>
                          </m:r>
                        </m:e>
                        <m:sup>
                          <m:r>
                            <a:rPr lang="en-GB" sz="2400" b="0" i="1" smtClean="0">
                              <a:latin typeface="Cambria Math"/>
                            </a:rPr>
                            <m:t>−1</m:t>
                          </m:r>
                        </m:sup>
                      </m:sSup>
                      <m:r>
                        <a:rPr lang="en-GB" sz="2400" b="0" i="0" smtClean="0">
                          <a:latin typeface="Cambria Math"/>
                        </a:rPr>
                        <m:t>(</m:t>
                      </m:r>
                      <m:f>
                        <m:fPr>
                          <m:ctrlPr>
                            <a:rPr lang="en-GB" sz="2400" b="0" i="1" smtClean="0">
                              <a:latin typeface="Cambria Math"/>
                            </a:rPr>
                          </m:ctrlPr>
                        </m:fPr>
                        <m:num>
                          <m:r>
                            <a:rPr lang="en-GB" sz="2400" b="0" i="1" smtClean="0">
                              <a:latin typeface="Cambria Math"/>
                            </a:rPr>
                            <m:t>𝐷</m:t>
                          </m:r>
                          <m:r>
                            <a:rPr lang="en-GB" sz="2400" b="0" i="1" smtClean="0">
                              <a:latin typeface="Cambria Math"/>
                            </a:rPr>
                            <m:t>−2</m:t>
                          </m:r>
                          <m:r>
                            <a:rPr lang="en-GB" sz="2400" b="0" i="1" smtClean="0">
                              <a:latin typeface="Cambria Math"/>
                            </a:rPr>
                            <m:t>𝑆</m:t>
                          </m:r>
                        </m:num>
                        <m:den>
                          <m:r>
                            <a:rPr lang="en-GB" sz="2400" b="0" i="1" smtClean="0">
                              <a:latin typeface="Cambria Math"/>
                            </a:rPr>
                            <m:t>𝐷</m:t>
                          </m:r>
                        </m:den>
                      </m:f>
                      <m:r>
                        <a:rPr lang="en-GB" sz="2400" b="0" i="0" smtClean="0">
                          <a:latin typeface="Cambria Math"/>
                        </a:rPr>
                        <m:t>)</m:t>
                      </m:r>
                    </m:oMath>
                  </m:oMathPara>
                </a14:m>
                <a:endParaRPr lang="en-GB" sz="3600" dirty="0"/>
              </a:p>
            </p:txBody>
          </p:sp>
        </mc:Choice>
        <mc:Fallback xmlns="">
          <p:sp>
            <p:nvSpPr>
              <p:cNvPr id="3" name="TextBox 2"/>
              <p:cNvSpPr txBox="1">
                <a:spLocks noRot="1" noChangeAspect="1" noMove="1" noResize="1" noEditPoints="1" noAdjustHandles="1" noChangeArrowheads="1" noChangeShapeType="1" noTextEdit="1"/>
              </p:cNvSpPr>
              <p:nvPr/>
            </p:nvSpPr>
            <p:spPr>
              <a:xfrm>
                <a:off x="2699792" y="836712"/>
                <a:ext cx="3553544" cy="783804"/>
              </a:xfrm>
              <a:prstGeom prst="rect">
                <a:avLst/>
              </a:prstGeom>
              <a:blipFill rotWithShape="1">
                <a:blip r:embed="rId3"/>
                <a:stretch>
                  <a:fillRect/>
                </a:stretch>
              </a:blipFill>
            </p:spPr>
            <p:txBody>
              <a:bodyPr/>
              <a:lstStyle/>
              <a:p>
                <a:r>
                  <a:rPr lang="en-GB">
                    <a:noFill/>
                  </a:rPr>
                  <a:t> </a:t>
                </a:r>
              </a:p>
            </p:txBody>
          </p:sp>
        </mc:Fallback>
      </mc:AlternateContent>
      <p:sp>
        <p:nvSpPr>
          <p:cNvPr id="6" name="TextBox 5"/>
          <p:cNvSpPr txBox="1"/>
          <p:nvPr/>
        </p:nvSpPr>
        <p:spPr>
          <a:xfrm>
            <a:off x="899592" y="1772816"/>
            <a:ext cx="7200800" cy="3600986"/>
          </a:xfrm>
          <a:prstGeom prst="rect">
            <a:avLst/>
          </a:prstGeom>
          <a:noFill/>
        </p:spPr>
        <p:txBody>
          <a:bodyPr wrap="square" rtlCol="0">
            <a:spAutoFit/>
          </a:bodyPr>
          <a:lstStyle/>
          <a:p>
            <a:r>
              <a:rPr lang="en-GB" sz="2400" dirty="0" smtClean="0"/>
              <a:t>We then put these values in to this equation in place of S, and the diameter in place of D.</a:t>
            </a:r>
          </a:p>
          <a:p>
            <a:endParaRPr lang="en-GB" sz="2400" dirty="0" smtClean="0"/>
          </a:p>
          <a:p>
            <a:r>
              <a:rPr lang="en-GB" sz="2400" dirty="0" smtClean="0"/>
              <a:t>This gave us values of A of 78.45⁰ and 65.43⁰</a:t>
            </a:r>
          </a:p>
          <a:p>
            <a:endParaRPr lang="en-GB" sz="2400" dirty="0" smtClean="0"/>
          </a:p>
          <a:p>
            <a:r>
              <a:rPr lang="en-GB" sz="2400" dirty="0" smtClean="0"/>
              <a:t>A₁ - A₂  =  13.02⁰</a:t>
            </a:r>
          </a:p>
          <a:p>
            <a:endParaRPr lang="en-GB" sz="2400" i="1" dirty="0">
              <a:latin typeface="Cambria Math"/>
            </a:endParaRPr>
          </a:p>
          <a:p>
            <a:r>
              <a:rPr lang="en-GB" sz="2400" dirty="0" smtClean="0"/>
              <a:t>360⁰ ÷ 13.02⁰ = 27.65 Days</a:t>
            </a:r>
          </a:p>
          <a:p>
            <a:r>
              <a:rPr lang="en-GB" sz="2000" dirty="0" smtClean="0"/>
              <a:t> </a:t>
            </a:r>
          </a:p>
          <a:p>
            <a:endParaRPr lang="en-GB" dirty="0"/>
          </a:p>
        </p:txBody>
      </p:sp>
      <p:sp>
        <p:nvSpPr>
          <p:cNvPr id="2" name="TextBox 1"/>
          <p:cNvSpPr txBox="1"/>
          <p:nvPr/>
        </p:nvSpPr>
        <p:spPr>
          <a:xfrm>
            <a:off x="0" y="0"/>
            <a:ext cx="7884368" cy="523220"/>
          </a:xfrm>
          <a:prstGeom prst="rect">
            <a:avLst/>
          </a:prstGeom>
          <a:noFill/>
        </p:spPr>
        <p:txBody>
          <a:bodyPr wrap="square" rtlCol="0">
            <a:spAutoFit/>
          </a:bodyPr>
          <a:lstStyle/>
          <a:p>
            <a:r>
              <a:rPr lang="en-GB" sz="2800" dirty="0" smtClean="0"/>
              <a:t>Determining the period of the sun using sunspots</a:t>
            </a:r>
            <a:endParaRPr lang="en-GB" sz="2800" dirty="0"/>
          </a:p>
        </p:txBody>
      </p:sp>
    </p:spTree>
    <p:extLst>
      <p:ext uri="{BB962C8B-B14F-4D97-AF65-F5344CB8AC3E}">
        <p14:creationId xmlns:p14="http://schemas.microsoft.com/office/powerpoint/2010/main" val="177998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655</Words>
  <Application>Microsoft Office PowerPoint</Application>
  <PresentationFormat>On-screen Show (4:3)</PresentationFormat>
  <Paragraphs>96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Solar Investigations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LJMU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Investigations</dc:title>
  <dc:creator>User</dc:creator>
  <cp:lastModifiedBy>user</cp:lastModifiedBy>
  <cp:revision>36</cp:revision>
  <dcterms:created xsi:type="dcterms:W3CDTF">2014-07-09T10:13:38Z</dcterms:created>
  <dcterms:modified xsi:type="dcterms:W3CDTF">2014-07-10T15:25:37Z</dcterms:modified>
</cp:coreProperties>
</file>