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4660"/>
  </p:normalViewPr>
  <p:slideViewPr>
    <p:cSldViewPr>
      <p:cViewPr>
        <p:scale>
          <a:sx n="66" d="100"/>
          <a:sy n="66" d="100"/>
        </p:scale>
        <p:origin x="-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Variable%20Stars\Excel%20Data%20and%20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Variable%20Stars\Excel%20Data%20and%20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Variable%20Stars\Excel%20Data%20and%20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Variable%20Stars\Excel%20Data%20and%20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Variable%20Stars\Excel%20Data%20and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545995994653919E-2"/>
          <c:y val="0.10281423409094896"/>
          <c:w val="0.84766489157483638"/>
          <c:h val="0.780070190395325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Sheet4!$B$5:$B$37</c:f>
              <c:numCache>
                <c:formatCode>General</c:formatCode>
                <c:ptCount val="33"/>
                <c:pt idx="0">
                  <c:v>894</c:v>
                </c:pt>
                <c:pt idx="1">
                  <c:v>1595</c:v>
                </c:pt>
                <c:pt idx="2">
                  <c:v>1626</c:v>
                </c:pt>
                <c:pt idx="3">
                  <c:v>1658</c:v>
                </c:pt>
                <c:pt idx="4">
                  <c:v>4140</c:v>
                </c:pt>
                <c:pt idx="5">
                  <c:v>4171</c:v>
                </c:pt>
                <c:pt idx="6">
                  <c:v>5388</c:v>
                </c:pt>
                <c:pt idx="7">
                  <c:v>5419</c:v>
                </c:pt>
                <c:pt idx="8">
                  <c:v>5451</c:v>
                </c:pt>
                <c:pt idx="9">
                  <c:v>6940</c:v>
                </c:pt>
                <c:pt idx="10">
                  <c:v>6974</c:v>
                </c:pt>
                <c:pt idx="11">
                  <c:v>7005</c:v>
                </c:pt>
                <c:pt idx="12">
                  <c:v>9528</c:v>
                </c:pt>
                <c:pt idx="13">
                  <c:v>9559</c:v>
                </c:pt>
                <c:pt idx="14">
                  <c:v>9591</c:v>
                </c:pt>
                <c:pt idx="15">
                  <c:v>10596</c:v>
                </c:pt>
                <c:pt idx="16">
                  <c:v>10628</c:v>
                </c:pt>
                <c:pt idx="17">
                  <c:v>10660</c:v>
                </c:pt>
                <c:pt idx="18">
                  <c:v>13421</c:v>
                </c:pt>
                <c:pt idx="19">
                  <c:v>13454</c:v>
                </c:pt>
                <c:pt idx="20">
                  <c:v>13487</c:v>
                </c:pt>
                <c:pt idx="21">
                  <c:v>14865</c:v>
                </c:pt>
                <c:pt idx="22">
                  <c:v>14896</c:v>
                </c:pt>
                <c:pt idx="23">
                  <c:v>14928</c:v>
                </c:pt>
                <c:pt idx="24">
                  <c:v>15023</c:v>
                </c:pt>
                <c:pt idx="25">
                  <c:v>15055</c:v>
                </c:pt>
                <c:pt idx="26">
                  <c:v>15087</c:v>
                </c:pt>
                <c:pt idx="27">
                  <c:v>18018</c:v>
                </c:pt>
                <c:pt idx="28">
                  <c:v>18050</c:v>
                </c:pt>
                <c:pt idx="29">
                  <c:v>18083</c:v>
                </c:pt>
                <c:pt idx="30">
                  <c:v>20750</c:v>
                </c:pt>
                <c:pt idx="31">
                  <c:v>20782</c:v>
                </c:pt>
                <c:pt idx="32">
                  <c:v>20814</c:v>
                </c:pt>
              </c:numCache>
            </c:numRef>
          </c:xVal>
          <c:yVal>
            <c:numRef>
              <c:f>Sheet4!$C$5:$C$37</c:f>
              <c:numCache>
                <c:formatCode>General</c:formatCode>
                <c:ptCount val="33"/>
                <c:pt idx="0">
                  <c:v>276650.59999999998</c:v>
                </c:pt>
                <c:pt idx="1">
                  <c:v>279646.40000000002</c:v>
                </c:pt>
                <c:pt idx="2">
                  <c:v>281911.3</c:v>
                </c:pt>
                <c:pt idx="3">
                  <c:v>277041.40000000002</c:v>
                </c:pt>
                <c:pt idx="4">
                  <c:v>284571.90000000002</c:v>
                </c:pt>
                <c:pt idx="5">
                  <c:v>280243.40000000002</c:v>
                </c:pt>
                <c:pt idx="6">
                  <c:v>284088.7</c:v>
                </c:pt>
                <c:pt idx="7">
                  <c:v>281479.59999999998</c:v>
                </c:pt>
                <c:pt idx="8">
                  <c:v>283100.3</c:v>
                </c:pt>
                <c:pt idx="9">
                  <c:v>275701.8</c:v>
                </c:pt>
                <c:pt idx="10">
                  <c:v>284827</c:v>
                </c:pt>
                <c:pt idx="11">
                  <c:v>287697.5</c:v>
                </c:pt>
                <c:pt idx="12">
                  <c:v>283979.09999999998</c:v>
                </c:pt>
                <c:pt idx="13">
                  <c:v>280973.90000000002</c:v>
                </c:pt>
                <c:pt idx="14">
                  <c:v>280469</c:v>
                </c:pt>
                <c:pt idx="15">
                  <c:v>272211.7</c:v>
                </c:pt>
                <c:pt idx="16">
                  <c:v>280542.90000000002</c:v>
                </c:pt>
                <c:pt idx="17">
                  <c:v>276377.3</c:v>
                </c:pt>
                <c:pt idx="18">
                  <c:v>271970.09999999998</c:v>
                </c:pt>
                <c:pt idx="19">
                  <c:v>277076.5</c:v>
                </c:pt>
                <c:pt idx="20">
                  <c:v>279723.59999999998</c:v>
                </c:pt>
                <c:pt idx="21">
                  <c:v>273141.8</c:v>
                </c:pt>
                <c:pt idx="22">
                  <c:v>267407.59999999998</c:v>
                </c:pt>
                <c:pt idx="23">
                  <c:v>279723.59999999998</c:v>
                </c:pt>
                <c:pt idx="24">
                  <c:v>273141.8</c:v>
                </c:pt>
                <c:pt idx="25">
                  <c:v>267467.59999999998</c:v>
                </c:pt>
                <c:pt idx="26">
                  <c:v>275229.40000000002</c:v>
                </c:pt>
                <c:pt idx="27">
                  <c:v>264703.59999999998</c:v>
                </c:pt>
                <c:pt idx="28">
                  <c:v>257431.2</c:v>
                </c:pt>
                <c:pt idx="29">
                  <c:v>265264.40000000002</c:v>
                </c:pt>
                <c:pt idx="30">
                  <c:v>253519.2</c:v>
                </c:pt>
                <c:pt idx="31">
                  <c:v>259318</c:v>
                </c:pt>
                <c:pt idx="32">
                  <c:v>253461.3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268736"/>
        <c:axId val="82076800"/>
      </c:scatterChart>
      <c:valAx>
        <c:axId val="65268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76800"/>
        <c:crosses val="autoZero"/>
        <c:crossBetween val="midCat"/>
      </c:valAx>
      <c:valAx>
        <c:axId val="82076800"/>
        <c:scaling>
          <c:orientation val="minMax"/>
          <c:max val="500000"/>
          <c:min val="2000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68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Variable</a:t>
            </a:r>
            <a:r>
              <a:rPr lang="en-GB" baseline="0" dirty="0">
                <a:solidFill>
                  <a:schemeClr val="bg1"/>
                </a:solidFill>
              </a:rPr>
              <a:t> Star</a:t>
            </a:r>
            <a:endParaRPr lang="en-GB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2085996811368173E-2"/>
          <c:y val="0.17171296296296296"/>
          <c:w val="0.95468709485186076"/>
          <c:h val="0.7208876494604841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Sheet3!$B$1:$B$36</c:f>
              <c:numCache>
                <c:formatCode>General</c:formatCode>
                <c:ptCount val="36"/>
                <c:pt idx="0">
                  <c:v>508</c:v>
                </c:pt>
                <c:pt idx="1">
                  <c:v>831</c:v>
                </c:pt>
                <c:pt idx="2">
                  <c:v>862</c:v>
                </c:pt>
                <c:pt idx="3">
                  <c:v>894</c:v>
                </c:pt>
                <c:pt idx="4">
                  <c:v>1595</c:v>
                </c:pt>
                <c:pt idx="5">
                  <c:v>1626</c:v>
                </c:pt>
                <c:pt idx="6">
                  <c:v>1658</c:v>
                </c:pt>
                <c:pt idx="7">
                  <c:v>4140</c:v>
                </c:pt>
                <c:pt idx="8">
                  <c:v>4171</c:v>
                </c:pt>
                <c:pt idx="9">
                  <c:v>5388</c:v>
                </c:pt>
                <c:pt idx="10">
                  <c:v>5419</c:v>
                </c:pt>
                <c:pt idx="11">
                  <c:v>5451</c:v>
                </c:pt>
                <c:pt idx="12">
                  <c:v>6940</c:v>
                </c:pt>
                <c:pt idx="13">
                  <c:v>6974</c:v>
                </c:pt>
                <c:pt idx="14">
                  <c:v>7005</c:v>
                </c:pt>
                <c:pt idx="15">
                  <c:v>9528</c:v>
                </c:pt>
                <c:pt idx="16">
                  <c:v>9559</c:v>
                </c:pt>
                <c:pt idx="17">
                  <c:v>9591</c:v>
                </c:pt>
                <c:pt idx="18">
                  <c:v>10596</c:v>
                </c:pt>
                <c:pt idx="19">
                  <c:v>10628</c:v>
                </c:pt>
                <c:pt idx="20">
                  <c:v>10660</c:v>
                </c:pt>
                <c:pt idx="21">
                  <c:v>13421</c:v>
                </c:pt>
                <c:pt idx="22">
                  <c:v>13454</c:v>
                </c:pt>
                <c:pt idx="23">
                  <c:v>13487</c:v>
                </c:pt>
                <c:pt idx="24">
                  <c:v>14865</c:v>
                </c:pt>
                <c:pt idx="25">
                  <c:v>14896</c:v>
                </c:pt>
                <c:pt idx="26">
                  <c:v>14928</c:v>
                </c:pt>
                <c:pt idx="27">
                  <c:v>15023</c:v>
                </c:pt>
                <c:pt idx="28">
                  <c:v>15055</c:v>
                </c:pt>
                <c:pt idx="29">
                  <c:v>15087</c:v>
                </c:pt>
                <c:pt idx="30">
                  <c:v>18018</c:v>
                </c:pt>
                <c:pt idx="31">
                  <c:v>18050</c:v>
                </c:pt>
                <c:pt idx="32">
                  <c:v>18083</c:v>
                </c:pt>
                <c:pt idx="33">
                  <c:v>20750</c:v>
                </c:pt>
                <c:pt idx="34">
                  <c:v>20782</c:v>
                </c:pt>
                <c:pt idx="35">
                  <c:v>20814</c:v>
                </c:pt>
              </c:numCache>
            </c:numRef>
          </c:xVal>
          <c:yVal>
            <c:numRef>
              <c:f>Sheet3!$C$1:$C$36</c:f>
              <c:numCache>
                <c:formatCode>General</c:formatCode>
                <c:ptCount val="36"/>
                <c:pt idx="0">
                  <c:v>289896.40000000002</c:v>
                </c:pt>
                <c:pt idx="1">
                  <c:v>376291.7</c:v>
                </c:pt>
                <c:pt idx="2">
                  <c:v>381597.8</c:v>
                </c:pt>
                <c:pt idx="3">
                  <c:v>371926.8</c:v>
                </c:pt>
                <c:pt idx="4">
                  <c:v>363963.6</c:v>
                </c:pt>
                <c:pt idx="5">
                  <c:v>366997.8</c:v>
                </c:pt>
                <c:pt idx="6">
                  <c:v>360056.1</c:v>
                </c:pt>
                <c:pt idx="7">
                  <c:v>287879.8</c:v>
                </c:pt>
                <c:pt idx="8">
                  <c:v>294559.5</c:v>
                </c:pt>
                <c:pt idx="9">
                  <c:v>273390.40000000002</c:v>
                </c:pt>
                <c:pt idx="10">
                  <c:v>281245.8</c:v>
                </c:pt>
                <c:pt idx="11">
                  <c:v>286328.2</c:v>
                </c:pt>
                <c:pt idx="12">
                  <c:v>312372.90000000002</c:v>
                </c:pt>
                <c:pt idx="13">
                  <c:v>312984.5</c:v>
                </c:pt>
                <c:pt idx="14">
                  <c:v>314656.8</c:v>
                </c:pt>
                <c:pt idx="15">
                  <c:v>373040.7</c:v>
                </c:pt>
                <c:pt idx="16">
                  <c:v>373856</c:v>
                </c:pt>
                <c:pt idx="17">
                  <c:v>371824.8</c:v>
                </c:pt>
                <c:pt idx="18">
                  <c:v>347837.2</c:v>
                </c:pt>
                <c:pt idx="19">
                  <c:v>394158</c:v>
                </c:pt>
                <c:pt idx="20">
                  <c:v>385191.2</c:v>
                </c:pt>
                <c:pt idx="21">
                  <c:v>382350.3</c:v>
                </c:pt>
                <c:pt idx="22">
                  <c:v>482102.4</c:v>
                </c:pt>
                <c:pt idx="23">
                  <c:v>380188.1</c:v>
                </c:pt>
                <c:pt idx="24">
                  <c:v>355326</c:v>
                </c:pt>
                <c:pt idx="25">
                  <c:v>354571.5</c:v>
                </c:pt>
                <c:pt idx="26">
                  <c:v>360987.3</c:v>
                </c:pt>
                <c:pt idx="27">
                  <c:v>332283.3</c:v>
                </c:pt>
                <c:pt idx="28">
                  <c:v>329809.09999999998</c:v>
                </c:pt>
                <c:pt idx="29">
                  <c:v>329160.59999999998</c:v>
                </c:pt>
                <c:pt idx="30">
                  <c:v>263559.8</c:v>
                </c:pt>
                <c:pt idx="31">
                  <c:v>255113.7</c:v>
                </c:pt>
                <c:pt idx="32">
                  <c:v>261719.9</c:v>
                </c:pt>
                <c:pt idx="33">
                  <c:v>249177.8</c:v>
                </c:pt>
                <c:pt idx="34">
                  <c:v>253892.8</c:v>
                </c:pt>
                <c:pt idx="35">
                  <c:v>251333.3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585600"/>
        <c:axId val="74587520"/>
      </c:scatterChart>
      <c:valAx>
        <c:axId val="7458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87520"/>
        <c:crosses val="autoZero"/>
        <c:crossBetween val="midCat"/>
      </c:valAx>
      <c:valAx>
        <c:axId val="74587520"/>
        <c:scaling>
          <c:orientation val="minMax"/>
          <c:min val="2000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85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(Sheet3!$B$2:$B$22,Sheet3!$B$24:$B$36)</c:f>
              <c:numCache>
                <c:formatCode>General</c:formatCode>
                <c:ptCount val="34"/>
                <c:pt idx="0">
                  <c:v>831</c:v>
                </c:pt>
                <c:pt idx="1">
                  <c:v>862</c:v>
                </c:pt>
                <c:pt idx="2">
                  <c:v>894</c:v>
                </c:pt>
                <c:pt idx="3">
                  <c:v>1595</c:v>
                </c:pt>
                <c:pt idx="4">
                  <c:v>1626</c:v>
                </c:pt>
                <c:pt idx="5">
                  <c:v>1658</c:v>
                </c:pt>
                <c:pt idx="6">
                  <c:v>4140</c:v>
                </c:pt>
                <c:pt idx="7">
                  <c:v>4171</c:v>
                </c:pt>
                <c:pt idx="8">
                  <c:v>5388</c:v>
                </c:pt>
                <c:pt idx="9">
                  <c:v>5419</c:v>
                </c:pt>
                <c:pt idx="10">
                  <c:v>5451</c:v>
                </c:pt>
                <c:pt idx="11">
                  <c:v>6940</c:v>
                </c:pt>
                <c:pt idx="12">
                  <c:v>6974</c:v>
                </c:pt>
                <c:pt idx="13">
                  <c:v>7005</c:v>
                </c:pt>
                <c:pt idx="14">
                  <c:v>9528</c:v>
                </c:pt>
                <c:pt idx="15">
                  <c:v>9559</c:v>
                </c:pt>
                <c:pt idx="16">
                  <c:v>9591</c:v>
                </c:pt>
                <c:pt idx="17">
                  <c:v>10596</c:v>
                </c:pt>
                <c:pt idx="18">
                  <c:v>10628</c:v>
                </c:pt>
                <c:pt idx="19">
                  <c:v>10660</c:v>
                </c:pt>
                <c:pt idx="20">
                  <c:v>13421</c:v>
                </c:pt>
                <c:pt idx="21">
                  <c:v>13487</c:v>
                </c:pt>
                <c:pt idx="22">
                  <c:v>14865</c:v>
                </c:pt>
                <c:pt idx="23">
                  <c:v>14896</c:v>
                </c:pt>
                <c:pt idx="24">
                  <c:v>14928</c:v>
                </c:pt>
                <c:pt idx="25">
                  <c:v>15023</c:v>
                </c:pt>
                <c:pt idx="26">
                  <c:v>15055</c:v>
                </c:pt>
                <c:pt idx="27">
                  <c:v>15087</c:v>
                </c:pt>
                <c:pt idx="28">
                  <c:v>18018</c:v>
                </c:pt>
                <c:pt idx="29">
                  <c:v>18050</c:v>
                </c:pt>
                <c:pt idx="30">
                  <c:v>18083</c:v>
                </c:pt>
                <c:pt idx="31">
                  <c:v>20750</c:v>
                </c:pt>
                <c:pt idx="32">
                  <c:v>20782</c:v>
                </c:pt>
                <c:pt idx="33">
                  <c:v>20814</c:v>
                </c:pt>
              </c:numCache>
            </c:numRef>
          </c:xVal>
          <c:yVal>
            <c:numRef>
              <c:f>(Sheet3!$C$2:$C$22,Sheet3!$C$24:$C$36)</c:f>
              <c:numCache>
                <c:formatCode>General</c:formatCode>
                <c:ptCount val="34"/>
                <c:pt idx="0">
                  <c:v>376291.7</c:v>
                </c:pt>
                <c:pt idx="1">
                  <c:v>381597.8</c:v>
                </c:pt>
                <c:pt idx="2">
                  <c:v>371926.8</c:v>
                </c:pt>
                <c:pt idx="3">
                  <c:v>363963.6</c:v>
                </c:pt>
                <c:pt idx="4">
                  <c:v>366997.8</c:v>
                </c:pt>
                <c:pt idx="5">
                  <c:v>360056.1</c:v>
                </c:pt>
                <c:pt idx="6">
                  <c:v>287879.8</c:v>
                </c:pt>
                <c:pt idx="7">
                  <c:v>294559.5</c:v>
                </c:pt>
                <c:pt idx="8">
                  <c:v>273390.40000000002</c:v>
                </c:pt>
                <c:pt idx="9">
                  <c:v>281245.8</c:v>
                </c:pt>
                <c:pt idx="10">
                  <c:v>286328.2</c:v>
                </c:pt>
                <c:pt idx="11">
                  <c:v>312372.90000000002</c:v>
                </c:pt>
                <c:pt idx="12">
                  <c:v>312984.5</c:v>
                </c:pt>
                <c:pt idx="13">
                  <c:v>314656.8</c:v>
                </c:pt>
                <c:pt idx="14">
                  <c:v>373040.7</c:v>
                </c:pt>
                <c:pt idx="15">
                  <c:v>373856</c:v>
                </c:pt>
                <c:pt idx="16">
                  <c:v>371824.8</c:v>
                </c:pt>
                <c:pt idx="17">
                  <c:v>347837.2</c:v>
                </c:pt>
                <c:pt idx="18">
                  <c:v>394158</c:v>
                </c:pt>
                <c:pt idx="19">
                  <c:v>385191.2</c:v>
                </c:pt>
                <c:pt idx="20">
                  <c:v>382350.3</c:v>
                </c:pt>
                <c:pt idx="21">
                  <c:v>380188.1</c:v>
                </c:pt>
                <c:pt idx="22">
                  <c:v>355326</c:v>
                </c:pt>
                <c:pt idx="23">
                  <c:v>354571.5</c:v>
                </c:pt>
                <c:pt idx="24">
                  <c:v>360987.3</c:v>
                </c:pt>
                <c:pt idx="25">
                  <c:v>332283.3</c:v>
                </c:pt>
                <c:pt idx="26">
                  <c:v>329809.09999999998</c:v>
                </c:pt>
                <c:pt idx="27">
                  <c:v>329160.59999999998</c:v>
                </c:pt>
                <c:pt idx="28">
                  <c:v>263559.8</c:v>
                </c:pt>
                <c:pt idx="29">
                  <c:v>255113.7</c:v>
                </c:pt>
                <c:pt idx="30">
                  <c:v>261719.9</c:v>
                </c:pt>
                <c:pt idx="31">
                  <c:v>249177.8</c:v>
                </c:pt>
                <c:pt idx="32">
                  <c:v>253892.8</c:v>
                </c:pt>
                <c:pt idx="33">
                  <c:v>251333.3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43488"/>
        <c:axId val="71357952"/>
      </c:scatterChart>
      <c:valAx>
        <c:axId val="7134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57952"/>
        <c:crosses val="autoZero"/>
        <c:crossBetween val="midCat"/>
      </c:valAx>
      <c:valAx>
        <c:axId val="71357952"/>
        <c:scaling>
          <c:orientation val="minMax"/>
          <c:max val="500000"/>
          <c:min val="2000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43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(Sheet3!$B$2:$B$22,Sheet3!$B$24:$B$36)</c:f>
              <c:numCache>
                <c:formatCode>General</c:formatCode>
                <c:ptCount val="34"/>
                <c:pt idx="0">
                  <c:v>831</c:v>
                </c:pt>
                <c:pt idx="1">
                  <c:v>862</c:v>
                </c:pt>
                <c:pt idx="2">
                  <c:v>894</c:v>
                </c:pt>
                <c:pt idx="3">
                  <c:v>1595</c:v>
                </c:pt>
                <c:pt idx="4">
                  <c:v>1626</c:v>
                </c:pt>
                <c:pt idx="5">
                  <c:v>1658</c:v>
                </c:pt>
                <c:pt idx="6">
                  <c:v>4140</c:v>
                </c:pt>
                <c:pt idx="7">
                  <c:v>4171</c:v>
                </c:pt>
                <c:pt idx="8">
                  <c:v>5388</c:v>
                </c:pt>
                <c:pt idx="9">
                  <c:v>5419</c:v>
                </c:pt>
                <c:pt idx="10">
                  <c:v>5451</c:v>
                </c:pt>
                <c:pt idx="11">
                  <c:v>6940</c:v>
                </c:pt>
                <c:pt idx="12">
                  <c:v>6974</c:v>
                </c:pt>
                <c:pt idx="13">
                  <c:v>7005</c:v>
                </c:pt>
                <c:pt idx="14">
                  <c:v>9528</c:v>
                </c:pt>
                <c:pt idx="15">
                  <c:v>9559</c:v>
                </c:pt>
                <c:pt idx="16">
                  <c:v>9591</c:v>
                </c:pt>
                <c:pt idx="17">
                  <c:v>10596</c:v>
                </c:pt>
                <c:pt idx="18">
                  <c:v>10628</c:v>
                </c:pt>
                <c:pt idx="19">
                  <c:v>10660</c:v>
                </c:pt>
                <c:pt idx="20">
                  <c:v>13421</c:v>
                </c:pt>
                <c:pt idx="21">
                  <c:v>13487</c:v>
                </c:pt>
                <c:pt idx="22">
                  <c:v>14865</c:v>
                </c:pt>
                <c:pt idx="23">
                  <c:v>14896</c:v>
                </c:pt>
                <c:pt idx="24">
                  <c:v>14928</c:v>
                </c:pt>
                <c:pt idx="25">
                  <c:v>15023</c:v>
                </c:pt>
                <c:pt idx="26">
                  <c:v>15055</c:v>
                </c:pt>
                <c:pt idx="27">
                  <c:v>15087</c:v>
                </c:pt>
                <c:pt idx="28">
                  <c:v>18018</c:v>
                </c:pt>
                <c:pt idx="29">
                  <c:v>18050</c:v>
                </c:pt>
                <c:pt idx="30">
                  <c:v>18083</c:v>
                </c:pt>
                <c:pt idx="31">
                  <c:v>20750</c:v>
                </c:pt>
                <c:pt idx="32">
                  <c:v>20782</c:v>
                </c:pt>
                <c:pt idx="33">
                  <c:v>20814</c:v>
                </c:pt>
              </c:numCache>
            </c:numRef>
          </c:xVal>
          <c:yVal>
            <c:numRef>
              <c:f>(Sheet3!$C$2:$C$22,Sheet3!$C$24:$C$36)</c:f>
              <c:numCache>
                <c:formatCode>General</c:formatCode>
                <c:ptCount val="34"/>
                <c:pt idx="0">
                  <c:v>376291.7</c:v>
                </c:pt>
                <c:pt idx="1">
                  <c:v>381597.8</c:v>
                </c:pt>
                <c:pt idx="2">
                  <c:v>371926.8</c:v>
                </c:pt>
                <c:pt idx="3">
                  <c:v>363963.6</c:v>
                </c:pt>
                <c:pt idx="4">
                  <c:v>366997.8</c:v>
                </c:pt>
                <c:pt idx="5">
                  <c:v>360056.1</c:v>
                </c:pt>
                <c:pt idx="6">
                  <c:v>287879.8</c:v>
                </c:pt>
                <c:pt idx="7">
                  <c:v>294559.5</c:v>
                </c:pt>
                <c:pt idx="8">
                  <c:v>273390.40000000002</c:v>
                </c:pt>
                <c:pt idx="9">
                  <c:v>281245.8</c:v>
                </c:pt>
                <c:pt idx="10">
                  <c:v>286328.2</c:v>
                </c:pt>
                <c:pt idx="11">
                  <c:v>312372.90000000002</c:v>
                </c:pt>
                <c:pt idx="12">
                  <c:v>312984.5</c:v>
                </c:pt>
                <c:pt idx="13">
                  <c:v>314656.8</c:v>
                </c:pt>
                <c:pt idx="14">
                  <c:v>373040.7</c:v>
                </c:pt>
                <c:pt idx="15">
                  <c:v>373856</c:v>
                </c:pt>
                <c:pt idx="16">
                  <c:v>371824.8</c:v>
                </c:pt>
                <c:pt idx="17">
                  <c:v>347837.2</c:v>
                </c:pt>
                <c:pt idx="18">
                  <c:v>394158</c:v>
                </c:pt>
                <c:pt idx="19">
                  <c:v>385191.2</c:v>
                </c:pt>
                <c:pt idx="20">
                  <c:v>382350.3</c:v>
                </c:pt>
                <c:pt idx="21">
                  <c:v>380188.1</c:v>
                </c:pt>
                <c:pt idx="22">
                  <c:v>355326</c:v>
                </c:pt>
                <c:pt idx="23">
                  <c:v>354571.5</c:v>
                </c:pt>
                <c:pt idx="24">
                  <c:v>360987.3</c:v>
                </c:pt>
                <c:pt idx="25">
                  <c:v>332283.3</c:v>
                </c:pt>
                <c:pt idx="26">
                  <c:v>329809.09999999998</c:v>
                </c:pt>
                <c:pt idx="27">
                  <c:v>329160.59999999998</c:v>
                </c:pt>
                <c:pt idx="28">
                  <c:v>263559.8</c:v>
                </c:pt>
                <c:pt idx="29">
                  <c:v>255113.7</c:v>
                </c:pt>
                <c:pt idx="30">
                  <c:v>261719.9</c:v>
                </c:pt>
                <c:pt idx="31">
                  <c:v>249177.8</c:v>
                </c:pt>
                <c:pt idx="32">
                  <c:v>253892.8</c:v>
                </c:pt>
                <c:pt idx="33">
                  <c:v>251333.3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04704"/>
        <c:axId val="71306624"/>
      </c:scatterChart>
      <c:valAx>
        <c:axId val="7130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6624"/>
        <c:crosses val="autoZero"/>
        <c:crossBetween val="midCat"/>
      </c:valAx>
      <c:valAx>
        <c:axId val="71306624"/>
        <c:scaling>
          <c:orientation val="minMax"/>
          <c:max val="500000"/>
          <c:min val="2000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4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(Sheet3!$B$2:$B$22,Sheet3!$B$24:$B$36)</c:f>
              <c:numCache>
                <c:formatCode>General</c:formatCode>
                <c:ptCount val="34"/>
                <c:pt idx="0">
                  <c:v>831</c:v>
                </c:pt>
                <c:pt idx="1">
                  <c:v>862</c:v>
                </c:pt>
                <c:pt idx="2">
                  <c:v>894</c:v>
                </c:pt>
                <c:pt idx="3">
                  <c:v>1595</c:v>
                </c:pt>
                <c:pt idx="4">
                  <c:v>1626</c:v>
                </c:pt>
                <c:pt idx="5">
                  <c:v>1658</c:v>
                </c:pt>
                <c:pt idx="6">
                  <c:v>4140</c:v>
                </c:pt>
                <c:pt idx="7">
                  <c:v>4171</c:v>
                </c:pt>
                <c:pt idx="8">
                  <c:v>5388</c:v>
                </c:pt>
                <c:pt idx="9">
                  <c:v>5419</c:v>
                </c:pt>
                <c:pt idx="10">
                  <c:v>5451</c:v>
                </c:pt>
                <c:pt idx="11">
                  <c:v>6940</c:v>
                </c:pt>
                <c:pt idx="12">
                  <c:v>6974</c:v>
                </c:pt>
                <c:pt idx="13">
                  <c:v>7005</c:v>
                </c:pt>
                <c:pt idx="14">
                  <c:v>9528</c:v>
                </c:pt>
                <c:pt idx="15">
                  <c:v>9559</c:v>
                </c:pt>
                <c:pt idx="16">
                  <c:v>9591</c:v>
                </c:pt>
                <c:pt idx="17">
                  <c:v>10596</c:v>
                </c:pt>
                <c:pt idx="18">
                  <c:v>10628</c:v>
                </c:pt>
                <c:pt idx="19">
                  <c:v>10660</c:v>
                </c:pt>
                <c:pt idx="20">
                  <c:v>13421</c:v>
                </c:pt>
                <c:pt idx="21">
                  <c:v>13487</c:v>
                </c:pt>
                <c:pt idx="22">
                  <c:v>14865</c:v>
                </c:pt>
                <c:pt idx="23">
                  <c:v>14896</c:v>
                </c:pt>
                <c:pt idx="24">
                  <c:v>14928</c:v>
                </c:pt>
                <c:pt idx="25">
                  <c:v>15023</c:v>
                </c:pt>
                <c:pt idx="26">
                  <c:v>15055</c:v>
                </c:pt>
                <c:pt idx="27">
                  <c:v>15087</c:v>
                </c:pt>
                <c:pt idx="28">
                  <c:v>18018</c:v>
                </c:pt>
                <c:pt idx="29">
                  <c:v>18050</c:v>
                </c:pt>
                <c:pt idx="30">
                  <c:v>18083</c:v>
                </c:pt>
                <c:pt idx="31">
                  <c:v>20750</c:v>
                </c:pt>
                <c:pt idx="32">
                  <c:v>20782</c:v>
                </c:pt>
                <c:pt idx="33">
                  <c:v>20814</c:v>
                </c:pt>
              </c:numCache>
            </c:numRef>
          </c:xVal>
          <c:yVal>
            <c:numRef>
              <c:f>(Sheet3!$C$2:$C$22,Sheet3!$C$24:$C$36)</c:f>
              <c:numCache>
                <c:formatCode>General</c:formatCode>
                <c:ptCount val="34"/>
                <c:pt idx="0">
                  <c:v>376291.7</c:v>
                </c:pt>
                <c:pt idx="1">
                  <c:v>381597.8</c:v>
                </c:pt>
                <c:pt idx="2">
                  <c:v>371926.8</c:v>
                </c:pt>
                <c:pt idx="3">
                  <c:v>363963.6</c:v>
                </c:pt>
                <c:pt idx="4">
                  <c:v>366997.8</c:v>
                </c:pt>
                <c:pt idx="5">
                  <c:v>360056.1</c:v>
                </c:pt>
                <c:pt idx="6">
                  <c:v>287879.8</c:v>
                </c:pt>
                <c:pt idx="7">
                  <c:v>294559.5</c:v>
                </c:pt>
                <c:pt idx="8">
                  <c:v>273390.40000000002</c:v>
                </c:pt>
                <c:pt idx="9">
                  <c:v>281245.8</c:v>
                </c:pt>
                <c:pt idx="10">
                  <c:v>286328.2</c:v>
                </c:pt>
                <c:pt idx="11">
                  <c:v>312372.90000000002</c:v>
                </c:pt>
                <c:pt idx="12">
                  <c:v>312984.5</c:v>
                </c:pt>
                <c:pt idx="13">
                  <c:v>314656.8</c:v>
                </c:pt>
                <c:pt idx="14">
                  <c:v>373040.7</c:v>
                </c:pt>
                <c:pt idx="15">
                  <c:v>373856</c:v>
                </c:pt>
                <c:pt idx="16">
                  <c:v>371824.8</c:v>
                </c:pt>
                <c:pt idx="17">
                  <c:v>347837.2</c:v>
                </c:pt>
                <c:pt idx="18">
                  <c:v>394158</c:v>
                </c:pt>
                <c:pt idx="19">
                  <c:v>385191.2</c:v>
                </c:pt>
                <c:pt idx="20">
                  <c:v>382350.3</c:v>
                </c:pt>
                <c:pt idx="21">
                  <c:v>380188.1</c:v>
                </c:pt>
                <c:pt idx="22">
                  <c:v>355326</c:v>
                </c:pt>
                <c:pt idx="23">
                  <c:v>354571.5</c:v>
                </c:pt>
                <c:pt idx="24">
                  <c:v>360987.3</c:v>
                </c:pt>
                <c:pt idx="25">
                  <c:v>332283.3</c:v>
                </c:pt>
                <c:pt idx="26">
                  <c:v>329809.09999999998</c:v>
                </c:pt>
                <c:pt idx="27">
                  <c:v>329160.59999999998</c:v>
                </c:pt>
                <c:pt idx="28">
                  <c:v>263559.8</c:v>
                </c:pt>
                <c:pt idx="29">
                  <c:v>255113.7</c:v>
                </c:pt>
                <c:pt idx="30">
                  <c:v>261719.9</c:v>
                </c:pt>
                <c:pt idx="31">
                  <c:v>249177.8</c:v>
                </c:pt>
                <c:pt idx="32">
                  <c:v>253892.8</c:v>
                </c:pt>
                <c:pt idx="33">
                  <c:v>251333.3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603904"/>
        <c:axId val="74630656"/>
      </c:scatterChart>
      <c:valAx>
        <c:axId val="7460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30656"/>
        <c:crosses val="autoZero"/>
        <c:crossBetween val="midCat"/>
      </c:valAx>
      <c:valAx>
        <c:axId val="74630656"/>
        <c:scaling>
          <c:orientation val="minMax"/>
          <c:max val="500000"/>
          <c:min val="2000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0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4B915-8501-444A-9F4A-EAB0DCD78D6B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C8292-5F45-4056-BBD5-72FD8294F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4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6A4B759-0B8B-4F8A-A5AF-AEB7FC47BD7E}" type="datetimeFigureOut">
              <a:rPr lang="en-GB" smtClean="0"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D003BB2-432F-4C50-9965-ED2F4B596E7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832" y="6206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 smtClean="0"/>
              <a:t>Variable Stars</a:t>
            </a:r>
            <a:endParaRPr lang="en-GB" sz="3600" b="1" u="sng" dirty="0"/>
          </a:p>
        </p:txBody>
      </p:sp>
      <p:pic>
        <p:nvPicPr>
          <p:cNvPr id="5" name="Picture 8" descr="http://i.ytimg.com/vi/sXJBrRmHPj8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18026"/>
          <a:stretch/>
        </p:blipFill>
        <p:spPr bwMode="auto">
          <a:xfrm>
            <a:off x="336716" y="4387435"/>
            <a:ext cx="2493369" cy="22317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039" y="19481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By: Callum Brennan-Rich, Joshua </a:t>
            </a:r>
            <a:r>
              <a:rPr lang="en-GB" dirty="0" err="1" smtClean="0"/>
              <a:t>Eeles</a:t>
            </a:r>
            <a:r>
              <a:rPr lang="en-GB" dirty="0"/>
              <a:t> </a:t>
            </a:r>
            <a:r>
              <a:rPr lang="en-GB" dirty="0" smtClean="0"/>
              <a:t>and Megan </a:t>
            </a:r>
            <a:r>
              <a:rPr lang="en-GB" dirty="0" err="1" smtClean="0"/>
              <a:t>Kirkman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593" y="4703375"/>
            <a:ext cx="2923186" cy="18273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97" y="4425980"/>
            <a:ext cx="2212141" cy="2154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353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Conclusion</a:t>
            </a:r>
            <a:endParaRPr lang="en-GB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5577" y="1384679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based our conclusion 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Period of the fluctuation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Magnitude of the 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Shape of the light curve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6" y="3933056"/>
            <a:ext cx="3313150" cy="24894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4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353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Variable </a:t>
            </a:r>
            <a:r>
              <a:rPr lang="en-GB" sz="2800" b="1" u="sng" dirty="0"/>
              <a:t>S</a:t>
            </a:r>
            <a:r>
              <a:rPr lang="en-GB" sz="2800" b="1" u="sng" dirty="0" smtClean="0"/>
              <a:t>tars Are:</a:t>
            </a:r>
            <a:endParaRPr lang="en-GB" sz="2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70080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Stars that fluctuate in magnitude periodically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Generally very  bright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Often used to determine stellar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5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486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Different Types</a:t>
            </a:r>
            <a:endParaRPr lang="en-GB" sz="2800" b="1" u="sng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66710" y="2896986"/>
            <a:ext cx="573061" cy="247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713011" y="1465112"/>
            <a:ext cx="7030163" cy="3993979"/>
            <a:chOff x="638181" y="1205038"/>
            <a:chExt cx="7030163" cy="3993979"/>
          </a:xfrm>
        </p:grpSpPr>
        <p:sp>
          <p:nvSpPr>
            <p:cNvPr id="4" name="TextBox 3"/>
            <p:cNvSpPr txBox="1"/>
            <p:nvPr/>
          </p:nvSpPr>
          <p:spPr>
            <a:xfrm>
              <a:off x="638181" y="318267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Variable Stars</a:t>
              </a:r>
              <a:endParaRPr lang="en-GB" dirty="0"/>
            </a:p>
          </p:txBody>
        </p:sp>
        <p:cxnSp>
          <p:nvCxnSpPr>
            <p:cNvPr id="6" name="Straight Arrow Connector 5"/>
            <p:cNvCxnSpPr>
              <a:endCxn id="9" idx="1"/>
            </p:cNvCxnSpPr>
            <p:nvPr/>
          </p:nvCxnSpPr>
          <p:spPr>
            <a:xfrm flipV="1">
              <a:off x="2044672" y="2621489"/>
              <a:ext cx="366936" cy="4474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44672" y="3645024"/>
              <a:ext cx="211355" cy="5724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11608" y="2436823"/>
              <a:ext cx="108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Intrinsic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6027" y="4173024"/>
              <a:ext cx="108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Extrinsic</a:t>
              </a:r>
              <a:endParaRPr lang="en-GB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91880" y="1398534"/>
              <a:ext cx="5730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3"/>
            </p:cNvCxnSpPr>
            <p:nvPr/>
          </p:nvCxnSpPr>
          <p:spPr>
            <a:xfrm flipV="1">
              <a:off x="3491880" y="1412776"/>
              <a:ext cx="0" cy="1208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280180" y="4379740"/>
              <a:ext cx="1146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510415" y="4379741"/>
              <a:ext cx="0" cy="634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10415" y="5014351"/>
              <a:ext cx="8911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01596" y="4195074"/>
              <a:ext cx="183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Eclipsing Binaries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09090" y="4829685"/>
              <a:ext cx="1967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Rotating Variables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88421" y="1205038"/>
              <a:ext cx="183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Cepheids</a:t>
              </a:r>
              <a:endParaRPr lang="en-GB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528751" y="1533720"/>
              <a:ext cx="175903" cy="674715"/>
              <a:chOff x="5528751" y="1533720"/>
              <a:chExt cx="175903" cy="67471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528751" y="1533720"/>
                <a:ext cx="159670" cy="144016"/>
                <a:chOff x="4167706" y="1556792"/>
                <a:chExt cx="159670" cy="144016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167706" y="1556792"/>
                  <a:ext cx="535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168241" y="1700808"/>
                  <a:ext cx="15913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528751" y="1768681"/>
                <a:ext cx="159670" cy="144016"/>
                <a:chOff x="4167706" y="1556792"/>
                <a:chExt cx="159670" cy="144016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167706" y="1556792"/>
                  <a:ext cx="535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4168241" y="1700808"/>
                  <a:ext cx="15913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544984" y="2064419"/>
                <a:ext cx="159670" cy="144016"/>
                <a:chOff x="4167706" y="1556792"/>
                <a:chExt cx="159670" cy="144016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167706" y="1556792"/>
                  <a:ext cx="535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4168241" y="1700808"/>
                  <a:ext cx="15913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/>
            <p:cNvGrpSpPr/>
            <p:nvPr/>
          </p:nvGrpSpPr>
          <p:grpSpPr>
            <a:xfrm>
              <a:off x="5704653" y="1493070"/>
              <a:ext cx="1830912" cy="1197680"/>
              <a:chOff x="5704653" y="1493070"/>
              <a:chExt cx="1830912" cy="119768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04654" y="1493070"/>
                <a:ext cx="1830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RR </a:t>
                </a:r>
                <a:r>
                  <a:rPr lang="en-GB" dirty="0" err="1" smtClean="0"/>
                  <a:t>Lyrae</a:t>
                </a:r>
                <a:endParaRPr lang="en-GB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04654" y="1768681"/>
                <a:ext cx="1830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RV </a:t>
                </a:r>
                <a:r>
                  <a:rPr lang="en-GB" dirty="0" err="1" smtClean="0"/>
                  <a:t>Tauri</a:t>
                </a:r>
                <a:endParaRPr lang="en-GB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704653" y="2044419"/>
                <a:ext cx="18309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Long Period Variables</a:t>
                </a:r>
                <a:endParaRPr lang="en-GB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4080654" y="2699628"/>
              <a:ext cx="108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Eruptive</a:t>
              </a:r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7866" y="1213868"/>
              <a:ext cx="1249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Pulsating Variables </a:t>
              </a:r>
              <a:endParaRPr lang="en-GB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160926" y="1384292"/>
              <a:ext cx="4938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051633" y="2896986"/>
              <a:ext cx="4938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28750" y="2712320"/>
              <a:ext cx="141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Supernovae</a:t>
              </a:r>
              <a:endParaRPr lang="en-GB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476217" y="3042317"/>
              <a:ext cx="175903" cy="674715"/>
              <a:chOff x="5528751" y="1533720"/>
              <a:chExt cx="175903" cy="67471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528751" y="1533720"/>
                <a:ext cx="159670" cy="144016"/>
                <a:chOff x="4167706" y="1556792"/>
                <a:chExt cx="159670" cy="144016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167706" y="1556792"/>
                  <a:ext cx="535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4168241" y="1700808"/>
                  <a:ext cx="15913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5528751" y="1768681"/>
                <a:ext cx="159670" cy="144016"/>
                <a:chOff x="4167706" y="1556792"/>
                <a:chExt cx="159670" cy="144016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4167706" y="1556792"/>
                  <a:ext cx="535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4168241" y="1700808"/>
                  <a:ext cx="15913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5544984" y="2064419"/>
                <a:ext cx="159670" cy="144016"/>
                <a:chOff x="4167706" y="1556792"/>
                <a:chExt cx="159670" cy="144016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4167706" y="1556792"/>
                  <a:ext cx="535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168241" y="1700808"/>
                  <a:ext cx="15913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TextBox 75"/>
            <p:cNvSpPr txBox="1"/>
            <p:nvPr/>
          </p:nvSpPr>
          <p:spPr>
            <a:xfrm>
              <a:off x="5608854" y="3019794"/>
              <a:ext cx="183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Novae</a:t>
              </a:r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8854" y="3295405"/>
              <a:ext cx="183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Symbiotic Stars</a:t>
              </a:r>
              <a:endParaRPr lang="en-GB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08853" y="3571143"/>
              <a:ext cx="205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 Coronae Borealis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39952" y="1556792"/>
            <a:ext cx="4733530" cy="4512421"/>
            <a:chOff x="648551" y="1233895"/>
            <a:chExt cx="5095611" cy="5147433"/>
          </a:xfrm>
        </p:grpSpPr>
        <p:grpSp>
          <p:nvGrpSpPr>
            <p:cNvPr id="3" name="Group 2"/>
            <p:cNvGrpSpPr/>
            <p:nvPr/>
          </p:nvGrpSpPr>
          <p:grpSpPr>
            <a:xfrm>
              <a:off x="648551" y="1233895"/>
              <a:ext cx="5095611" cy="5147433"/>
              <a:chOff x="1264365" y="1315060"/>
              <a:chExt cx="5095611" cy="5147433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5" t="5754" r="35892" b="9326"/>
              <a:stretch/>
            </p:blipFill>
            <p:spPr bwMode="auto">
              <a:xfrm>
                <a:off x="1264365" y="1315060"/>
                <a:ext cx="5095611" cy="5147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Flowchart: Connector 1"/>
              <p:cNvSpPr/>
              <p:nvPr/>
            </p:nvSpPr>
            <p:spPr>
              <a:xfrm>
                <a:off x="3747654" y="3726189"/>
                <a:ext cx="305541" cy="337965"/>
              </a:xfrm>
              <a:prstGeom prst="flowChartConnector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Flowchart: Connector 4"/>
            <p:cNvSpPr/>
            <p:nvPr/>
          </p:nvSpPr>
          <p:spPr>
            <a:xfrm>
              <a:off x="4644008" y="2423164"/>
              <a:ext cx="288032" cy="292585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27353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Methodology</a:t>
            </a:r>
            <a:endParaRPr lang="en-GB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4245" y="1412776"/>
            <a:ext cx="2808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Locate a variable star (circled in red)</a:t>
            </a:r>
          </a:p>
          <a:p>
            <a:endParaRPr lang="en-GB" dirty="0"/>
          </a:p>
          <a:p>
            <a:r>
              <a:rPr lang="en-GB" dirty="0" smtClean="0"/>
              <a:t>Select  </a:t>
            </a:r>
            <a:r>
              <a:rPr lang="en-GB" dirty="0" smtClean="0"/>
              <a:t>a control star (circled in yellow)</a:t>
            </a:r>
          </a:p>
          <a:p>
            <a:endParaRPr lang="en-GB" dirty="0"/>
          </a:p>
          <a:p>
            <a:r>
              <a:rPr lang="en-GB" dirty="0" smtClean="0"/>
              <a:t>Recorded the time and date of pictures taken of this star over a range of six hours. </a:t>
            </a:r>
          </a:p>
          <a:p>
            <a:endParaRPr lang="en-GB" dirty="0"/>
          </a:p>
          <a:p>
            <a:r>
              <a:rPr lang="en-GB" dirty="0" smtClean="0"/>
              <a:t>We also recorded the apparent luminosity in photon count of both the variable and control star.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0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9062" y="1328411"/>
            <a:ext cx="9024938" cy="2808312"/>
            <a:chOff x="90640" y="1052736"/>
            <a:chExt cx="9024938" cy="2808312"/>
          </a:xfrm>
        </p:grpSpPr>
        <p:graphicFrame>
          <p:nvGraphicFramePr>
            <p:cNvPr id="2" name="Chart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1053671"/>
                </p:ext>
              </p:extLst>
            </p:nvPr>
          </p:nvGraphicFramePr>
          <p:xfrm>
            <a:off x="90640" y="1124744"/>
            <a:ext cx="9024938" cy="2736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66665" y="1052736"/>
              <a:ext cx="11212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400" b="0" i="0" u="none" strike="noStrike" kern="1200" spc="0" baseline="0">
                  <a:solidFill>
                    <a:srgbClr val="FFFFFF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r>
                <a:rPr lang="en-GB" b="1" dirty="0">
                  <a:solidFill>
                    <a:schemeClr val="bg1"/>
                  </a:solidFill>
                </a:rPr>
                <a:t>Control Star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7353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Control Star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7936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398843"/>
              </p:ext>
            </p:extLst>
          </p:nvPr>
        </p:nvGraphicFramePr>
        <p:xfrm>
          <a:off x="755576" y="1143908"/>
          <a:ext cx="7848872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27353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Variable Star</a:t>
            </a:r>
            <a:endParaRPr lang="en-GB" sz="28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2" t="5681" r="36381" b="8333"/>
          <a:stretch/>
        </p:blipFill>
        <p:spPr bwMode="auto">
          <a:xfrm>
            <a:off x="611560" y="3908826"/>
            <a:ext cx="2644258" cy="27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9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24880"/>
              </p:ext>
            </p:extLst>
          </p:nvPr>
        </p:nvGraphicFramePr>
        <p:xfrm>
          <a:off x="1638463" y="3458171"/>
          <a:ext cx="5904655" cy="3286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http://www.vvvtemplates.org/uploads/6/0/7/8/6078320/3017356.jpg?4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10872"/>
          <a:stretch/>
        </p:blipFill>
        <p:spPr bwMode="auto">
          <a:xfrm>
            <a:off x="2157195" y="728062"/>
            <a:ext cx="4848286" cy="273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791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Cepheid Variable Star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15572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640406"/>
              </p:ext>
            </p:extLst>
          </p:nvPr>
        </p:nvGraphicFramePr>
        <p:xfrm>
          <a:off x="1434622" y="3579650"/>
          <a:ext cx="6312338" cy="2963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http://www.astrouw.edu.pl/~simkoz/projects/stars/variable/images/var_RRc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60" y="842911"/>
            <a:ext cx="5895261" cy="273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791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RR </a:t>
            </a:r>
            <a:r>
              <a:rPr lang="en-GB" sz="2800" b="1" u="sng" dirty="0" err="1" smtClean="0"/>
              <a:t>Lyrae</a:t>
            </a:r>
            <a:r>
              <a:rPr lang="en-GB" sz="2800" b="1" u="sng" dirty="0" smtClean="0"/>
              <a:t> Star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31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9963"/>
              </p:ext>
            </p:extLst>
          </p:nvPr>
        </p:nvGraphicFramePr>
        <p:xfrm>
          <a:off x="624648" y="3284984"/>
          <a:ext cx="7906599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http://www.stat.berkeley.edu/~rice/UBCWorkshop/eclip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5" y="711860"/>
            <a:ext cx="7880912" cy="250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791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Eclipsing Binary Star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9030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195</TotalTime>
  <Words>152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Mylar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LJMU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Group D</dc:creator>
  <cp:lastModifiedBy>Group D</cp:lastModifiedBy>
  <cp:revision>23</cp:revision>
  <dcterms:created xsi:type="dcterms:W3CDTF">2015-07-01T13:21:21Z</dcterms:created>
  <dcterms:modified xsi:type="dcterms:W3CDTF">2015-07-02T15:22:53Z</dcterms:modified>
</cp:coreProperties>
</file>