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notesSlides/notesSlide1.xml" ContentType="application/vnd.openxmlformats-officedocument.presentationml.notesSlide+xml"/>
  <Override PartName="/ppt/notesSlides/_rels/notesSlide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_rels/slide1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</p:sldIdLst>
  <p:sldSz cx="21423312" cy="30279975"/>
  <p:notesSz cx="6797675" cy="9926637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285C9F05-B264-47B7-9BB6-A65DAAAB3ECB}" type="slidenum"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CustomShape 1"/>
          <p:cNvSpPr/>
          <p:nvPr/>
        </p:nvSpPr>
        <p:spPr>
          <a:xfrm>
            <a:off x="3849840" y="9429840"/>
            <a:ext cx="2945520" cy="4946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679320" y="4714920"/>
            <a:ext cx="5438160" cy="4466520"/>
          </a:xfrm>
          <a:prstGeom prst="rect">
            <a:avLst/>
          </a:prstGeom>
        </p:spPr>
        <p:txBody>
          <a:bodyPr lIns="93240" rIns="93240" tIns="46440" bIns="46440"/>
          <a:p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1606680" y="9406800"/>
            <a:ext cx="18209160" cy="6489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1071000" y="7085160"/>
            <a:ext cx="19280520" cy="837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1071000" y="16258320"/>
            <a:ext cx="19280520" cy="837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1606680" y="9406800"/>
            <a:ext cx="18209160" cy="6489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1071000" y="7085160"/>
            <a:ext cx="9408600" cy="837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10950480" y="7085160"/>
            <a:ext cx="9408600" cy="837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10950480" y="16258320"/>
            <a:ext cx="9408600" cy="837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1071000" y="16258320"/>
            <a:ext cx="9408600" cy="837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1606680" y="9406800"/>
            <a:ext cx="18209160" cy="6489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1071000" y="7085160"/>
            <a:ext cx="19280520" cy="17561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1071000" y="7085160"/>
            <a:ext cx="19280520" cy="17561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3" name="" descr=""/>
          <p:cNvPicPr/>
          <p:nvPr/>
        </p:nvPicPr>
        <p:blipFill>
          <a:blip r:embed="rId2"/>
          <a:stretch/>
        </p:blipFill>
        <p:spPr>
          <a:xfrm>
            <a:off x="1070640" y="8175240"/>
            <a:ext cx="19280520" cy="15381360"/>
          </a:xfrm>
          <a:prstGeom prst="rect">
            <a:avLst/>
          </a:prstGeom>
          <a:ln>
            <a:noFill/>
          </a:ln>
        </p:spPr>
      </p:pic>
      <p:pic>
        <p:nvPicPr>
          <p:cNvPr id="44" name="" descr=""/>
          <p:cNvPicPr/>
          <p:nvPr/>
        </p:nvPicPr>
        <p:blipFill>
          <a:blip r:embed="rId3"/>
          <a:stretch/>
        </p:blipFill>
        <p:spPr>
          <a:xfrm>
            <a:off x="1070640" y="8175240"/>
            <a:ext cx="19280520" cy="153813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606680" y="9406800"/>
            <a:ext cx="18209160" cy="6489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subTitle"/>
          </p:nvPr>
        </p:nvSpPr>
        <p:spPr>
          <a:xfrm>
            <a:off x="1071000" y="7085160"/>
            <a:ext cx="19280520" cy="17561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606680" y="9406800"/>
            <a:ext cx="18209160" cy="6489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1071000" y="7085160"/>
            <a:ext cx="19280520" cy="17561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606680" y="9406800"/>
            <a:ext cx="18209160" cy="6489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1071000" y="7085160"/>
            <a:ext cx="9408600" cy="17561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10950480" y="7085160"/>
            <a:ext cx="9408600" cy="17561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606680" y="9406800"/>
            <a:ext cx="18209160" cy="6489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subTitle"/>
          </p:nvPr>
        </p:nvSpPr>
        <p:spPr>
          <a:xfrm>
            <a:off x="1606680" y="9406800"/>
            <a:ext cx="18209160" cy="30081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1606680" y="9406800"/>
            <a:ext cx="18209160" cy="6489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1071000" y="7085160"/>
            <a:ext cx="9408600" cy="837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1071000" y="16258320"/>
            <a:ext cx="9408600" cy="837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10950480" y="7085160"/>
            <a:ext cx="9408600" cy="17561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1606680" y="9406800"/>
            <a:ext cx="18209160" cy="6489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1071000" y="7085160"/>
            <a:ext cx="9408600" cy="17561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10950480" y="7085160"/>
            <a:ext cx="9408600" cy="837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10950480" y="16258320"/>
            <a:ext cx="9408600" cy="837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1606680" y="9406800"/>
            <a:ext cx="18209160" cy="6489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1071000" y="7085160"/>
            <a:ext cx="9408600" cy="837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10950480" y="7085160"/>
            <a:ext cx="9408600" cy="837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1071000" y="16258320"/>
            <a:ext cx="19280520" cy="837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610200" y="4528080"/>
            <a:ext cx="8567640" cy="8043840"/>
          </a:xfrm>
          <a:prstGeom prst="ellipse">
            <a:avLst/>
          </a:prstGeom>
          <a:solidFill>
            <a:srgbClr val="3366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0" y="4419720"/>
            <a:ext cx="4723560" cy="4239720"/>
          </a:xfrm>
          <a:prstGeom prst="rect">
            <a:avLst/>
          </a:prstGeom>
          <a:solidFill>
            <a:schemeClr val="accent2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>
            <a:off x="648360" y="7543440"/>
            <a:ext cx="419760" cy="532800"/>
          </a:xfrm>
          <a:prstGeom prst="rect">
            <a:avLst/>
          </a:prstGeom>
          <a:solidFill>
            <a:schemeClr val="bg1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4"/>
          <p:cNvSpPr/>
          <p:nvPr/>
        </p:nvSpPr>
        <p:spPr>
          <a:xfrm>
            <a:off x="553320" y="7962480"/>
            <a:ext cx="533880" cy="1619280"/>
          </a:xfrm>
          <a:prstGeom prst="rect">
            <a:avLst/>
          </a:prstGeom>
          <a:solidFill>
            <a:schemeClr val="bg1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CustomShape 5"/>
          <p:cNvSpPr/>
          <p:nvPr/>
        </p:nvSpPr>
        <p:spPr>
          <a:xfrm>
            <a:off x="762120" y="7239600"/>
            <a:ext cx="20660400" cy="6047640"/>
          </a:xfrm>
          <a:prstGeom prst="rect">
            <a:avLst/>
          </a:prstGeom>
          <a:solidFill>
            <a:schemeClr val="bg1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" name="CustomShape 6"/>
          <p:cNvSpPr/>
          <p:nvPr/>
        </p:nvSpPr>
        <p:spPr>
          <a:xfrm>
            <a:off x="487440" y="4438440"/>
            <a:ext cx="8929080" cy="8377920"/>
          </a:xfrm>
          <a:prstGeom prst="ellipse">
            <a:avLst/>
          </a:prstGeom>
          <a:solidFill>
            <a:schemeClr val="bg1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CustomShape 7"/>
          <p:cNvSpPr/>
          <p:nvPr/>
        </p:nvSpPr>
        <p:spPr>
          <a:xfrm>
            <a:off x="0" y="7848720"/>
            <a:ext cx="477000" cy="22430520"/>
          </a:xfrm>
          <a:prstGeom prst="rect">
            <a:avLst/>
          </a:prstGeom>
          <a:solidFill>
            <a:schemeClr val="accent2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CustomShape 8"/>
          <p:cNvSpPr/>
          <p:nvPr/>
        </p:nvSpPr>
        <p:spPr>
          <a:xfrm>
            <a:off x="0" y="16916400"/>
            <a:ext cx="477000" cy="1336284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2">
                  <a:gamma val="-1"/>
                  <a:tint val="48627"/>
                  <a:invGamma val="-1"/>
                </a:schemeClr>
              </a:gs>
            </a:gsLst>
            <a:lin ang="5400000"/>
          </a:gra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" name="CustomShape 9"/>
          <p:cNvSpPr/>
          <p:nvPr/>
        </p:nvSpPr>
        <p:spPr>
          <a:xfrm>
            <a:off x="0" y="0"/>
            <a:ext cx="21449520" cy="4471920"/>
          </a:xfrm>
          <a:prstGeom prst="rect">
            <a:avLst/>
          </a:prstGeom>
          <a:gradFill>
            <a:gsLst>
              <a:gs pos="0">
                <a:schemeClr val="accent2">
                  <a:gamma val="-1"/>
                  <a:shade val="51373"/>
                  <a:invGamma val="-1"/>
                </a:schemeClr>
              </a:gs>
              <a:gs pos="100000">
                <a:schemeClr val="accent2"/>
              </a:gs>
            </a:gsLst>
            <a:lin ang="5400000"/>
          </a:gra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" name="CustomShape 10"/>
          <p:cNvSpPr/>
          <p:nvPr/>
        </p:nvSpPr>
        <p:spPr>
          <a:xfrm>
            <a:off x="526680" y="7335360"/>
            <a:ext cx="278280" cy="1127160"/>
          </a:xfrm>
          <a:custGeom>
            <a:avLst/>
            <a:gdLst/>
            <a:ahLst/>
            <a:rect l="l" t="t" r="r" b="b"/>
            <a:pathLst>
              <a:path w="396875" h="1419225">
                <a:moveTo>
                  <a:pt x="53975" y="1419225"/>
                </a:moveTo>
                <a:lnTo>
                  <a:pt x="107950" y="901700"/>
                </a:lnTo>
                <a:lnTo>
                  <a:pt x="234950" y="377825"/>
                </a:lnTo>
                <a:lnTo>
                  <a:pt x="396875" y="0"/>
                </a:lnTo>
                <a:lnTo>
                  <a:pt x="285750" y="50800"/>
                </a:lnTo>
                <a:lnTo>
                  <a:pt x="57150" y="822325"/>
                </a:lnTo>
                <a:lnTo>
                  <a:pt x="0" y="1368425"/>
                </a:lnTo>
                <a:lnTo>
                  <a:pt x="53975" y="1419225"/>
                </a:lnTo>
                <a:close/>
              </a:path>
            </a:pathLst>
          </a:custGeom>
          <a:solidFill>
            <a:schemeClr val="bg1"/>
          </a:solidFill>
          <a:ln w="9360">
            <a:solidFill>
              <a:schemeClr val="bg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" name="PlaceHolder 11"/>
          <p:cNvSpPr>
            <a:spLocks noGrp="1"/>
          </p:cNvSpPr>
          <p:nvPr>
            <p:ph type="title"/>
          </p:nvPr>
        </p:nvSpPr>
        <p:spPr>
          <a:xfrm>
            <a:off x="1606680" y="9406800"/>
            <a:ext cx="18209160" cy="6489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3.xml"/><Relationship Id="rId3" Type="http://schemas.openxmlformats.org/officeDocument/2006/relationships/notesSlide" Target="../notesSlides/notesSlide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CustomShape 1"/>
          <p:cNvSpPr/>
          <p:nvPr/>
        </p:nvSpPr>
        <p:spPr>
          <a:xfrm>
            <a:off x="1875960" y="4568040"/>
            <a:ext cx="18840960" cy="15120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86400" rIns="86400" tIns="43200" bIns="43200"/>
          <a:p>
            <a:pPr algn="ctr">
              <a:lnSpc>
                <a:spcPct val="130000"/>
              </a:lnSpc>
            </a:pPr>
            <a:r>
              <a:rPr b="1" lang="en-GB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Alex Lisboa-Wright, Maurizio Salaris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30000"/>
              </a:lnSpc>
            </a:pPr>
            <a:r>
              <a:rPr b="0" i="1" lang="en-GB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 </a:t>
            </a:r>
            <a:r>
              <a:rPr b="1" lang="en-GB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b="0" i="1" lang="en-GB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Astrophysics Research Institute, Liverpool John Moores University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30000"/>
              </a:lnSpc>
            </a:pPr>
            <a:r>
              <a:rPr b="0" i="1" lang="en-GB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Byrom Street, Liverpool, L3 3AF, UK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CustomShape 2"/>
          <p:cNvSpPr/>
          <p:nvPr/>
        </p:nvSpPr>
        <p:spPr>
          <a:xfrm>
            <a:off x="5459400" y="2754720"/>
            <a:ext cx="11673720" cy="10465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86400" rIns="86400" tIns="43200" bIns="43200"/>
          <a:p>
            <a:pPr algn="ctr">
              <a:lnSpc>
                <a:spcPct val="100000"/>
              </a:lnSpc>
            </a:pPr>
            <a:r>
              <a:rPr b="1" lang="en-GB" sz="63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Title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2" name="Picture 1" descr=""/>
          <p:cNvPicPr/>
          <p:nvPr/>
        </p:nvPicPr>
        <p:blipFill>
          <a:blip r:embed="rId1"/>
          <a:stretch/>
        </p:blipFill>
        <p:spPr>
          <a:xfrm>
            <a:off x="846720" y="738360"/>
            <a:ext cx="5606640" cy="1583280"/>
          </a:xfrm>
          <a:prstGeom prst="rect">
            <a:avLst/>
          </a:prstGeom>
          <a:ln>
            <a:noFill/>
          </a:ln>
        </p:spPr>
      </p:pic>
      <p:sp>
        <p:nvSpPr>
          <p:cNvPr id="53" name="TextShape 3"/>
          <p:cNvSpPr txBox="1"/>
          <p:nvPr/>
        </p:nvSpPr>
        <p:spPr>
          <a:xfrm>
            <a:off x="5326560" y="6336000"/>
            <a:ext cx="12097440" cy="5112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Linking the observed surface abundances of stars to the initial abundance values is crucial to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unveiling the chemical evolution history of galaxies. Red giant branch (RGB) stars are considered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 be particularly good probes, because they can reach very high luminosities, hence they are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resolvable also in relatively distant galaxies. The start of the RGB represents the end of core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hydrogen (H)-burning, followed by an episode of significant convective mixing over all layers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between the core and the stellar surface.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RGB observations in nearby star clusters, whose initial chemical composition can be inferred from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other types of stars, show that some additional mechanism beyond standard convection (accounted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 in stellar models) alters the RGB surface abundances.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It is generally hypothesised that thermohaline mixing, a process already known in oceanography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and laboratory experiments, is responsible for this extra mixing, due to a local molecular weight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gradient inversion from 3He fusion developing in the radiatively stable stellar interiors, located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between the hydrogen fusion shell and the convective envelope. This work in progress aims at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modelling thermohaline mixing in RGB stars using a well established stellar evolution simulation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code (BaSTI) developed at the ARI in collaboration with the observatory of Abruzzo (Italy). These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first preliminary results will show the development of the thermohaline mixing in a RGB model and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calculation of the associated diffusion coefficient.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3784</TotalTime>
  <Application>LibreOffice/5.2.2.2$Windows_x86 LibreOffice_project/8f96e87c890bf8fa77463cd4b640a2312823f3ad</Application>
  <Words>3</Words>
  <Paragraphs>5</Paragraphs>
  <Company>University of Central Lancashire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2010-11-12T09:25:09Z</dcterms:created>
  <dc:creator>BEST Institute</dc:creator>
  <dc:description/>
  <dc:language>en-GB</dc:language>
  <cp:lastModifiedBy/>
  <dcterms:modified xsi:type="dcterms:W3CDTF">2018-04-26T18:20:35Z</dcterms:modified>
  <cp:revision>191</cp:revision>
  <dc:subject/>
  <dc:title>Poster Template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University of Central Lancashire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1</vt:i4>
  </property>
  <property fmtid="{D5CDD505-2E9C-101B-9397-08002B2CF9AE}" pid="9" name="PresentationFormat">
    <vt:lpwstr>Custom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1</vt:i4>
  </property>
</Properties>
</file>