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4"/>
  </p:notesMasterIdLst>
  <p:sldIdLst>
    <p:sldId id="256" r:id="rId2"/>
    <p:sldId id="259" r:id="rId3"/>
    <p:sldId id="257" r:id="rId4"/>
    <p:sldId id="261" r:id="rId5"/>
    <p:sldId id="262" r:id="rId6"/>
    <p:sldId id="263" r:id="rId7"/>
    <p:sldId id="264" r:id="rId8"/>
    <p:sldId id="265" r:id="rId9"/>
    <p:sldId id="266" r:id="rId10"/>
    <p:sldId id="275" r:id="rId11"/>
    <p:sldId id="276" r:id="rId12"/>
    <p:sldId id="27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snapToGrid="0">
      <p:cViewPr varScale="1">
        <p:scale>
          <a:sx n="69" d="100"/>
          <a:sy n="69" d="100"/>
        </p:scale>
        <p:origin x="7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B322D-DFB9-4A17-886F-3A21DB9B0CF6}" type="datetimeFigureOut">
              <a:rPr lang="es-MX" smtClean="0"/>
              <a:t>01/09/2021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5124A-1797-4FAD-893D-32A9A2F42AEC}" type="slidenum">
              <a:rPr lang="es-MX" smtClean="0"/>
              <a:t>‹Nº›</a:t>
            </a:fld>
            <a:endParaRPr lang="es-MX"/>
          </a:p>
        </p:txBody>
      </p:sp>
    </p:spTree>
    <p:extLst>
      <p:ext uri="{BB962C8B-B14F-4D97-AF65-F5344CB8AC3E}">
        <p14:creationId xmlns:p14="http://schemas.microsoft.com/office/powerpoint/2010/main" val="344046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0AB5124A-1797-4FAD-893D-32A9A2F42AEC}" type="slidenum">
              <a:rPr lang="es-MX" smtClean="0"/>
              <a:t>2</a:t>
            </a:fld>
            <a:endParaRPr lang="es-MX"/>
          </a:p>
        </p:txBody>
      </p:sp>
    </p:spTree>
    <p:extLst>
      <p:ext uri="{BB962C8B-B14F-4D97-AF65-F5344CB8AC3E}">
        <p14:creationId xmlns:p14="http://schemas.microsoft.com/office/powerpoint/2010/main" val="22558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4E7D41-47BF-4300-9623-3978FEB32E91}" type="datetimeFigureOut">
              <a:rPr lang="es-MX" smtClean="0"/>
              <a:t>01/09/2021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78807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71356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596506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9103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1331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F4E7D41-47BF-4300-9623-3978FEB32E91}" type="datetimeFigureOut">
              <a:rPr lang="es-MX" smtClean="0"/>
              <a:t>01/09/2021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127395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0F4E7D41-47BF-4300-9623-3978FEB32E91}" type="datetimeFigureOut">
              <a:rPr lang="es-MX" smtClean="0"/>
              <a:t>01/09/2021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460980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4E7D41-47BF-4300-9623-3978FEB32E91}" type="datetimeFigureOut">
              <a:rPr lang="es-MX" smtClean="0"/>
              <a:t>01/09/2021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59714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4E7D41-47BF-4300-9623-3978FEB32E91}" type="datetimeFigureOut">
              <a:rPr lang="es-MX" smtClean="0"/>
              <a:t>01/09/2021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161105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4E7D41-47BF-4300-9623-3978FEB32E91}" type="datetimeFigureOut">
              <a:rPr lang="es-MX" smtClean="0"/>
              <a:t>01/09/2021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62478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4E7D41-47BF-4300-9623-3978FEB32E91}" type="datetimeFigureOut">
              <a:rPr lang="es-MX" smtClean="0"/>
              <a:t>01/09/2021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94483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2452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F4E7D41-47BF-4300-9623-3978FEB32E91}" type="datetimeFigureOut">
              <a:rPr lang="es-MX" smtClean="0"/>
              <a:t>01/09/2021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1511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F4E7D41-47BF-4300-9623-3978FEB32E91}" type="datetimeFigureOut">
              <a:rPr lang="es-MX" smtClean="0"/>
              <a:t>01/09/2021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99540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E7D41-47BF-4300-9623-3978FEB32E91}" type="datetimeFigureOut">
              <a:rPr lang="es-MX" smtClean="0"/>
              <a:t>01/09/2021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52175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409387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F4E7D41-47BF-4300-9623-3978FEB32E91}" type="datetimeFigureOut">
              <a:rPr lang="es-MX" smtClean="0"/>
              <a:t>01/09/2021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099B95-6AC3-4B67-92C9-76D9865494D6}" type="slidenum">
              <a:rPr lang="es-MX" smtClean="0"/>
              <a:t>‹Nº›</a:t>
            </a:fld>
            <a:endParaRPr lang="es-MX"/>
          </a:p>
        </p:txBody>
      </p:sp>
    </p:spTree>
    <p:extLst>
      <p:ext uri="{BB962C8B-B14F-4D97-AF65-F5344CB8AC3E}">
        <p14:creationId xmlns:p14="http://schemas.microsoft.com/office/powerpoint/2010/main" val="340070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4E7D41-47BF-4300-9623-3978FEB32E91}" type="datetimeFigureOut">
              <a:rPr lang="es-MX" smtClean="0"/>
              <a:t>01/09/2021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099B95-6AC3-4B67-92C9-76D9865494D6}" type="slidenum">
              <a:rPr lang="es-MX" smtClean="0"/>
              <a:t>‹Nº›</a:t>
            </a:fld>
            <a:endParaRPr lang="es-MX"/>
          </a:p>
        </p:txBody>
      </p:sp>
    </p:spTree>
    <p:extLst>
      <p:ext uri="{BB962C8B-B14F-4D97-AF65-F5344CB8AC3E}">
        <p14:creationId xmlns:p14="http://schemas.microsoft.com/office/powerpoint/2010/main" val="397827375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hyperlink" Target="https://github.com/" TargetMode="External"/><Relationship Id="rId5" Type="http://schemas.openxmlformats.org/officeDocument/2006/relationships/hyperlink" Target="https://github.com/Alexm-99/Empresa_Electrica"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0.xml"/><Relationship Id="rId18" Type="http://schemas.microsoft.com/office/2007/relationships/hdphoto" Target="../media/hdphoto3.wdp"/><Relationship Id="rId3" Type="http://schemas.openxmlformats.org/officeDocument/2006/relationships/image" Target="../media/image4.png"/><Relationship Id="rId7" Type="http://schemas.openxmlformats.org/officeDocument/2006/relationships/slide" Target="slide3.xml"/><Relationship Id="rId12" Type="http://schemas.openxmlformats.org/officeDocument/2006/relationships/slide" Target="slide9.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slide" Target="slide8.xml"/><Relationship Id="rId5" Type="http://schemas.openxmlformats.org/officeDocument/2006/relationships/image" Target="../media/image5.png"/><Relationship Id="rId15" Type="http://schemas.openxmlformats.org/officeDocument/2006/relationships/image" Target="../media/image6.png"/><Relationship Id="rId10" Type="http://schemas.openxmlformats.org/officeDocument/2006/relationships/slide" Target="slide7.xml"/><Relationship Id="rId4" Type="http://schemas.microsoft.com/office/2007/relationships/hdphoto" Target="../media/hdphoto1.wdp"/><Relationship Id="rId9" Type="http://schemas.openxmlformats.org/officeDocument/2006/relationships/slide" Target="slide5.xml"/><Relationship Id="rId14"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old.erwin.com/bookshelf/9.7.00/Bookshelf_Files/PDF/erwin_Overview.pdf" TargetMode="External"/><Relationship Id="rId5" Type="http://schemas.openxmlformats.org/officeDocument/2006/relationships/image" Target="../media/image6.png"/><Relationship Id="rId4" Type="http://schemas.openxmlformats.org/officeDocument/2006/relationships/hyperlink" Target="https://dbeaver.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blob/master/SQL/EmpresaElectrica-CREATE.sq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www.postgresql.org/" TargetMode="External"/><Relationship Id="rId5" Type="http://schemas.openxmlformats.org/officeDocument/2006/relationships/hyperlink" Target="https://dbeaver.com/" TargetMode="External"/><Relationship Id="rId4" Type="http://schemas.openxmlformats.org/officeDocument/2006/relationships/hyperlink" Target="https://github.com/Alexm-99/Empresa_Electric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623353" y="1409036"/>
            <a:ext cx="5403273" cy="707886"/>
          </a:xfrm>
          <a:prstGeom prst="rect">
            <a:avLst/>
          </a:prstGeom>
          <a:noFill/>
        </p:spPr>
        <p:txBody>
          <a:bodyPr wrap="square" rtlCol="0">
            <a:spAutoFit/>
          </a:bodyPr>
          <a:lstStyle/>
          <a:p>
            <a:r>
              <a:rPr lang="es-MX" sz="4000" b="1" dirty="0" smtClean="0">
                <a:ln w="0"/>
                <a:solidFill>
                  <a:schemeClr val="accent1"/>
                </a:solidFill>
                <a:effectLst>
                  <a:outerShdw blurRad="38100" dist="25400" dir="5400000" algn="ctr" rotWithShape="0">
                    <a:srgbClr val="6E747A">
                      <a:alpha val="43000"/>
                    </a:srgbClr>
                  </a:outerShdw>
                </a:effectLst>
              </a:rPr>
              <a:t>EMPRESA ELECTRICA</a:t>
            </a:r>
          </a:p>
        </p:txBody>
      </p:sp>
      <p:sp>
        <p:nvSpPr>
          <p:cNvPr id="4" name="CuadroTexto 3"/>
          <p:cNvSpPr txBox="1"/>
          <p:nvPr/>
        </p:nvSpPr>
        <p:spPr>
          <a:xfrm>
            <a:off x="2043544" y="2618509"/>
            <a:ext cx="8963892" cy="1569660"/>
          </a:xfrm>
          <a:prstGeom prst="rect">
            <a:avLst/>
          </a:prstGeom>
          <a:noFill/>
        </p:spPr>
        <p:txBody>
          <a:bodyPr wrap="square" rtlCol="0">
            <a:spAutoFit/>
          </a:bodyPr>
          <a:lstStyle/>
          <a:p>
            <a:r>
              <a:rPr lang="es-MX" sz="2400" b="1" dirty="0" smtClean="0"/>
              <a:t>OBJETIVO:</a:t>
            </a:r>
          </a:p>
          <a:p>
            <a:r>
              <a:rPr lang="es-MX" sz="2400" dirty="0"/>
              <a:t>	</a:t>
            </a:r>
            <a:r>
              <a:rPr lang="es-MX" sz="2400" dirty="0" smtClean="0"/>
              <a:t>DESARROLLAR UN MODELO DE BASE DE DATOS PARA 	UN SISTEMA DE PAGO ELÉCTRICO EN PLATAFORMAS 	DIGITALES.</a:t>
            </a:r>
            <a:endParaRPr lang="es-MX" sz="2400" dirty="0"/>
          </a:p>
        </p:txBody>
      </p:sp>
      <p:sp>
        <p:nvSpPr>
          <p:cNvPr id="5" name="CuadroTexto 4">
            <a:extLst>
              <a:ext uri="{FF2B5EF4-FFF2-40B4-BE49-F238E27FC236}">
                <a16:creationId xmlns:a16="http://schemas.microsoft.com/office/drawing/2014/main" id="{8BA8465E-0F28-4E28-83C0-F769920DE515}"/>
              </a:ext>
            </a:extLst>
          </p:cNvPr>
          <p:cNvSpPr txBox="1"/>
          <p:nvPr/>
        </p:nvSpPr>
        <p:spPr>
          <a:xfrm>
            <a:off x="871624" y="5043699"/>
            <a:ext cx="43792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nSpc>
                <a:spcPct val="150000"/>
              </a:lnSpc>
              <a:defRPr/>
            </a:pPr>
            <a:r>
              <a:rPr lang="es-ES" sz="1600" i="1" dirty="0">
                <a:solidFill>
                  <a:prstClr val="black"/>
                </a:solidFill>
                <a:latin typeface="Bahnschrift SemiLight SemiConde" panose="020B0502040204020203" pitchFamily="34" charset="0"/>
              </a:rPr>
              <a:t>Estudiante: </a:t>
            </a:r>
            <a:r>
              <a:rPr lang="es-ES" sz="1600" i="1" dirty="0" err="1">
                <a:solidFill>
                  <a:prstClr val="black"/>
                </a:solidFill>
                <a:latin typeface="Bahnschrift SemiLight SemiConde" panose="020B0502040204020203" pitchFamily="34" charset="0"/>
              </a:rPr>
              <a:t>Medranda</a:t>
            </a:r>
            <a:r>
              <a:rPr lang="es-ES" sz="1600" i="1" dirty="0">
                <a:solidFill>
                  <a:prstClr val="black"/>
                </a:solidFill>
                <a:latin typeface="Bahnschrift SemiLight SemiConde" panose="020B0502040204020203" pitchFamily="34" charset="0"/>
              </a:rPr>
              <a:t> </a:t>
            </a:r>
            <a:r>
              <a:rPr lang="es-ES" sz="1600" i="1" dirty="0" err="1">
                <a:solidFill>
                  <a:prstClr val="black"/>
                </a:solidFill>
                <a:latin typeface="Bahnschrift SemiLight SemiConde" panose="020B0502040204020203" pitchFamily="34" charset="0"/>
              </a:rPr>
              <a:t>Medranda</a:t>
            </a:r>
            <a:r>
              <a:rPr lang="es-ES" sz="1600" i="1" dirty="0">
                <a:solidFill>
                  <a:prstClr val="black"/>
                </a:solidFill>
                <a:latin typeface="Bahnschrift SemiLight SemiConde" panose="020B0502040204020203" pitchFamily="34" charset="0"/>
              </a:rPr>
              <a:t> Alex</a:t>
            </a:r>
          </a:p>
          <a:p>
            <a:pPr lvl="0">
              <a:lnSpc>
                <a:spcPct val="150000"/>
              </a:lnSpc>
              <a:defRPr/>
            </a:pPr>
            <a:r>
              <a:rPr lang="es-ES" sz="1600" i="1" dirty="0">
                <a:solidFill>
                  <a:prstClr val="black"/>
                </a:solidFill>
                <a:latin typeface="Bahnschrift SemiLight SemiConde" panose="020B0502040204020203" pitchFamily="34" charset="0"/>
              </a:rPr>
              <a:t>Curso: 5”B</a:t>
            </a:r>
            <a:r>
              <a:rPr lang="es-ES" sz="1600" i="1" dirty="0" smtClean="0">
                <a:solidFill>
                  <a:prstClr val="black"/>
                </a:solidFill>
                <a:latin typeface="Bahnschrift SemiLight SemiConde" panose="020B0502040204020203" pitchFamily="34" charset="0"/>
              </a:rPr>
              <a:t>”</a:t>
            </a:r>
            <a:endPar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rPr>
              <a:t>Tecnología </a:t>
            </a:r>
            <a:r>
              <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rPr>
              <a:t>de la Información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rPr>
              <a:t>Gestión de Base de </a:t>
            </a:r>
            <a:r>
              <a:rPr kumimoji="0" lang="es-ES" sz="1600" i="1" u="none" strike="noStrike" kern="1200" cap="none" spc="0" normalizeH="0" baseline="0" noProof="0" dirty="0" smtClean="0">
                <a:ln>
                  <a:noFill/>
                </a:ln>
                <a:solidFill>
                  <a:prstClr val="black"/>
                </a:solidFill>
                <a:effectLst/>
                <a:uLnTx/>
                <a:uFillTx/>
                <a:latin typeface="Bahnschrift SemiLight SemiConde" panose="020B0502040204020203" pitchFamily="34" charset="0"/>
              </a:rPr>
              <a:t>Datos</a:t>
            </a:r>
            <a:endParaRPr kumimoji="0" lang="es-ES" sz="1600" i="1" u="none" strike="noStrike" kern="1200" cap="none" spc="0" normalizeH="0" baseline="0" noProof="0" dirty="0">
              <a:ln>
                <a:noFill/>
              </a:ln>
              <a:solidFill>
                <a:prstClr val="black"/>
              </a:solidFill>
              <a:effectLst/>
              <a:uLnTx/>
              <a:uFillTx/>
              <a:latin typeface="Bahnschrift SemiLight SemiConde" panose="020B0502040204020203" pitchFamily="34" charset="0"/>
            </a:endParaRPr>
          </a:p>
        </p:txBody>
      </p:sp>
      <p:pic>
        <p:nvPicPr>
          <p:cNvPr id="2050" name="Picture 2" descr="ULEA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131" b="29086"/>
          <a:stretch/>
        </p:blipFill>
        <p:spPr bwMode="auto">
          <a:xfrm>
            <a:off x="6324989" y="4874580"/>
            <a:ext cx="5721146" cy="1907897"/>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99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p:cNvPicPr>
            <a:picLocks noChangeAspect="1"/>
          </p:cNvPicPr>
          <p:nvPr/>
        </p:nvPicPr>
        <p:blipFill rotWithShape="1">
          <a:blip r:embed="rId2" cstate="print">
            <a:extLst>
              <a:ext uri="{28A0092B-C50C-407E-A947-70E740481C1C}">
                <a14:useLocalDpi xmlns:a14="http://schemas.microsoft.com/office/drawing/2010/main" val="0"/>
              </a:ext>
            </a:extLst>
          </a:blip>
          <a:srcRect b="33480"/>
          <a:stretch/>
        </p:blipFill>
        <p:spPr>
          <a:xfrm>
            <a:off x="2322438" y="1361479"/>
            <a:ext cx="7340499" cy="274663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2" name="Imagen 1">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a:hlinkClick r:id="rId5"/>
          </p:cNvPr>
          <p:cNvSpPr txBox="1"/>
          <p:nvPr/>
        </p:nvSpPr>
        <p:spPr>
          <a:xfrm>
            <a:off x="3006736" y="3322670"/>
            <a:ext cx="5971904" cy="1569660"/>
          </a:xfrm>
          <a:prstGeom prst="rect">
            <a:avLst/>
          </a:prstGeom>
          <a:noFill/>
        </p:spPr>
        <p:txBody>
          <a:bodyPr wrap="square" rtlCol="0">
            <a:spAutoFit/>
          </a:bodyPr>
          <a:lstStyle/>
          <a:p>
            <a:pPr algn="ctr"/>
            <a:r>
              <a:rPr lang="es-MX" sz="9600" b="1" i="1" dirty="0" smtClean="0">
                <a:ln w="0"/>
                <a:solidFill>
                  <a:schemeClr val="accent1"/>
                </a:solidFill>
                <a:effectLst>
                  <a:outerShdw blurRad="38100" dist="25400" dir="5400000" algn="ctr" rotWithShape="0">
                    <a:srgbClr val="6E747A">
                      <a:alpha val="43000"/>
                    </a:srgbClr>
                  </a:outerShdw>
                </a:effectLst>
                <a:hlinkClick r:id="rId5"/>
              </a:rPr>
              <a:t>GitHub</a:t>
            </a:r>
            <a:endParaRPr lang="es-MX" sz="96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5"/>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200" i="1" dirty="0" smtClean="0">
                <a:effectLst>
                  <a:outerShdw blurRad="38100" dist="38100" dir="2700000" algn="tl">
                    <a:srgbClr val="000000">
                      <a:alpha val="43137"/>
                    </a:srgbClr>
                  </a:outerShdw>
                </a:effectLst>
                <a:latin typeface="Bahnschrift SemiLight SemiConde" panose="020B0502040204020203" pitchFamily="34" charset="0"/>
                <a:hlinkClick r:id="rId6"/>
              </a:rPr>
              <a:t>GITHUB</a:t>
            </a:r>
            <a:endParaRPr lang="es-MX" sz="1200" i="1" dirty="0">
              <a:latin typeface="Bahnschrift SemiLight SemiConde" panose="020B0502040204020203" pitchFamily="34" charset="0"/>
            </a:endParaRPr>
          </a:p>
        </p:txBody>
      </p:sp>
      <p:sp>
        <p:nvSpPr>
          <p:cNvPr id="14" name="Rectángulo 13">
            <a:hlinkClick r:id="rId5"/>
          </p:cNvPr>
          <p:cNvSpPr/>
          <p:nvPr/>
        </p:nvSpPr>
        <p:spPr>
          <a:xfrm>
            <a:off x="3808435" y="4754064"/>
            <a:ext cx="4368504" cy="307777"/>
          </a:xfrm>
          <a:prstGeom prst="rect">
            <a:avLst/>
          </a:prstGeom>
        </p:spPr>
        <p:txBody>
          <a:bodyPr wrap="none">
            <a:spAutoFit/>
          </a:bodyPr>
          <a:lstStyle/>
          <a:p>
            <a:r>
              <a:rPr lang="es-MX" sz="1400" dirty="0"/>
              <a:t>https://github.com/Alexm-99/Empresa_Electrica</a:t>
            </a:r>
          </a:p>
        </p:txBody>
      </p:sp>
      <p:sp>
        <p:nvSpPr>
          <p:cNvPr id="16" name="CuadroTexto 15"/>
          <p:cNvSpPr txBox="1"/>
          <p:nvPr/>
        </p:nvSpPr>
        <p:spPr>
          <a:xfrm>
            <a:off x="3869354" y="715524"/>
            <a:ext cx="4246665" cy="584775"/>
          </a:xfrm>
          <a:prstGeom prst="rect">
            <a:avLst/>
          </a:prstGeom>
          <a:noFill/>
        </p:spPr>
        <p:txBody>
          <a:bodyPr wrap="square" rtlCol="0">
            <a:spAutoFit/>
          </a:bodyPr>
          <a:lstStyle/>
          <a:p>
            <a:pPr algn="ctr"/>
            <a:r>
              <a:rPr lang="es-MX" sz="3200" b="1" i="1" dirty="0" smtClean="0">
                <a:ln w="0"/>
                <a:solidFill>
                  <a:schemeClr val="accent1"/>
                </a:solidFill>
                <a:effectLst>
                  <a:outerShdw blurRad="38100" dist="25400" dir="5400000" algn="ctr" rotWithShape="0">
                    <a:srgbClr val="6E747A">
                      <a:alpha val="43000"/>
                    </a:srgbClr>
                  </a:outerShdw>
                </a:effectLst>
              </a:rPr>
              <a:t>REPOSITORIO</a:t>
            </a:r>
            <a:endParaRPr lang="es-MX" sz="3200" b="1"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43937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4017919" y="829791"/>
            <a:ext cx="4246665" cy="523220"/>
          </a:xfrm>
          <a:prstGeom prst="rect">
            <a:avLst/>
          </a:prstGeom>
          <a:noFill/>
        </p:spPr>
        <p:txBody>
          <a:bodyPr wrap="square" rtlCol="0">
            <a:spAutoFit/>
          </a:bodyPr>
          <a:lstStyle/>
          <a:p>
            <a:pPr algn="ctr"/>
            <a:r>
              <a:rPr lang="es-MX" sz="2800" b="1" i="1" dirty="0" smtClean="0">
                <a:ln w="0"/>
                <a:solidFill>
                  <a:schemeClr val="accent1"/>
                </a:solidFill>
                <a:effectLst>
                  <a:outerShdw blurRad="38100" dist="25400" dir="5400000" algn="ctr" rotWithShape="0">
                    <a:srgbClr val="6E747A">
                      <a:alpha val="43000"/>
                    </a:srgbClr>
                  </a:outerShdw>
                </a:effectLst>
              </a:rPr>
              <a:t>CONCLUSIONES</a:t>
            </a:r>
            <a:endParaRPr lang="es-MX" sz="28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3" name="CuadroTexto 2"/>
          <p:cNvSpPr txBox="1"/>
          <p:nvPr/>
        </p:nvSpPr>
        <p:spPr>
          <a:xfrm>
            <a:off x="1125209" y="1381683"/>
            <a:ext cx="9899387"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MX" dirty="0" smtClean="0"/>
              <a:t>Se concluye que </a:t>
            </a:r>
            <a:r>
              <a:rPr lang="es-MX" dirty="0" err="1" smtClean="0"/>
              <a:t>Trigger</a:t>
            </a:r>
            <a:r>
              <a:rPr lang="es-MX" dirty="0" smtClean="0"/>
              <a:t> es fundamental en el aprendizaje de las base datos, contar con esto facilita la elaboración de un software, manipulando datos precisos y sin errores en base de datos, también se pudo aprender los usos de los tipos de </a:t>
            </a:r>
            <a:r>
              <a:rPr lang="es-MX" dirty="0" err="1" smtClean="0"/>
              <a:t>tigger</a:t>
            </a:r>
            <a:r>
              <a:rPr lang="es-MX" dirty="0" smtClean="0"/>
              <a:t> en </a:t>
            </a:r>
            <a:r>
              <a:rPr lang="es-MX" dirty="0" err="1" smtClean="0"/>
              <a:t>postgres</a:t>
            </a:r>
            <a:r>
              <a:rPr lang="es-MX" dirty="0" err="1" smtClean="0"/>
              <a:t>t</a:t>
            </a:r>
            <a:r>
              <a:rPr lang="es-MX" dirty="0" smtClean="0"/>
              <a:t> como son los explícitos e implícitos.</a:t>
            </a:r>
          </a:p>
          <a:p>
            <a:pPr marL="285750" indent="-285750">
              <a:lnSpc>
                <a:spcPct val="150000"/>
              </a:lnSpc>
              <a:buFont typeface="Arial" panose="020B0604020202020204" pitchFamily="34" charset="0"/>
              <a:buChar char="•"/>
            </a:pPr>
            <a:endParaRPr lang="es-MX" dirty="0" smtClean="0"/>
          </a:p>
          <a:p>
            <a:pPr marL="285750" indent="-285750">
              <a:lnSpc>
                <a:spcPct val="150000"/>
              </a:lnSpc>
              <a:buFont typeface="Arial" panose="020B0604020202020204" pitchFamily="34" charset="0"/>
              <a:buChar char="•"/>
            </a:pPr>
            <a:r>
              <a:rPr lang="es-MX" dirty="0" smtClean="0"/>
              <a:t>El cursor parte fundamental para la búsqueda de datos con mayor rapidez, facilito la búsqueda de consultas </a:t>
            </a:r>
            <a:r>
              <a:rPr lang="es-MX" dirty="0" err="1" smtClean="0"/>
              <a:t>sql</a:t>
            </a:r>
            <a:r>
              <a:rPr lang="es-MX" dirty="0" smtClean="0"/>
              <a:t>, además se comprendió la diferencia entre los diferentes gestores de base de datos al momento de imprimir los datos por pantalla.</a:t>
            </a:r>
          </a:p>
          <a:p>
            <a:pPr marL="285750" indent="-285750">
              <a:lnSpc>
                <a:spcPct val="150000"/>
              </a:lnSpc>
              <a:buFont typeface="Arial" panose="020B0604020202020204" pitchFamily="34" charset="0"/>
              <a:buChar char="•"/>
            </a:pPr>
            <a:endParaRPr lang="es-MX" dirty="0" smtClean="0"/>
          </a:p>
          <a:p>
            <a:pPr marL="285750" indent="-285750">
              <a:lnSpc>
                <a:spcPct val="150000"/>
              </a:lnSpc>
              <a:buFont typeface="Arial" panose="020B0604020202020204" pitchFamily="34" charset="0"/>
              <a:buChar char="•"/>
            </a:pPr>
            <a:r>
              <a:rPr lang="es-MX" dirty="0" smtClean="0"/>
              <a:t>El uso de estas herramientas acabo siendo un aprendizaje en la creación y elaboración de la base de datos, con </a:t>
            </a:r>
            <a:r>
              <a:rPr lang="es-MX" dirty="0" err="1" smtClean="0"/>
              <a:t>Ireport</a:t>
            </a:r>
            <a:r>
              <a:rPr lang="es-MX" dirty="0" smtClean="0"/>
              <a:t> se pudo evidenciar el aprendizaje realizado por el trascurso del tiempo de elaboración del proyecto.</a:t>
            </a:r>
            <a:endParaRPr lang="es-MX" dirty="0"/>
          </a:p>
        </p:txBody>
      </p:sp>
    </p:spTree>
    <p:extLst>
      <p:ext uri="{BB962C8B-B14F-4D97-AF65-F5344CB8AC3E}">
        <p14:creationId xmlns:p14="http://schemas.microsoft.com/office/powerpoint/2010/main" val="2288242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2515320" y="2726238"/>
            <a:ext cx="6956205" cy="1200329"/>
          </a:xfrm>
          <a:prstGeom prst="rect">
            <a:avLst/>
          </a:prstGeom>
          <a:noFill/>
        </p:spPr>
        <p:txBody>
          <a:bodyPr wrap="square" rtlCol="0">
            <a:spAutoFit/>
          </a:bodyPr>
          <a:lstStyle/>
          <a:p>
            <a:pPr algn="ctr"/>
            <a:r>
              <a:rPr lang="es-MX" sz="7200" b="1" i="1" dirty="0" smtClean="0">
                <a:ln w="0"/>
                <a:solidFill>
                  <a:schemeClr val="accent1"/>
                </a:solidFill>
                <a:effectLst>
                  <a:outerShdw blurRad="38100" dist="25400" dir="5400000" algn="ctr" rotWithShape="0">
                    <a:srgbClr val="6E747A">
                      <a:alpha val="43000"/>
                    </a:srgbClr>
                  </a:outerShdw>
                </a:effectLst>
              </a:rPr>
              <a:t>GRACIAS</a:t>
            </a:r>
            <a:endParaRPr lang="es-MX" sz="72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Tree>
    <p:extLst>
      <p:ext uri="{BB962C8B-B14F-4D97-AF65-F5344CB8AC3E}">
        <p14:creationId xmlns:p14="http://schemas.microsoft.com/office/powerpoint/2010/main" val="170222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imagen png - imagen transparente descarga gratuita"/>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557" b="97295" l="10000" r="90000">
                        <a14:backgroundMark x1="41889" y1="15164" x2="49444" y2="13361"/>
                        <a14:backgroundMark x1="45667" y1="25164" x2="50556" y2="20328"/>
                        <a14:backgroundMark x1="43000" y1="58852" x2="41556" y2="55492"/>
                      </a14:backgroundRemoval>
                    </a14:imgEffect>
                  </a14:imgLayer>
                </a14:imgProps>
              </a:ext>
              <a:ext uri="{28A0092B-C50C-407E-A947-70E740481C1C}">
                <a14:useLocalDpi xmlns:a14="http://schemas.microsoft.com/office/drawing/2010/main" val="0"/>
              </a:ext>
            </a:extLst>
          </a:blip>
          <a:srcRect b="13629"/>
          <a:stretch/>
        </p:blipFill>
        <p:spPr bwMode="auto">
          <a:xfrm>
            <a:off x="3954515" y="-211189"/>
            <a:ext cx="5345165" cy="7091985"/>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pic>
        <p:nvPicPr>
          <p:cNvPr id="1028" name="Picture 4" descr="Entorno personal de aprendizaje - Mapa Mental"/>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603975" y="3857683"/>
            <a:ext cx="1320009" cy="132000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7988793" y="650304"/>
            <a:ext cx="2341418" cy="769441"/>
          </a:xfrm>
          <a:prstGeom prst="rect">
            <a:avLst/>
          </a:prstGeom>
          <a:noFill/>
        </p:spPr>
        <p:txBody>
          <a:bodyPr wrap="square" rtlCol="0">
            <a:spAutoFit/>
          </a:bodyPr>
          <a:lstStyle/>
          <a:p>
            <a:r>
              <a:rPr lang="es-MX" sz="4400" b="1" i="1" dirty="0" smtClean="0">
                <a:ln w="0"/>
                <a:solidFill>
                  <a:schemeClr val="accent1"/>
                </a:solidFill>
                <a:effectLst>
                  <a:outerShdw blurRad="38100" dist="25400" dir="5400000" algn="ctr" rotWithShape="0">
                    <a:srgbClr val="6E747A">
                      <a:alpha val="43000"/>
                    </a:srgbClr>
                  </a:outerShdw>
                </a:effectLst>
              </a:rPr>
              <a:t>INDICE</a:t>
            </a:r>
            <a:endParaRPr lang="es-MX" sz="4400" b="1" i="1" dirty="0">
              <a:ln w="0"/>
              <a:solidFill>
                <a:schemeClr val="accent1"/>
              </a:solidFill>
              <a:effectLst>
                <a:outerShdw blurRad="38100" dist="25400" dir="5400000" algn="ctr" rotWithShape="0">
                  <a:srgbClr val="6E747A">
                    <a:alpha val="43000"/>
                  </a:srgbClr>
                </a:outerShdw>
              </a:effectLst>
            </a:endParaRPr>
          </a:p>
        </p:txBody>
      </p:sp>
      <p:sp>
        <p:nvSpPr>
          <p:cNvPr id="3" name="CuadroTexto 2"/>
          <p:cNvSpPr txBox="1"/>
          <p:nvPr/>
        </p:nvSpPr>
        <p:spPr>
          <a:xfrm>
            <a:off x="7550773" y="1626643"/>
            <a:ext cx="4174806" cy="3416320"/>
          </a:xfrm>
          <a:prstGeom prst="rect">
            <a:avLst/>
          </a:prstGeom>
          <a:noFill/>
        </p:spPr>
        <p:txBody>
          <a:bodyPr wrap="square" rtlCol="0">
            <a:spAutoFit/>
          </a:bodyPr>
          <a:lstStyle/>
          <a:p>
            <a:pPr>
              <a:lnSpc>
                <a:spcPct val="150000"/>
              </a:lnSpc>
            </a:pPr>
            <a:r>
              <a:rPr lang="es-MX" dirty="0" smtClean="0">
                <a:ln w="0"/>
                <a:effectLst>
                  <a:outerShdw blurRad="38100" dist="19050" dir="2700000" algn="tl" rotWithShape="0">
                    <a:schemeClr val="dk1">
                      <a:alpha val="40000"/>
                    </a:schemeClr>
                  </a:outerShdw>
                </a:effectLst>
                <a:hlinkClick r:id="rId7" action="ppaction://hlinksldjump"/>
              </a:rPr>
              <a:t>1. Universo del Discurso</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8" action="ppaction://hlinksldjump"/>
              </a:rPr>
              <a:t>2. </a:t>
            </a:r>
            <a:r>
              <a:rPr lang="es-MX" dirty="0" smtClean="0">
                <a:ln w="0"/>
                <a:effectLst>
                  <a:outerShdw blurRad="38100" dist="19050" dir="2700000" algn="tl" rotWithShape="0">
                    <a:schemeClr val="dk1">
                      <a:alpha val="40000"/>
                    </a:schemeClr>
                  </a:outerShdw>
                </a:effectLst>
                <a:hlinkClick r:id="rId8" action="ppaction://hlinksldjump"/>
              </a:rPr>
              <a:t>Modelo Lógico/Relacional</a:t>
            </a:r>
            <a:endParaRPr lang="es-MX" dirty="0" smtClean="0">
              <a:ln w="0"/>
              <a:effectLst>
                <a:outerShdw blurRad="38100" dist="19050" dir="2700000" algn="tl" rotWithShape="0">
                  <a:schemeClr val="dk1">
                    <a:alpha val="40000"/>
                  </a:schemeClr>
                </a:outerShdw>
              </a:effectLst>
            </a:endParaRPr>
          </a:p>
          <a:p>
            <a:pPr>
              <a:lnSpc>
                <a:spcPct val="150000"/>
              </a:lnSpc>
            </a:pPr>
            <a:r>
              <a:rPr lang="es-MX" dirty="0">
                <a:ln w="0"/>
                <a:effectLst>
                  <a:outerShdw blurRad="38100" dist="19050" dir="2700000" algn="tl" rotWithShape="0">
                    <a:schemeClr val="dk1">
                      <a:alpha val="40000"/>
                    </a:schemeClr>
                  </a:outerShdw>
                </a:effectLst>
                <a:hlinkClick r:id="rId9" action="ppaction://hlinksldjump"/>
              </a:rPr>
              <a:t>3</a:t>
            </a:r>
            <a:r>
              <a:rPr lang="es-MX" dirty="0" smtClean="0">
                <a:ln w="0"/>
                <a:effectLst>
                  <a:outerShdw blurRad="38100" dist="19050" dir="2700000" algn="tl" rotWithShape="0">
                    <a:schemeClr val="dk1">
                      <a:alpha val="40000"/>
                    </a:schemeClr>
                  </a:outerShdw>
                </a:effectLst>
                <a:hlinkClick r:id="rId9" action="ppaction://hlinksldjump"/>
              </a:rPr>
              <a:t>. </a:t>
            </a:r>
            <a:r>
              <a:rPr lang="es-MX" dirty="0" smtClean="0">
                <a:ln w="0"/>
                <a:effectLst>
                  <a:outerShdw blurRad="38100" dist="19050" dir="2700000" algn="tl" rotWithShape="0">
                    <a:schemeClr val="dk1">
                      <a:alpha val="40000"/>
                    </a:schemeClr>
                  </a:outerShdw>
                </a:effectLst>
                <a:hlinkClick r:id="rId9" action="ppaction://hlinksldjump"/>
              </a:rPr>
              <a:t>Creación </a:t>
            </a:r>
            <a:r>
              <a:rPr lang="es-MX" dirty="0" smtClean="0">
                <a:ln w="0"/>
                <a:effectLst>
                  <a:outerShdw blurRad="38100" dist="19050" dir="2700000" algn="tl" rotWithShape="0">
                    <a:schemeClr val="dk1">
                      <a:alpha val="40000"/>
                    </a:schemeClr>
                  </a:outerShdw>
                </a:effectLst>
                <a:hlinkClick r:id="rId9" action="ppaction://hlinksldjump"/>
              </a:rPr>
              <a:t>de </a:t>
            </a:r>
            <a:r>
              <a:rPr lang="es-MX" dirty="0" err="1" smtClean="0">
                <a:ln w="0"/>
                <a:effectLst>
                  <a:outerShdw blurRad="38100" dist="19050" dir="2700000" algn="tl" rotWithShape="0">
                    <a:schemeClr val="dk1">
                      <a:alpha val="40000"/>
                    </a:schemeClr>
                  </a:outerShdw>
                </a:effectLst>
                <a:hlinkClick r:id="rId9" action="ppaction://hlinksldjump"/>
              </a:rPr>
              <a:t>Trigger</a:t>
            </a:r>
            <a:endParaRPr lang="es-MX" dirty="0" smtClean="0">
              <a:ln w="0"/>
              <a:effectLst>
                <a:outerShdw blurRad="38100" dist="19050" dir="2700000" algn="tl" rotWithShape="0">
                  <a:schemeClr val="dk1">
                    <a:alpha val="40000"/>
                  </a:schemeClr>
                </a:outerShdw>
              </a:effectLst>
            </a:endParaRPr>
          </a:p>
          <a:p>
            <a:pPr>
              <a:lnSpc>
                <a:spcPct val="150000"/>
              </a:lnSpc>
            </a:pPr>
            <a:r>
              <a:rPr lang="es-MX" dirty="0">
                <a:ln w="0"/>
                <a:effectLst>
                  <a:outerShdw blurRad="38100" dist="19050" dir="2700000" algn="tl" rotWithShape="0">
                    <a:schemeClr val="dk1">
                      <a:alpha val="40000"/>
                    </a:schemeClr>
                  </a:outerShdw>
                </a:effectLst>
                <a:hlinkClick r:id="rId10" action="ppaction://hlinksldjump"/>
              </a:rPr>
              <a:t>4</a:t>
            </a:r>
            <a:r>
              <a:rPr lang="es-MX" dirty="0" smtClean="0">
                <a:ln w="0"/>
                <a:effectLst>
                  <a:outerShdw blurRad="38100" dist="19050" dir="2700000" algn="tl" rotWithShape="0">
                    <a:schemeClr val="dk1">
                      <a:alpha val="40000"/>
                    </a:schemeClr>
                  </a:outerShdw>
                </a:effectLst>
                <a:hlinkClick r:id="rId10" action="ppaction://hlinksldjump"/>
              </a:rPr>
              <a:t>. </a:t>
            </a:r>
            <a:r>
              <a:rPr lang="es-MX" dirty="0" smtClean="0">
                <a:ln w="0"/>
                <a:effectLst>
                  <a:outerShdw blurRad="38100" dist="19050" dir="2700000" algn="tl" rotWithShape="0">
                    <a:schemeClr val="dk1">
                      <a:alpha val="40000"/>
                    </a:schemeClr>
                  </a:outerShdw>
                </a:effectLst>
                <a:hlinkClick r:id="rId10" action="ppaction://hlinksldjump"/>
              </a:rPr>
              <a:t>Creación de Cursor</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1" action="ppaction://hlinksldjump"/>
              </a:rPr>
              <a:t>5. Procesamiento almacenado</a:t>
            </a:r>
            <a:endParaRPr lang="es-MX" dirty="0">
              <a:ln w="0"/>
              <a:effectLst>
                <a:outerShdw blurRad="38100" dist="19050" dir="2700000" algn="tl" rotWithShape="0">
                  <a:schemeClr val="dk1">
                    <a:alpha val="40000"/>
                  </a:schemeClr>
                </a:outerShdw>
              </a:effectLst>
              <a:hlinkClick r:id="" action="ppaction://noaction"/>
            </a:endParaRPr>
          </a:p>
          <a:p>
            <a:pPr>
              <a:lnSpc>
                <a:spcPct val="150000"/>
              </a:lnSpc>
            </a:pPr>
            <a:r>
              <a:rPr lang="es-MX" dirty="0" smtClean="0">
                <a:ln w="0"/>
                <a:effectLst>
                  <a:outerShdw blurRad="38100" dist="19050" dir="2700000" algn="tl" rotWithShape="0">
                    <a:schemeClr val="dk1">
                      <a:alpha val="40000"/>
                    </a:schemeClr>
                  </a:outerShdw>
                </a:effectLst>
                <a:hlinkClick r:id="rId12" action="ppaction://hlinksldjump"/>
              </a:rPr>
              <a:t>6. Reporte </a:t>
            </a:r>
            <a:r>
              <a:rPr lang="es-MX" dirty="0" err="1" smtClean="0">
                <a:ln w="0"/>
                <a:effectLst>
                  <a:outerShdw blurRad="38100" dist="19050" dir="2700000" algn="tl" rotWithShape="0">
                    <a:schemeClr val="dk1">
                      <a:alpha val="40000"/>
                    </a:schemeClr>
                  </a:outerShdw>
                </a:effectLst>
                <a:hlinkClick r:id="rId12" action="ppaction://hlinksldjump"/>
              </a:rPr>
              <a:t>Ireport</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3" action="ppaction://hlinksldjump"/>
              </a:rPr>
              <a:t>7</a:t>
            </a:r>
            <a:r>
              <a:rPr lang="es-MX" dirty="0" smtClean="0">
                <a:ln w="0"/>
                <a:effectLst>
                  <a:outerShdw blurRad="38100" dist="19050" dir="2700000" algn="tl" rotWithShape="0">
                    <a:schemeClr val="dk1">
                      <a:alpha val="40000"/>
                    </a:schemeClr>
                  </a:outerShdw>
                </a:effectLst>
                <a:hlinkClick r:id="rId13" action="ppaction://hlinksldjump"/>
              </a:rPr>
              <a:t>. Link a </a:t>
            </a:r>
            <a:r>
              <a:rPr lang="es-MX" dirty="0" err="1" smtClean="0">
                <a:ln w="0"/>
                <a:effectLst>
                  <a:outerShdw blurRad="38100" dist="19050" dir="2700000" algn="tl" rotWithShape="0">
                    <a:schemeClr val="dk1">
                      <a:alpha val="40000"/>
                    </a:schemeClr>
                  </a:outerShdw>
                </a:effectLst>
                <a:hlinkClick r:id="rId13" action="ppaction://hlinksldjump"/>
              </a:rPr>
              <a:t>gith-hub</a:t>
            </a:r>
            <a:endParaRPr lang="es-MX" dirty="0" smtClean="0">
              <a:ln w="0"/>
              <a:effectLst>
                <a:outerShdw blurRad="38100" dist="19050" dir="2700000" algn="tl" rotWithShape="0">
                  <a:schemeClr val="dk1">
                    <a:alpha val="40000"/>
                  </a:schemeClr>
                </a:outerShdw>
              </a:effectLst>
            </a:endParaRPr>
          </a:p>
          <a:p>
            <a:pPr>
              <a:lnSpc>
                <a:spcPct val="150000"/>
              </a:lnSpc>
            </a:pPr>
            <a:r>
              <a:rPr lang="es-MX" dirty="0" smtClean="0">
                <a:ln w="0"/>
                <a:effectLst>
                  <a:outerShdw blurRad="38100" dist="19050" dir="2700000" algn="tl" rotWithShape="0">
                    <a:schemeClr val="dk1">
                      <a:alpha val="40000"/>
                    </a:schemeClr>
                  </a:outerShdw>
                </a:effectLst>
                <a:hlinkClick r:id="rId14" action="ppaction://hlinksldjump"/>
              </a:rPr>
              <a:t>8. Conclusiones</a:t>
            </a:r>
            <a:endParaRPr lang="es-MX" dirty="0" smtClean="0">
              <a:ln w="0"/>
              <a:effectLst>
                <a:outerShdw blurRad="38100" dist="19050" dir="2700000" algn="tl" rotWithShape="0">
                  <a:schemeClr val="dk1">
                    <a:alpha val="40000"/>
                  </a:schemeClr>
                </a:outerShdw>
              </a:effectLst>
            </a:endParaRPr>
          </a:p>
        </p:txBody>
      </p:sp>
      <p:sp>
        <p:nvSpPr>
          <p:cNvPr id="6" name="Rectángulo 5"/>
          <p:cNvSpPr/>
          <p:nvPr/>
        </p:nvSpPr>
        <p:spPr>
          <a:xfrm>
            <a:off x="347400" y="1796030"/>
            <a:ext cx="4587588" cy="1077218"/>
          </a:xfrm>
          <a:prstGeom prst="rect">
            <a:avLst/>
          </a:prstGeom>
        </p:spPr>
        <p:txBody>
          <a:bodyPr wrap="square">
            <a:spAutoFit/>
          </a:bodyPr>
          <a:lstStyle/>
          <a:p>
            <a:r>
              <a:rPr lang="es-MX" sz="1600" dirty="0">
                <a:latin typeface="Bahnschrift SemiLight SemiConde" panose="020B0502040204020203" pitchFamily="34" charset="0"/>
              </a:rPr>
              <a:t>"Si piensas que los usuarios de tus programas son idiotas, sólo los idiotas usarán tus programas</a:t>
            </a:r>
            <a:r>
              <a:rPr lang="es-MX" sz="1600" dirty="0" smtClean="0">
                <a:latin typeface="Bahnschrift SemiLight SemiConde" panose="020B0502040204020203" pitchFamily="34" charset="0"/>
              </a:rPr>
              <a:t>".</a:t>
            </a:r>
          </a:p>
          <a:p>
            <a:endParaRPr lang="es-MX" sz="1600" dirty="0" smtClean="0">
              <a:latin typeface="Bahnschrift SemiLight SemiConde" panose="020B0502040204020203" pitchFamily="34" charset="0"/>
            </a:endParaRPr>
          </a:p>
          <a:p>
            <a:pPr algn="r"/>
            <a:r>
              <a:rPr lang="es-MX" sz="1600" dirty="0" smtClean="0">
                <a:latin typeface="Bahnschrift SemiLight SemiConde" panose="020B0502040204020203" pitchFamily="34" charset="0"/>
              </a:rPr>
              <a:t>- </a:t>
            </a:r>
            <a:r>
              <a:rPr lang="es-MX" sz="1600" dirty="0" err="1" smtClean="0">
                <a:latin typeface="Bahnschrift SemiLight SemiConde" panose="020B0502040204020203" pitchFamily="34" charset="0"/>
              </a:rPr>
              <a:t>Linus</a:t>
            </a:r>
            <a:r>
              <a:rPr lang="es-MX" sz="1600" dirty="0" smtClean="0">
                <a:latin typeface="Bahnschrift SemiLight SemiConde" panose="020B0502040204020203" pitchFamily="34" charset="0"/>
              </a:rPr>
              <a:t> </a:t>
            </a:r>
            <a:r>
              <a:rPr lang="es-MX" sz="1600" dirty="0" err="1">
                <a:latin typeface="Bahnschrift SemiLight SemiConde" panose="020B0502040204020203" pitchFamily="34" charset="0"/>
              </a:rPr>
              <a:t>Torvalds</a:t>
            </a:r>
            <a:endParaRPr lang="es-MX" sz="1600" dirty="0" smtClean="0">
              <a:latin typeface="Bahnschrift SemiLight SemiConde" panose="020B0502040204020203" pitchFamily="34" charset="0"/>
            </a:endParaRPr>
          </a:p>
        </p:txBody>
      </p:sp>
      <p:pic>
        <p:nvPicPr>
          <p:cNvPr id="1030" name="Picture 6" descr="GTSport Decal Search Engine"/>
          <p:cNvPicPr>
            <a:picLocks noChangeAspect="1" noChangeArrowheads="1"/>
          </p:cNvPicPr>
          <p:nvPr/>
        </p:nvPicPr>
        <p:blipFill rotWithShape="1">
          <a:blip r:embed="rId15">
            <a:extLst>
              <a:ext uri="{28A0092B-C50C-407E-A947-70E740481C1C}">
                <a14:useLocalDpi xmlns:a14="http://schemas.microsoft.com/office/drawing/2010/main" val="0"/>
              </a:ext>
            </a:extLst>
          </a:blip>
          <a:srcRect t="28276" r="68849" b="23239"/>
          <a:stretch/>
        </p:blipFill>
        <p:spPr bwMode="auto">
          <a:xfrm>
            <a:off x="2510704" y="4179772"/>
            <a:ext cx="1652480" cy="192901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Picture 6" descr="GTSport Decal Search Engine"/>
          <p:cNvPicPr>
            <a:picLocks noChangeAspect="1" noChangeArrowheads="1"/>
          </p:cNvPicPr>
          <p:nvPr/>
        </p:nvPicPr>
        <p:blipFill rotWithShape="1">
          <a:blip r:embed="rId15">
            <a:extLst>
              <a:ext uri="{28A0092B-C50C-407E-A947-70E740481C1C}">
                <a14:useLocalDpi xmlns:a14="http://schemas.microsoft.com/office/drawing/2010/main" val="0"/>
              </a:ext>
            </a:extLst>
          </a:blip>
          <a:srcRect l="30786" t="35903" b="28137"/>
          <a:stretch/>
        </p:blipFill>
        <p:spPr bwMode="auto">
          <a:xfrm>
            <a:off x="2511347" y="5777479"/>
            <a:ext cx="1676860" cy="653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6" name="Picture 2" descr="Cifrado de base de datos de PostgreSQL | Thale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008" y="3857683"/>
            <a:ext cx="2593613" cy="23705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2" descr="Facebook Logo Png Transparent Background - Ireport Logo Clipart (#579726) -  PikPng"/>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613" b="94839" l="476" r="100000">
                        <a14:foregroundMark x1="26310" y1="36452" x2="32857" y2="40323"/>
                        <a14:foregroundMark x1="30833" y1="57742" x2="31786" y2="46452"/>
                        <a14:foregroundMark x1="33690" y1="39355" x2="32024" y2="59355"/>
                        <a14:foregroundMark x1="37381" y1="62258" x2="41548" y2="50000"/>
                        <a14:foregroundMark x1="49167" y1="66452" x2="51071" y2="55806"/>
                        <a14:foregroundMark x1="64524" y1="62258" x2="65714" y2="50645"/>
                        <a14:foregroundMark x1="77381" y1="68065" x2="78929" y2="53226"/>
                        <a14:foregroundMark x1="87738" y1="60000" x2="88095" y2="55806"/>
                        <a14:foregroundMark x1="93452" y1="37419" x2="93452" y2="37419"/>
                        <a14:foregroundMark x1="95238" y1="38710" x2="95238" y2="36129"/>
                        <a14:foregroundMark x1="17976" y1="39677" x2="18810" y2="38710"/>
                        <a14:foregroundMark x1="13810" y1="26129" x2="16905" y2="34194"/>
                        <a14:foregroundMark x1="19167" y1="62903" x2="20595" y2="69677"/>
                        <a14:foregroundMark x1="18333" y1="48710" x2="17976" y2="69677"/>
                      </a14:backgroundRemoval>
                    </a14:imgEffect>
                  </a14:imgLayer>
                </a14:imgProps>
              </a:ext>
              <a:ext uri="{28A0092B-C50C-407E-A947-70E740481C1C}">
                <a14:useLocalDpi xmlns:a14="http://schemas.microsoft.com/office/drawing/2010/main" val="0"/>
              </a:ext>
            </a:extLst>
          </a:blip>
          <a:srcRect/>
          <a:stretch>
            <a:fillRect/>
          </a:stretch>
        </p:blipFill>
        <p:spPr bwMode="auto">
          <a:xfrm>
            <a:off x="2641194" y="3376275"/>
            <a:ext cx="2851038" cy="105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108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Rectángulo 10"/>
          <p:cNvSpPr/>
          <p:nvPr/>
        </p:nvSpPr>
        <p:spPr>
          <a:xfrm>
            <a:off x="124691" y="1702293"/>
            <a:ext cx="11734800" cy="5193729"/>
          </a:xfrm>
          <a:prstGeom prst="rect">
            <a:avLst/>
          </a:prstGeom>
        </p:spPr>
        <p:txBody>
          <a:bodyPr wrap="square">
            <a:spAutoFit/>
          </a:bodyPr>
          <a:lstStyle/>
          <a:p>
            <a:pPr algn="just">
              <a:lnSpc>
                <a:spcPct val="150000"/>
              </a:lnSpc>
            </a:pPr>
            <a:r>
              <a:rPr lang="es-MX" sz="1300" dirty="0" smtClean="0"/>
              <a:t>Una empresa eléctrica realiza un concurso ganador, el concurso trata sobre el “desarrollo de un sistema para el mejoramiento del pago y servicio eléctrico en plataformas digitales” y para ello se necesita de un sistema de almacenado y de un modelo de base de datos relacional.</a:t>
            </a:r>
          </a:p>
          <a:p>
            <a:pPr algn="just">
              <a:lnSpc>
                <a:spcPct val="150000"/>
              </a:lnSpc>
            </a:pPr>
            <a:r>
              <a:rPr lang="es-MX" sz="1300" dirty="0" smtClean="0"/>
              <a:t>Para el funcionamiento del concurso los organizadores dan a conocer las siguientes especificaciones:</a:t>
            </a:r>
          </a:p>
          <a:p>
            <a:pPr algn="just">
              <a:lnSpc>
                <a:spcPct val="150000"/>
              </a:lnSpc>
            </a:pPr>
            <a:r>
              <a:rPr lang="es-MX" sz="1300" dirty="0" smtClean="0"/>
              <a:t>El concurso no brinda una base de datos con el consumo eléctrico, por lo cual ésta debe ser diseñada y elaborada por el participante, por ello se especifica tener datos de consumos almacenados para la elaboración del sistema de pagos, esta entidad de prueba debe contar con id, código único de consumo, fecha, medidor, detalle del medidor, tarifa, precio por fecha de consumo, precio en general de consumo, subsidio, alumbrado público, intereses por mora, subtotal y un total.</a:t>
            </a:r>
          </a:p>
          <a:p>
            <a:pPr algn="just">
              <a:lnSpc>
                <a:spcPct val="150000"/>
              </a:lnSpc>
            </a:pPr>
            <a:r>
              <a:rPr lang="es-MX" sz="1300" dirty="0" smtClean="0"/>
              <a:t>La plataforma digital contará un con registro formal con el fin de dar acceso a la información eléctrica, este registro debe estar relacionado con una entidad usuario con datos como CI, Nombre, Apellido, Ciudad, Dirección, a su vez la relación con el consumo se debe evidenciar para obtener código único de consumo y poder acceder a la información.</a:t>
            </a:r>
          </a:p>
          <a:p>
            <a:pPr algn="just">
              <a:lnSpc>
                <a:spcPct val="150000"/>
              </a:lnSpc>
            </a:pPr>
            <a:r>
              <a:rPr lang="es-MX" sz="1300" dirty="0" smtClean="0"/>
              <a:t>Se debe realizar un sistema de pagos en la plataforma, para ello se debe visualizar la cantidad del consumo eléctrico y el valor adeudado.</a:t>
            </a:r>
          </a:p>
          <a:p>
            <a:pPr algn="just">
              <a:lnSpc>
                <a:spcPct val="150000"/>
              </a:lnSpc>
            </a:pPr>
            <a:r>
              <a:rPr lang="es-MX" sz="1300" dirty="0" smtClean="0"/>
              <a:t>El pago tendrá que afectar al valor de la tarifa, con esto se especifica que el valor adeudado por consumo se reducirá, el pago tendrá su propio registro teniendo en cuenta la fecha, tipo de pago (tarjeta o </a:t>
            </a:r>
            <a:r>
              <a:rPr lang="es-MX" sz="1300" dirty="0" err="1" smtClean="0"/>
              <a:t>pypal</a:t>
            </a:r>
            <a:r>
              <a:rPr lang="es-MX" sz="1300" dirty="0" smtClean="0"/>
              <a:t>), descripción por el usuario, número de cuenta, valor a pagar, </a:t>
            </a:r>
            <a:r>
              <a:rPr lang="es-MX" sz="1300" dirty="0" err="1" smtClean="0"/>
              <a:t>iva</a:t>
            </a:r>
            <a:r>
              <a:rPr lang="es-MX" sz="1300" dirty="0" smtClean="0"/>
              <a:t>, total.</a:t>
            </a:r>
          </a:p>
          <a:p>
            <a:pPr algn="just">
              <a:lnSpc>
                <a:spcPct val="150000"/>
              </a:lnSpc>
            </a:pPr>
            <a:r>
              <a:rPr lang="es-MX" sz="1300" dirty="0" smtClean="0"/>
              <a:t>A través de la tarifa se hará llegar una factura mes a mes con el consumo eléctrico, lo adeudado y todos los detalles eléctricos.</a:t>
            </a:r>
          </a:p>
          <a:p>
            <a:pPr algn="just">
              <a:lnSpc>
                <a:spcPct val="150000"/>
              </a:lnSpc>
            </a:pPr>
            <a:r>
              <a:rPr lang="es-MX" sz="1300" dirty="0" smtClean="0"/>
              <a:t>Además, contar con un servicio de reclamos y gestión de solicitudes de reconexión, dando a la escucha a un usuario remitente otorgando permisos de usuario cliente. </a:t>
            </a:r>
            <a:endParaRPr lang="es-MX" sz="1300" dirty="0"/>
          </a:p>
        </p:txBody>
      </p:sp>
      <p:sp>
        <p:nvSpPr>
          <p:cNvPr id="12" name="CuadroTexto 11"/>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UNIVERSO DEL DISCURSO</a:t>
            </a:r>
            <a:endParaRPr lang="es-MX" sz="2400" b="1" i="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37105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754448" y="882914"/>
            <a:ext cx="522419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MODELO LOGICO/RELACIONAL</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12" name="Picture 6" descr="GTSport Decal Search Engine">
            <a:hlinkClick r:id="rId4"/>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t="28276" r="-5054" b="23239"/>
          <a:stretch/>
        </p:blipFill>
        <p:spPr bwMode="auto">
          <a:xfrm>
            <a:off x="407262" y="5989688"/>
            <a:ext cx="1776824" cy="6150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7910945" y="6454496"/>
            <a:ext cx="4281055" cy="415498"/>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NOTACION MODELO: </a:t>
            </a:r>
            <a:r>
              <a:rPr lang="es-MX" sz="1400" i="1" dirty="0" smtClean="0">
                <a:latin typeface="Bahnschrift SemiLight SemiConde" panose="020B0502040204020203" pitchFamily="34" charset="0"/>
                <a:hlinkClick r:id="rId6"/>
              </a:rPr>
              <a:t>IDEF1X</a:t>
            </a:r>
            <a:r>
              <a:rPr lang="es-MX" sz="1400" i="1" dirty="0">
                <a:latin typeface="Bahnschrift SemiLight SemiConde" panose="020B0502040204020203" pitchFamily="34" charset="0"/>
              </a:rPr>
              <a:t> </a:t>
            </a:r>
            <a:r>
              <a:rPr lang="es-MX" sz="1400" i="1" dirty="0" smtClean="0">
                <a:latin typeface="Bahnschrift SemiLight SemiConde" panose="020B0502040204020203" pitchFamily="34" charset="0"/>
              </a:rPr>
              <a:t> \ </a:t>
            </a: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 </a:t>
            </a:r>
            <a:r>
              <a:rPr lang="es-MX" sz="1400" i="1" dirty="0" smtClean="0">
                <a:latin typeface="Bahnschrift SemiLight SemiConde" panose="020B0502040204020203" pitchFamily="34" charset="0"/>
                <a:hlinkClick r:id="rId4"/>
              </a:rPr>
              <a:t>DBEAVER</a:t>
            </a:r>
            <a:endParaRPr lang="es-MX" sz="1400" i="1" dirty="0">
              <a:latin typeface="Bahnschrift SemiLight SemiConde" panose="020B0502040204020203" pitchFamily="34" charset="0"/>
            </a:endParaRPr>
          </a:p>
        </p:txBody>
      </p:sp>
      <p:pic>
        <p:nvPicPr>
          <p:cNvPr id="3" name="Imagen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4086" y="1427691"/>
            <a:ext cx="7931490" cy="4877515"/>
          </a:xfrm>
          <a:prstGeom prst="rect">
            <a:avLst/>
          </a:prstGeom>
        </p:spPr>
      </p:pic>
    </p:spTree>
    <p:extLst>
      <p:ext uri="{BB962C8B-B14F-4D97-AF65-F5344CB8AC3E}">
        <p14:creationId xmlns:p14="http://schemas.microsoft.com/office/powerpoint/2010/main" val="374512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4369765" y="921586"/>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TRIGGER </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17" name="Rectángulo 16"/>
          <p:cNvSpPr/>
          <p:nvPr/>
        </p:nvSpPr>
        <p:spPr>
          <a:xfrm>
            <a:off x="443346" y="1568303"/>
            <a:ext cx="5818909" cy="5170646"/>
          </a:xfrm>
          <a:prstGeom prst="rect">
            <a:avLst/>
          </a:prstGeom>
        </p:spPr>
        <p:txBody>
          <a:bodyPr wrap="square">
            <a:spAutoFit/>
          </a:bodyPr>
          <a:lstStyle/>
          <a:p>
            <a:r>
              <a:rPr lang="es-MX" sz="1100" dirty="0">
                <a:solidFill>
                  <a:srgbClr val="808080"/>
                </a:solidFill>
                <a:latin typeface="Consolas" panose="020B0609020204030204" pitchFamily="49" charset="0"/>
              </a:rPr>
              <a:t>-- #############################TRIGGER 01</a:t>
            </a:r>
            <a:r>
              <a:rPr lang="es-MX" sz="1100" dirty="0" smtClean="0">
                <a:solidFill>
                  <a:srgbClr val="808080"/>
                </a:solidFill>
                <a:latin typeface="Consolas" panose="020B0609020204030204" pitchFamily="49" charset="0"/>
              </a:rPr>
              <a:t>########################</a:t>
            </a:r>
          </a:p>
          <a:p>
            <a:r>
              <a:rPr lang="es-MX" sz="1100" dirty="0">
                <a:solidFill>
                  <a:srgbClr val="808080"/>
                </a:solidFill>
                <a:latin typeface="Consolas" panose="020B0609020204030204" pitchFamily="49" charset="0"/>
              </a:rPr>
              <a:t>-- </a:t>
            </a:r>
            <a:r>
              <a:rPr lang="es-MX" sz="1100" dirty="0" smtClean="0">
                <a:solidFill>
                  <a:srgbClr val="808080"/>
                </a:solidFill>
                <a:latin typeface="Consolas" panose="020B0609020204030204" pitchFamily="49" charset="0"/>
              </a:rPr>
              <a:t>TRIGGER PARA LA INSERCIÓN DE TARIFA Y ACTUALIZAR ESTADO DE CUENTA</a:t>
            </a:r>
            <a:endParaRPr lang="es-MX" sz="1100" dirty="0" smtClean="0">
              <a:solidFill>
                <a:srgbClr val="808080"/>
              </a:solidFill>
              <a:latin typeface="Consolas" panose="020B0609020204030204" pitchFamily="49" charset="0"/>
            </a:endParaRPr>
          </a:p>
          <a:p>
            <a:r>
              <a:rPr lang="es-MX" sz="1100" dirty="0" smtClean="0">
                <a:solidFill>
                  <a:srgbClr val="808080"/>
                </a:solidFill>
                <a:latin typeface="Consolas" panose="020B0609020204030204" pitchFamily="49" charset="0"/>
              </a:rPr>
              <a:t>-- CREACIÓN </a:t>
            </a:r>
            <a:r>
              <a:rPr lang="es-MX" sz="1100" dirty="0">
                <a:solidFill>
                  <a:srgbClr val="808080"/>
                </a:solidFill>
                <a:latin typeface="Consolas" panose="020B0609020204030204" pitchFamily="49" charset="0"/>
              </a:rPr>
              <a:t>DE FUNCIÓN EN </a:t>
            </a:r>
            <a:r>
              <a:rPr lang="es-MX" sz="1100" dirty="0" err="1" smtClean="0">
                <a:solidFill>
                  <a:srgbClr val="808080"/>
                </a:solidFill>
                <a:latin typeface="Consolas" panose="020B0609020204030204" pitchFamily="49" charset="0"/>
              </a:rPr>
              <a:t>plpgsql</a:t>
            </a:r>
            <a:endParaRPr lang="es-MX" sz="1100" dirty="0">
              <a:solidFill>
                <a:srgbClr val="808080"/>
              </a:solidFill>
              <a:latin typeface="Consolas" panose="020B0609020204030204" pitchFamily="49" charset="0"/>
            </a:endParaRPr>
          </a:p>
          <a:p>
            <a:endParaRPr lang="es-MX" sz="1100" dirty="0">
              <a:solidFill>
                <a:srgbClr val="808080"/>
              </a:solidFill>
              <a:latin typeface="Consolas" panose="020B0609020204030204" pitchFamily="49" charset="0"/>
            </a:endParaRPr>
          </a:p>
          <a:p>
            <a:r>
              <a:rPr lang="en-US" sz="1100" b="1" dirty="0">
                <a:solidFill>
                  <a:srgbClr val="800000"/>
                </a:solidFill>
                <a:latin typeface="Consolas" panose="020B0609020204030204" pitchFamily="49" charset="0"/>
              </a:rPr>
              <a:t>create</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FUNCTION</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fun_tarifa</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RETURNS</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TRIGGER</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AS</a:t>
            </a:r>
            <a:r>
              <a:rPr lang="en-US" sz="1100" b="1" dirty="0">
                <a:solidFill>
                  <a:srgbClr val="000000"/>
                </a:solidFill>
                <a:latin typeface="Consolas" panose="020B0609020204030204" pitchFamily="49" charset="0"/>
              </a:rPr>
              <a:t> </a:t>
            </a:r>
          </a:p>
          <a:p>
            <a:r>
              <a:rPr lang="es-MX" sz="1100" b="1" dirty="0">
                <a:solidFill>
                  <a:srgbClr val="FF0000"/>
                </a:solidFill>
                <a:latin typeface="Consolas" panose="020B0609020204030204" pitchFamily="49" charset="0"/>
              </a:rPr>
              <a:t>$BODY$</a:t>
            </a:r>
          </a:p>
          <a:p>
            <a:r>
              <a:rPr lang="es-MX" sz="1100" b="1" dirty="0">
                <a:solidFill>
                  <a:srgbClr val="800000"/>
                </a:solidFill>
                <a:latin typeface="Consolas" panose="020B0609020204030204" pitchFamily="49" charset="0"/>
              </a:rPr>
              <a:t>DECLARE</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transacId</a:t>
            </a:r>
            <a:r>
              <a:rPr lang="es-MX" sz="1100" dirty="0">
                <a:solidFill>
                  <a:srgbClr val="000000"/>
                </a:solidFill>
                <a:latin typeface="Consolas" panose="020B0609020204030204" pitchFamily="49" charset="0"/>
              </a:rPr>
              <a:t> </a:t>
            </a:r>
            <a:r>
              <a:rPr lang="es-MX" sz="1100" b="1" dirty="0">
                <a:solidFill>
                  <a:srgbClr val="000080"/>
                </a:solidFill>
                <a:latin typeface="Consolas" panose="020B0609020204030204" pitchFamily="49" charset="0"/>
              </a:rPr>
              <a:t>VARCHAR</a:t>
            </a:r>
            <a:r>
              <a:rPr lang="es-MX" sz="1100" b="1" dirty="0">
                <a:solidFill>
                  <a:srgbClr val="FF0000"/>
                </a:solidFill>
                <a:latin typeface="Consolas" panose="020B0609020204030204" pitchFamily="49" charset="0"/>
              </a:rPr>
              <a:t>;</a:t>
            </a:r>
          </a:p>
          <a:p>
            <a:r>
              <a:rPr lang="es-MX" sz="1100" dirty="0" err="1">
                <a:solidFill>
                  <a:srgbClr val="000000"/>
                </a:solidFill>
                <a:latin typeface="Consolas" panose="020B0609020204030204" pitchFamily="49" charset="0"/>
              </a:rPr>
              <a:t>tarifaId</a:t>
            </a:r>
            <a:r>
              <a:rPr lang="es-MX" sz="1100" dirty="0">
                <a:solidFill>
                  <a:srgbClr val="000000"/>
                </a:solidFill>
                <a:latin typeface="Consolas" panose="020B0609020204030204" pitchFamily="49" charset="0"/>
              </a:rPr>
              <a:t> </a:t>
            </a:r>
            <a:r>
              <a:rPr lang="es-MX" sz="1100" b="1" dirty="0" err="1">
                <a:solidFill>
                  <a:srgbClr val="000080"/>
                </a:solidFill>
                <a:latin typeface="Consolas" panose="020B0609020204030204" pitchFamily="49" charset="0"/>
              </a:rPr>
              <a:t>varchar</a:t>
            </a:r>
            <a:r>
              <a:rPr lang="es-MX" sz="1100" b="1" dirty="0">
                <a:solidFill>
                  <a:srgbClr val="FF0000"/>
                </a:solidFill>
                <a:latin typeface="Consolas" panose="020B0609020204030204" pitchFamily="49" charset="0"/>
              </a:rPr>
              <a:t>;</a:t>
            </a:r>
          </a:p>
          <a:p>
            <a:r>
              <a:rPr lang="es-MX" sz="1100" dirty="0" err="1">
                <a:solidFill>
                  <a:srgbClr val="000000"/>
                </a:solidFill>
                <a:latin typeface="Consolas" panose="020B0609020204030204" pitchFamily="49" charset="0"/>
              </a:rPr>
              <a:t>Tprecio</a:t>
            </a:r>
            <a:r>
              <a:rPr lang="es-MX" sz="1100"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float</a:t>
            </a:r>
            <a:r>
              <a:rPr lang="es-MX" sz="1100" b="1" dirty="0">
                <a:solidFill>
                  <a:srgbClr val="FF0000"/>
                </a:solidFill>
                <a:latin typeface="Consolas" panose="020B0609020204030204" pitchFamily="49" charset="0"/>
              </a:rPr>
              <a:t>;</a:t>
            </a:r>
          </a:p>
          <a:p>
            <a:r>
              <a:rPr lang="es-MX" sz="1100" dirty="0" err="1">
                <a:solidFill>
                  <a:srgbClr val="000000"/>
                </a:solidFill>
                <a:latin typeface="Consolas" panose="020B0609020204030204" pitchFamily="49" charset="0"/>
              </a:rPr>
              <a:t>fechaT</a:t>
            </a:r>
            <a:r>
              <a:rPr lang="es-MX" sz="1100" dirty="0">
                <a:solidFill>
                  <a:srgbClr val="000000"/>
                </a:solidFill>
                <a:latin typeface="Consolas" panose="020B0609020204030204" pitchFamily="49" charset="0"/>
              </a:rPr>
              <a:t> </a:t>
            </a:r>
            <a:r>
              <a:rPr lang="es-MX" sz="1100" b="1" dirty="0">
                <a:solidFill>
                  <a:srgbClr val="000080"/>
                </a:solidFill>
                <a:latin typeface="Consolas" panose="020B0609020204030204" pitchFamily="49" charset="0"/>
              </a:rPr>
              <a:t>date</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BEGIN</a:t>
            </a:r>
          </a:p>
          <a:p>
            <a:endParaRPr lang="es-MX" sz="1100" dirty="0">
              <a:latin typeface="Consolas" panose="020B0609020204030204" pitchFamily="49" charset="0"/>
            </a:endParaRPr>
          </a:p>
          <a:p>
            <a:r>
              <a:rPr lang="en-US" sz="1100" b="1" dirty="0">
                <a:solidFill>
                  <a:srgbClr val="800000"/>
                </a:solidFill>
                <a:latin typeface="Consolas" panose="020B0609020204030204" pitchFamily="49" charset="0"/>
              </a:rPr>
              <a:t>SELECT</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id_tarifa</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INTO</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tarifaId</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FROM</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tarifa</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WHERE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id_tarifa</a:t>
            </a:r>
            <a:r>
              <a:rPr lang="en-US" sz="1100" b="1" dirty="0">
                <a:solidFill>
                  <a:srgbClr val="000000"/>
                </a:solidFill>
                <a:latin typeface="Consolas" panose="020B0609020204030204" pitchFamily="49" charset="0"/>
              </a:rPr>
              <a:t> = </a:t>
            </a:r>
            <a:r>
              <a:rPr lang="en-US" sz="1100" b="1" dirty="0" err="1">
                <a:solidFill>
                  <a:srgbClr val="800000"/>
                </a:solidFill>
                <a:latin typeface="Consolas" panose="020B0609020204030204" pitchFamily="49" charset="0"/>
              </a:rPr>
              <a:t>NEW</a:t>
            </a:r>
            <a:r>
              <a:rPr lang="en-US" sz="1100" b="1" dirty="0" err="1">
                <a:solidFill>
                  <a:srgbClr val="000000"/>
                </a:solidFill>
                <a:latin typeface="Consolas" panose="020B0609020204030204" pitchFamily="49" charset="0"/>
              </a:rPr>
              <a:t>.id_tarifa</a:t>
            </a:r>
            <a:r>
              <a:rPr lang="en-US"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SELECT</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fecha_tarifa</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fechaT</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FROM</a:t>
            </a:r>
            <a:r>
              <a:rPr lang="es-MX" sz="1100" b="1" dirty="0">
                <a:solidFill>
                  <a:srgbClr val="000000"/>
                </a:solidFill>
                <a:latin typeface="Consolas" panose="020B0609020204030204" pitchFamily="49" charset="0"/>
              </a:rPr>
              <a:t> tarifa </a:t>
            </a:r>
            <a:r>
              <a:rPr lang="es-MX" sz="1100" b="1" dirty="0">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id_tarifa</a:t>
            </a:r>
            <a:r>
              <a:rPr lang="es-MX" sz="1100" b="1" dirty="0">
                <a:solidFill>
                  <a:srgbClr val="000000"/>
                </a:solidFill>
                <a:latin typeface="Consolas" panose="020B0609020204030204" pitchFamily="49" charset="0"/>
              </a:rPr>
              <a:t> = </a:t>
            </a:r>
            <a:r>
              <a:rPr lang="es-MX" sz="1100" b="1" dirty="0" err="1">
                <a:solidFill>
                  <a:srgbClr val="800000"/>
                </a:solidFill>
                <a:latin typeface="Consolas" panose="020B0609020204030204" pitchFamily="49" charset="0"/>
              </a:rPr>
              <a:t>NEW</a:t>
            </a:r>
            <a:r>
              <a:rPr lang="es-MX" sz="1100" b="1" dirty="0" err="1">
                <a:solidFill>
                  <a:srgbClr val="000000"/>
                </a:solidFill>
                <a:latin typeface="Consolas" panose="020B0609020204030204" pitchFamily="49" charset="0"/>
              </a:rPr>
              <a:t>.id_tarifa</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SELECT</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precio_mes</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Tprecio</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FROM</a:t>
            </a:r>
            <a:r>
              <a:rPr lang="es-MX" sz="1100" b="1" dirty="0">
                <a:solidFill>
                  <a:srgbClr val="000000"/>
                </a:solidFill>
                <a:latin typeface="Consolas" panose="020B0609020204030204" pitchFamily="49" charset="0"/>
              </a:rPr>
              <a:t> tarifa </a:t>
            </a:r>
            <a:r>
              <a:rPr lang="es-MX" sz="1100" b="1" dirty="0">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id_tarifa</a:t>
            </a:r>
            <a:r>
              <a:rPr lang="es-MX" sz="1100" b="1" dirty="0">
                <a:solidFill>
                  <a:srgbClr val="000000"/>
                </a:solidFill>
                <a:latin typeface="Consolas" panose="020B0609020204030204" pitchFamily="49" charset="0"/>
              </a:rPr>
              <a:t> = </a:t>
            </a:r>
            <a:r>
              <a:rPr lang="es-MX" sz="1100" b="1" dirty="0" err="1">
                <a:solidFill>
                  <a:srgbClr val="800000"/>
                </a:solidFill>
                <a:latin typeface="Consolas" panose="020B0609020204030204" pitchFamily="49" charset="0"/>
              </a:rPr>
              <a:t>NEW</a:t>
            </a:r>
            <a:r>
              <a:rPr lang="es-MX" sz="1100" b="1" dirty="0" err="1">
                <a:solidFill>
                  <a:srgbClr val="000000"/>
                </a:solidFill>
                <a:latin typeface="Consolas" panose="020B0609020204030204" pitchFamily="49" charset="0"/>
              </a:rPr>
              <a:t>.id_tarifa</a:t>
            </a:r>
            <a:r>
              <a:rPr lang="es-MX" sz="1100" b="1" dirty="0">
                <a:solidFill>
                  <a:srgbClr val="FF0000"/>
                </a:solidFill>
                <a:latin typeface="Consolas" panose="020B0609020204030204" pitchFamily="49" charset="0"/>
              </a:rPr>
              <a:t>;</a:t>
            </a:r>
          </a:p>
          <a:p>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transacId</a:t>
            </a:r>
            <a:r>
              <a:rPr lang="es-MX" sz="1100" dirty="0">
                <a:solidFill>
                  <a:srgbClr val="000000"/>
                </a:solidFill>
                <a:latin typeface="Consolas" panose="020B0609020204030204" pitchFamily="49" charset="0"/>
              </a:rPr>
              <a:t> = </a:t>
            </a:r>
            <a:r>
              <a:rPr lang="es-MX" sz="1100" b="1" dirty="0">
                <a:solidFill>
                  <a:srgbClr val="000080"/>
                </a:solidFill>
                <a:latin typeface="Consolas" panose="020B0609020204030204" pitchFamily="49" charset="0"/>
              </a:rPr>
              <a:t>CONCAT</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'TR'</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tarifaId</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fechaT</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insert</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VALUES</a:t>
            </a:r>
            <a:r>
              <a:rPr lang="es-MX" sz="1100" b="1" dirty="0">
                <a:solidFill>
                  <a:srgbClr val="000000"/>
                </a:solidFill>
                <a:latin typeface="Consolas" panose="020B0609020204030204" pitchFamily="49" charset="0"/>
              </a:rPr>
              <a:t>(</a:t>
            </a:r>
            <a:r>
              <a:rPr lang="es-MX" sz="1100" b="1" dirty="0" err="1">
                <a:solidFill>
                  <a:srgbClr val="000000"/>
                </a:solidFill>
                <a:latin typeface="Consolas" panose="020B0609020204030204" pitchFamily="49" charset="0"/>
              </a:rPr>
              <a:t>transacId</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Tprecio</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'DEBE'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tarifaId</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endParaRPr lang="es-MX" sz="1100" dirty="0">
              <a:latin typeface="Consolas" panose="020B0609020204030204" pitchFamily="49" charset="0"/>
            </a:endParaRPr>
          </a:p>
          <a:p>
            <a:r>
              <a:rPr lang="es-MX" sz="1100" b="1" dirty="0">
                <a:solidFill>
                  <a:srgbClr val="800000"/>
                </a:solidFill>
                <a:latin typeface="Consolas" panose="020B0609020204030204" pitchFamily="49" charset="0"/>
              </a:rPr>
              <a:t>RETURN</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NEW</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END</a:t>
            </a:r>
            <a:r>
              <a:rPr lang="es-MX" sz="1100" b="1" dirty="0">
                <a:solidFill>
                  <a:srgbClr val="FF0000"/>
                </a:solidFill>
                <a:latin typeface="Consolas" panose="020B0609020204030204" pitchFamily="49" charset="0"/>
              </a:rPr>
              <a:t>;</a:t>
            </a:r>
          </a:p>
          <a:p>
            <a:r>
              <a:rPr lang="es-MX" sz="1100" b="1" dirty="0">
                <a:solidFill>
                  <a:srgbClr val="FF0000"/>
                </a:solidFill>
                <a:latin typeface="Consolas" panose="020B0609020204030204" pitchFamily="49" charset="0"/>
              </a:rPr>
              <a:t>$BODY$</a:t>
            </a:r>
            <a:r>
              <a:rPr lang="es-MX" sz="1100" b="1" dirty="0">
                <a:solidFill>
                  <a:srgbClr val="000000"/>
                </a:solidFill>
                <a:latin typeface="Consolas" panose="020B0609020204030204" pitchFamily="49" charset="0"/>
              </a:rPr>
              <a:t> </a:t>
            </a:r>
          </a:p>
          <a:p>
            <a:r>
              <a:rPr lang="es-MX" sz="1100" b="1" dirty="0">
                <a:solidFill>
                  <a:srgbClr val="800000"/>
                </a:solidFill>
                <a:latin typeface="Consolas" panose="020B0609020204030204" pitchFamily="49" charset="0"/>
              </a:rPr>
              <a:t>LANGUAGE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plpgsql</a:t>
            </a:r>
            <a:r>
              <a:rPr lang="es-MX" sz="1100" b="1" dirty="0">
                <a:solidFill>
                  <a:srgbClr val="FF0000"/>
                </a:solidFill>
                <a:latin typeface="Consolas" panose="020B0609020204030204" pitchFamily="49" charset="0"/>
              </a:rPr>
              <a:t>;</a:t>
            </a:r>
            <a:endParaRPr lang="es-MX" sz="2400" dirty="0"/>
          </a:p>
        </p:txBody>
      </p:sp>
      <p:sp>
        <p:nvSpPr>
          <p:cNvPr id="20" name="Rectángulo 19"/>
          <p:cNvSpPr/>
          <p:nvPr/>
        </p:nvSpPr>
        <p:spPr>
          <a:xfrm>
            <a:off x="6192982" y="1673021"/>
            <a:ext cx="2757055" cy="900246"/>
          </a:xfrm>
          <a:prstGeom prst="rect">
            <a:avLst/>
          </a:prstGeom>
        </p:spPr>
        <p:txBody>
          <a:bodyPr wrap="square">
            <a:spAutoFit/>
          </a:bodyPr>
          <a:lstStyle/>
          <a:p>
            <a:r>
              <a:rPr lang="es-MX" sz="1050" dirty="0">
                <a:solidFill>
                  <a:srgbClr val="808080"/>
                </a:solidFill>
                <a:latin typeface="Consolas" panose="020B0609020204030204" pitchFamily="49" charset="0"/>
              </a:rPr>
              <a:t>-- CREAR TIGGER EN </a:t>
            </a:r>
            <a:r>
              <a:rPr lang="es-MX" sz="1050" dirty="0" err="1">
                <a:solidFill>
                  <a:srgbClr val="808080"/>
                </a:solidFill>
                <a:latin typeface="Consolas" panose="020B0609020204030204" pitchFamily="49" charset="0"/>
              </a:rPr>
              <a:t>plpgsql</a:t>
            </a:r>
            <a:endParaRPr lang="es-MX" sz="1050" dirty="0">
              <a:solidFill>
                <a:srgbClr val="808080"/>
              </a:solidFill>
              <a:latin typeface="Consolas" panose="020B0609020204030204" pitchFamily="49" charset="0"/>
            </a:endParaRPr>
          </a:p>
          <a:p>
            <a:r>
              <a:rPr lang="es-MX" sz="1050" b="1" dirty="0">
                <a:solidFill>
                  <a:srgbClr val="800000"/>
                </a:solidFill>
                <a:latin typeface="Consolas" panose="020B0609020204030204" pitchFamily="49" charset="0"/>
              </a:rPr>
              <a:t>CREATE</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TRIGGER</a:t>
            </a:r>
            <a:r>
              <a:rPr lang="es-MX" sz="1050" b="1" dirty="0">
                <a:solidFill>
                  <a:srgbClr val="000000"/>
                </a:solidFill>
                <a:latin typeface="Consolas" panose="020B0609020204030204" pitchFamily="49" charset="0"/>
              </a:rPr>
              <a:t> </a:t>
            </a:r>
            <a:r>
              <a:rPr lang="es-MX" sz="1050" b="1" dirty="0" err="1">
                <a:solidFill>
                  <a:srgbClr val="000000"/>
                </a:solidFill>
                <a:latin typeface="Consolas" panose="020B0609020204030204" pitchFamily="49" charset="0"/>
              </a:rPr>
              <a:t>IniTarifaInye</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AFTER</a:t>
            </a:r>
            <a:r>
              <a:rPr lang="es-MX" sz="1050" b="1" dirty="0">
                <a:solidFill>
                  <a:srgbClr val="000000"/>
                </a:solidFill>
                <a:latin typeface="Consolas" panose="020B0609020204030204" pitchFamily="49" charset="0"/>
              </a:rPr>
              <a:t>  </a:t>
            </a:r>
          </a:p>
          <a:p>
            <a:r>
              <a:rPr lang="es-MX" sz="1050" b="1" dirty="0">
                <a:solidFill>
                  <a:srgbClr val="800000"/>
                </a:solidFill>
                <a:latin typeface="Consolas" panose="020B0609020204030204" pitchFamily="49" charset="0"/>
              </a:rPr>
              <a:t>INSERT</a:t>
            </a:r>
            <a:r>
              <a:rPr lang="es-MX" sz="1050" b="1" dirty="0">
                <a:solidFill>
                  <a:srgbClr val="000000"/>
                </a:solidFill>
                <a:latin typeface="Consolas" panose="020B0609020204030204" pitchFamily="49" charset="0"/>
              </a:rPr>
              <a:t> </a:t>
            </a:r>
            <a:r>
              <a:rPr lang="es-MX" sz="1050" b="1" dirty="0" err="1">
                <a:solidFill>
                  <a:srgbClr val="800000"/>
                </a:solidFill>
                <a:latin typeface="Consolas" panose="020B0609020204030204" pitchFamily="49" charset="0"/>
              </a:rPr>
              <a:t>on</a:t>
            </a:r>
            <a:r>
              <a:rPr lang="es-MX" sz="1050" b="1" dirty="0">
                <a:solidFill>
                  <a:srgbClr val="000000"/>
                </a:solidFill>
                <a:latin typeface="Consolas" panose="020B0609020204030204" pitchFamily="49" charset="0"/>
              </a:rPr>
              <a:t> tarifa </a:t>
            </a:r>
          </a:p>
          <a:p>
            <a:r>
              <a:rPr lang="es-MX" sz="1050" b="1" dirty="0">
                <a:solidFill>
                  <a:srgbClr val="800000"/>
                </a:solidFill>
                <a:latin typeface="Consolas" panose="020B0609020204030204" pitchFamily="49" charset="0"/>
              </a:rPr>
              <a:t>FOR</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EACH</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ROW</a:t>
            </a:r>
            <a:r>
              <a:rPr lang="es-MX" sz="1050" b="1" dirty="0">
                <a:solidFill>
                  <a:srgbClr val="000000"/>
                </a:solidFill>
                <a:latin typeface="Consolas" panose="020B0609020204030204" pitchFamily="49" charset="0"/>
              </a:rPr>
              <a:t> </a:t>
            </a:r>
          </a:p>
          <a:p>
            <a:r>
              <a:rPr lang="es-MX" sz="1050" b="1" dirty="0">
                <a:solidFill>
                  <a:srgbClr val="800000"/>
                </a:solidFill>
                <a:latin typeface="Consolas" panose="020B0609020204030204" pitchFamily="49" charset="0"/>
              </a:rPr>
              <a:t>EXECUTE</a:t>
            </a:r>
            <a:r>
              <a:rPr lang="es-MX" sz="1050" b="1" dirty="0">
                <a:solidFill>
                  <a:srgbClr val="000000"/>
                </a:solidFill>
                <a:latin typeface="Consolas" panose="020B0609020204030204" pitchFamily="49" charset="0"/>
              </a:rPr>
              <a:t> </a:t>
            </a:r>
            <a:r>
              <a:rPr lang="es-MX" sz="1050" b="1" dirty="0">
                <a:solidFill>
                  <a:srgbClr val="800000"/>
                </a:solidFill>
                <a:latin typeface="Consolas" panose="020B0609020204030204" pitchFamily="49" charset="0"/>
              </a:rPr>
              <a:t>PROCEDURE</a:t>
            </a:r>
            <a:r>
              <a:rPr lang="es-MX" sz="1050" b="1" dirty="0">
                <a:solidFill>
                  <a:srgbClr val="000000"/>
                </a:solidFill>
                <a:latin typeface="Consolas" panose="020B0609020204030204" pitchFamily="49" charset="0"/>
              </a:rPr>
              <a:t> </a:t>
            </a:r>
            <a:r>
              <a:rPr lang="es-MX" sz="1050" b="1" dirty="0" err="1">
                <a:solidFill>
                  <a:srgbClr val="000000"/>
                </a:solidFill>
                <a:latin typeface="Consolas" panose="020B0609020204030204" pitchFamily="49" charset="0"/>
              </a:rPr>
              <a:t>fun_tarifa</a:t>
            </a:r>
            <a:r>
              <a:rPr lang="es-MX" sz="1050" b="1" dirty="0">
                <a:solidFill>
                  <a:srgbClr val="000000"/>
                </a:solidFill>
                <a:latin typeface="Consolas" panose="020B0609020204030204" pitchFamily="49" charset="0"/>
              </a:rPr>
              <a:t>()</a:t>
            </a:r>
            <a:r>
              <a:rPr lang="es-MX" sz="1050" b="1" dirty="0">
                <a:solidFill>
                  <a:srgbClr val="FF0000"/>
                </a:solidFill>
                <a:latin typeface="Consolas" panose="020B0609020204030204" pitchFamily="49" charset="0"/>
              </a:rPr>
              <a:t>;</a:t>
            </a:r>
            <a:endParaRPr lang="es-MX" sz="2000" dirty="0"/>
          </a:p>
        </p:txBody>
      </p:sp>
      <p:pic>
        <p:nvPicPr>
          <p:cNvPr id="21" name="Imagen 20"/>
          <p:cNvPicPr>
            <a:picLocks noChangeAspect="1"/>
          </p:cNvPicPr>
          <p:nvPr/>
        </p:nvPicPr>
        <p:blipFill rotWithShape="1">
          <a:blip r:embed="rId4"/>
          <a:srcRect r="28025"/>
          <a:stretch/>
        </p:blipFill>
        <p:spPr>
          <a:xfrm>
            <a:off x="9082415" y="1770284"/>
            <a:ext cx="2797724" cy="973346"/>
          </a:xfrm>
          <a:prstGeom prst="rect">
            <a:avLst/>
          </a:prstGeom>
        </p:spPr>
      </p:pic>
      <p:sp>
        <p:nvSpPr>
          <p:cNvPr id="24" name="Rectángulo 23"/>
          <p:cNvSpPr/>
          <p:nvPr/>
        </p:nvSpPr>
        <p:spPr>
          <a:xfrm>
            <a:off x="6214284" y="2782790"/>
            <a:ext cx="3605636" cy="2468633"/>
          </a:xfrm>
          <a:prstGeom prst="rect">
            <a:avLst/>
          </a:prstGeom>
        </p:spPr>
        <p:txBody>
          <a:bodyPr wrap="square">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tarifa</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precio_mes</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id_cliente</a:t>
            </a:r>
            <a:r>
              <a:rPr lang="es-MX" sz="1000" dirty="0">
                <a:solidFill>
                  <a:srgbClr val="000000"/>
                </a:solidFill>
                <a:latin typeface="Consolas" panose="020B0609020204030204" pitchFamily="49" charset="0"/>
              </a:rPr>
              <a:t>)</a:t>
            </a:r>
          </a:p>
          <a:p>
            <a:r>
              <a:rPr lang="fr-FR" sz="1000" b="1" dirty="0">
                <a:solidFill>
                  <a:srgbClr val="800000"/>
                </a:solidFill>
                <a:latin typeface="Consolas" panose="020B0609020204030204" pitchFamily="49" charset="0"/>
              </a:rPr>
              <a:t>VALUES</a:t>
            </a:r>
            <a:r>
              <a:rPr lang="fr-FR" sz="1000" b="1" dirty="0">
                <a:solidFill>
                  <a:srgbClr val="000000"/>
                </a:solidFill>
                <a:latin typeface="Consolas" panose="020B0609020204030204" pitchFamily="49" charset="0"/>
              </a:rPr>
              <a:t>(</a:t>
            </a:r>
            <a:r>
              <a:rPr lang="fr-FR" sz="1000" b="1" dirty="0">
                <a:solidFill>
                  <a:srgbClr val="008000"/>
                </a:solidFill>
                <a:latin typeface="Consolas" panose="020B0609020204030204" pitchFamily="49" charset="0"/>
              </a:rPr>
              <a:t>'TA01'</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'01-01-2020'</a:t>
            </a:r>
            <a:r>
              <a:rPr lang="fr-FR" sz="1000" b="1" dirty="0">
                <a:solidFill>
                  <a:srgbClr val="000000"/>
                </a:solidFill>
                <a:latin typeface="Consolas" panose="020B0609020204030204" pitchFamily="49" charset="0"/>
              </a:rPr>
              <a:t>, </a:t>
            </a:r>
            <a:r>
              <a:rPr lang="fr-FR" sz="1000" b="1" dirty="0">
                <a:solidFill>
                  <a:srgbClr val="0000FF"/>
                </a:solidFill>
                <a:latin typeface="Consolas" panose="020B0609020204030204" pitchFamily="49" charset="0"/>
              </a:rPr>
              <a:t>22.38</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'C01'</a:t>
            </a:r>
            <a:r>
              <a:rPr lang="fr-FR" sz="1000" b="1" dirty="0">
                <a:solidFill>
                  <a:srgbClr val="000000"/>
                </a:solidFill>
                <a:latin typeface="Consolas" panose="020B0609020204030204" pitchFamily="49" charset="0"/>
              </a:rPr>
              <a:t>)</a:t>
            </a:r>
            <a:r>
              <a:rPr lang="fr-FR" sz="1000" b="1" dirty="0">
                <a:solidFill>
                  <a:srgbClr val="FF0000"/>
                </a:solidFill>
                <a:latin typeface="Consolas" panose="020B0609020204030204" pitchFamily="49" charset="0"/>
              </a:rPr>
              <a:t>;</a:t>
            </a:r>
          </a:p>
          <a:p>
            <a:endParaRPr lang="es-MX" sz="1000" dirty="0">
              <a:latin typeface="Consolas" panose="020B0609020204030204" pitchFamily="49" charset="0"/>
            </a:endParaRPr>
          </a:p>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tarifa</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precio_mes</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id_cliente</a:t>
            </a:r>
            <a:r>
              <a:rPr lang="es-MX" sz="1000" dirty="0">
                <a:solidFill>
                  <a:srgbClr val="000000"/>
                </a:solidFill>
                <a:latin typeface="Consolas" panose="020B0609020204030204" pitchFamily="49" charset="0"/>
              </a:rPr>
              <a:t>)</a:t>
            </a:r>
          </a:p>
          <a:p>
            <a:r>
              <a:rPr lang="fr-FR" sz="1000" b="1" dirty="0">
                <a:solidFill>
                  <a:srgbClr val="800000"/>
                </a:solidFill>
                <a:latin typeface="Consolas" panose="020B0609020204030204" pitchFamily="49" charset="0"/>
              </a:rPr>
              <a:t>VALUES</a:t>
            </a:r>
            <a:r>
              <a:rPr lang="fr-FR" sz="1000" b="1" dirty="0">
                <a:solidFill>
                  <a:srgbClr val="000000"/>
                </a:solidFill>
                <a:latin typeface="Consolas" panose="020B0609020204030204" pitchFamily="49" charset="0"/>
              </a:rPr>
              <a:t>(</a:t>
            </a:r>
            <a:r>
              <a:rPr lang="fr-FR" sz="1000" b="1" dirty="0">
                <a:solidFill>
                  <a:srgbClr val="008000"/>
                </a:solidFill>
                <a:latin typeface="Consolas" panose="020B0609020204030204" pitchFamily="49" charset="0"/>
              </a:rPr>
              <a:t>'TA02'</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'01-02-2020'</a:t>
            </a:r>
            <a:r>
              <a:rPr lang="fr-FR" sz="1000" b="1" dirty="0">
                <a:solidFill>
                  <a:srgbClr val="000000"/>
                </a:solidFill>
                <a:latin typeface="Consolas" panose="020B0609020204030204" pitchFamily="49" charset="0"/>
              </a:rPr>
              <a:t>, </a:t>
            </a:r>
            <a:r>
              <a:rPr lang="fr-FR" sz="1000" b="1" dirty="0">
                <a:solidFill>
                  <a:srgbClr val="0000FF"/>
                </a:solidFill>
                <a:latin typeface="Consolas" panose="020B0609020204030204" pitchFamily="49" charset="0"/>
              </a:rPr>
              <a:t>12.38</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'C01'</a:t>
            </a:r>
            <a:r>
              <a:rPr lang="fr-FR" sz="1000" b="1" dirty="0">
                <a:solidFill>
                  <a:srgbClr val="000000"/>
                </a:solidFill>
                <a:latin typeface="Consolas" panose="020B0609020204030204" pitchFamily="49" charset="0"/>
              </a:rPr>
              <a:t>)</a:t>
            </a:r>
            <a:r>
              <a:rPr lang="fr-FR" sz="1000" b="1" dirty="0">
                <a:solidFill>
                  <a:srgbClr val="FF0000"/>
                </a:solidFill>
                <a:latin typeface="Consolas" panose="020B0609020204030204" pitchFamily="49" charset="0"/>
              </a:rPr>
              <a:t>;</a:t>
            </a:r>
          </a:p>
          <a:p>
            <a:endParaRPr lang="es-MX" sz="1000" dirty="0">
              <a:latin typeface="Consolas" panose="020B0609020204030204" pitchFamily="49" charset="0"/>
            </a:endParaRPr>
          </a:p>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tarifa</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precio_mes</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id_cliente</a:t>
            </a:r>
            <a:r>
              <a:rPr lang="es-MX" sz="1000" dirty="0">
                <a:solidFill>
                  <a:srgbClr val="000000"/>
                </a:solidFill>
                <a:latin typeface="Consolas" panose="020B0609020204030204" pitchFamily="49" charset="0"/>
              </a:rPr>
              <a:t>)</a:t>
            </a:r>
          </a:p>
          <a:p>
            <a:r>
              <a:rPr lang="fr-FR" sz="1000" b="1" dirty="0">
                <a:solidFill>
                  <a:srgbClr val="800000"/>
                </a:solidFill>
                <a:latin typeface="Consolas" panose="020B0609020204030204" pitchFamily="49" charset="0"/>
              </a:rPr>
              <a:t>VALUES</a:t>
            </a:r>
            <a:r>
              <a:rPr lang="fr-FR" sz="1000" b="1" dirty="0">
                <a:solidFill>
                  <a:srgbClr val="000000"/>
                </a:solidFill>
                <a:latin typeface="Consolas" panose="020B0609020204030204" pitchFamily="49" charset="0"/>
              </a:rPr>
              <a:t>(</a:t>
            </a:r>
            <a:r>
              <a:rPr lang="fr-FR" sz="1000" b="1" dirty="0">
                <a:solidFill>
                  <a:srgbClr val="008000"/>
                </a:solidFill>
                <a:latin typeface="Consolas" panose="020B0609020204030204" pitchFamily="49" charset="0"/>
              </a:rPr>
              <a:t>'TA03'</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'01-03-2020'</a:t>
            </a:r>
            <a:r>
              <a:rPr lang="fr-FR" sz="1000" b="1" dirty="0">
                <a:solidFill>
                  <a:srgbClr val="000000"/>
                </a:solidFill>
                <a:latin typeface="Consolas" panose="020B0609020204030204" pitchFamily="49" charset="0"/>
              </a:rPr>
              <a:t>, </a:t>
            </a:r>
            <a:r>
              <a:rPr lang="fr-FR" sz="1000" b="1" dirty="0">
                <a:solidFill>
                  <a:srgbClr val="0000FF"/>
                </a:solidFill>
                <a:latin typeface="Consolas" panose="020B0609020204030204" pitchFamily="49" charset="0"/>
              </a:rPr>
              <a:t>10.00</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'C01'</a:t>
            </a:r>
            <a:r>
              <a:rPr lang="fr-FR" sz="1000" b="1" dirty="0">
                <a:solidFill>
                  <a:srgbClr val="000000"/>
                </a:solidFill>
                <a:latin typeface="Consolas" panose="020B0609020204030204" pitchFamily="49" charset="0"/>
              </a:rPr>
              <a:t>)</a:t>
            </a:r>
            <a:r>
              <a:rPr lang="fr-FR" sz="1000" b="1" dirty="0">
                <a:solidFill>
                  <a:srgbClr val="FF0000"/>
                </a:solidFill>
                <a:latin typeface="Consolas" panose="020B0609020204030204" pitchFamily="49" charset="0"/>
              </a:rPr>
              <a:t>;</a:t>
            </a:r>
          </a:p>
          <a:p>
            <a:endParaRPr lang="es-MX" sz="1000" dirty="0">
              <a:latin typeface="Consolas" panose="020B0609020204030204" pitchFamily="49" charset="0"/>
            </a:endParaRPr>
          </a:p>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tarifa</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fecha_tarifa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precio_mes</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id_cliente</a:t>
            </a:r>
            <a:r>
              <a:rPr lang="es-MX" sz="1000" dirty="0">
                <a:solidFill>
                  <a:srgbClr val="000000"/>
                </a:solidFill>
                <a:latin typeface="Consolas" panose="020B0609020204030204" pitchFamily="49" charset="0"/>
              </a:rPr>
              <a:t>)</a:t>
            </a:r>
          </a:p>
          <a:p>
            <a:r>
              <a:rPr lang="fr-FR" sz="1000" b="1" dirty="0">
                <a:solidFill>
                  <a:srgbClr val="800000"/>
                </a:solidFill>
                <a:latin typeface="Consolas" panose="020B0609020204030204" pitchFamily="49" charset="0"/>
              </a:rPr>
              <a:t>VALUES</a:t>
            </a:r>
            <a:r>
              <a:rPr lang="fr-FR" sz="1000" b="1" dirty="0">
                <a:solidFill>
                  <a:srgbClr val="000000"/>
                </a:solidFill>
                <a:latin typeface="Consolas" panose="020B0609020204030204" pitchFamily="49" charset="0"/>
              </a:rPr>
              <a:t>(</a:t>
            </a:r>
            <a:r>
              <a:rPr lang="fr-FR" sz="1000" b="1" dirty="0">
                <a:solidFill>
                  <a:srgbClr val="008000"/>
                </a:solidFill>
                <a:latin typeface="Consolas" panose="020B0609020204030204" pitchFamily="49" charset="0"/>
              </a:rPr>
              <a:t>'TA04'</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'01-04-2020'</a:t>
            </a:r>
            <a:r>
              <a:rPr lang="fr-FR" sz="1000" b="1" dirty="0">
                <a:solidFill>
                  <a:srgbClr val="000000"/>
                </a:solidFill>
                <a:latin typeface="Consolas" panose="020B0609020204030204" pitchFamily="49" charset="0"/>
              </a:rPr>
              <a:t>, </a:t>
            </a:r>
            <a:r>
              <a:rPr lang="fr-FR" sz="1000" b="1" dirty="0">
                <a:solidFill>
                  <a:srgbClr val="0000FF"/>
                </a:solidFill>
                <a:latin typeface="Consolas" panose="020B0609020204030204" pitchFamily="49" charset="0"/>
              </a:rPr>
              <a:t>30.05</a:t>
            </a:r>
            <a:r>
              <a:rPr lang="fr-FR" sz="1000" b="1" dirty="0">
                <a:solidFill>
                  <a:srgbClr val="000000"/>
                </a:solidFill>
                <a:latin typeface="Consolas" panose="020B0609020204030204" pitchFamily="49" charset="0"/>
              </a:rPr>
              <a:t>, </a:t>
            </a:r>
            <a:r>
              <a:rPr lang="fr-FR" sz="1000" b="1" dirty="0">
                <a:solidFill>
                  <a:srgbClr val="008000"/>
                </a:solidFill>
                <a:latin typeface="Consolas" panose="020B0609020204030204" pitchFamily="49" charset="0"/>
              </a:rPr>
              <a:t>'C01'</a:t>
            </a:r>
            <a:r>
              <a:rPr lang="fr-FR" sz="1000" b="1" dirty="0">
                <a:solidFill>
                  <a:srgbClr val="000000"/>
                </a:solidFill>
                <a:latin typeface="Consolas" panose="020B0609020204030204" pitchFamily="49" charset="0"/>
              </a:rPr>
              <a:t>)</a:t>
            </a:r>
            <a:r>
              <a:rPr lang="fr-FR" sz="1000" b="1" dirty="0">
                <a:solidFill>
                  <a:srgbClr val="FF0000"/>
                </a:solidFill>
                <a:latin typeface="Consolas" panose="020B0609020204030204" pitchFamily="49" charset="0"/>
              </a:rPr>
              <a:t>;</a:t>
            </a:r>
            <a:endParaRPr lang="es-MX" dirty="0"/>
          </a:p>
        </p:txBody>
      </p:sp>
      <p:pic>
        <p:nvPicPr>
          <p:cNvPr id="26" name="Imagen 25"/>
          <p:cNvPicPr>
            <a:picLocks noChangeAspect="1"/>
          </p:cNvPicPr>
          <p:nvPr/>
        </p:nvPicPr>
        <p:blipFill>
          <a:blip r:embed="rId5"/>
          <a:stretch>
            <a:fillRect/>
          </a:stretch>
        </p:blipFill>
        <p:spPr>
          <a:xfrm>
            <a:off x="6262255" y="5620094"/>
            <a:ext cx="3755067" cy="1094244"/>
          </a:xfrm>
          <a:prstGeom prst="rect">
            <a:avLst/>
          </a:prstGeom>
        </p:spPr>
      </p:pic>
      <p:sp>
        <p:nvSpPr>
          <p:cNvPr id="29" name="Rectángulo 28"/>
          <p:cNvSpPr/>
          <p:nvPr/>
        </p:nvSpPr>
        <p:spPr>
          <a:xfrm>
            <a:off x="6262255" y="5251423"/>
            <a:ext cx="2512226" cy="246221"/>
          </a:xfrm>
          <a:prstGeom prst="rect">
            <a:avLst/>
          </a:prstGeom>
        </p:spPr>
        <p:txBody>
          <a:bodyPr wrap="none">
            <a:spAutoFit/>
          </a:bodyPr>
          <a:lstStyle/>
          <a:p>
            <a:r>
              <a:rPr lang="es-MX" sz="1000" b="1" dirty="0" err="1">
                <a:solidFill>
                  <a:srgbClr val="800000"/>
                </a:solidFill>
                <a:latin typeface="Consolas" panose="020B0609020204030204" pitchFamily="49" charset="0"/>
              </a:rPr>
              <a:t>select</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from</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r>
              <a:rPr lang="es-MX" sz="1000" b="1" dirty="0">
                <a:solidFill>
                  <a:srgbClr val="FF0000"/>
                </a:solidFill>
                <a:latin typeface="Consolas" panose="020B0609020204030204" pitchFamily="49" charset="0"/>
              </a:rPr>
              <a:t>;</a:t>
            </a:r>
            <a:endParaRPr lang="es-MX" dirty="0"/>
          </a:p>
        </p:txBody>
      </p:sp>
    </p:spTree>
    <p:extLst>
      <p:ext uri="{BB962C8B-B14F-4D97-AF65-F5344CB8AC3E}">
        <p14:creationId xmlns:p14="http://schemas.microsoft.com/office/powerpoint/2010/main" val="216323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4369765"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CREACION DE TRIGGER</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7" name="Rectángulo 6"/>
          <p:cNvSpPr/>
          <p:nvPr/>
        </p:nvSpPr>
        <p:spPr>
          <a:xfrm>
            <a:off x="637309" y="1725674"/>
            <a:ext cx="5985164" cy="5032147"/>
          </a:xfrm>
          <a:prstGeom prst="rect">
            <a:avLst/>
          </a:prstGeom>
        </p:spPr>
        <p:txBody>
          <a:bodyPr wrap="square">
            <a:spAutoFit/>
          </a:bodyPr>
          <a:lstStyle/>
          <a:p>
            <a:r>
              <a:rPr lang="es-MX" sz="1000" dirty="0">
                <a:solidFill>
                  <a:srgbClr val="808080"/>
                </a:solidFill>
                <a:latin typeface="Consolas" panose="020B0609020204030204" pitchFamily="49" charset="0"/>
              </a:rPr>
              <a:t>-- #############################TRIGGER 02</a:t>
            </a:r>
            <a:r>
              <a:rPr lang="es-MX" sz="1000" dirty="0" smtClean="0">
                <a:solidFill>
                  <a:srgbClr val="808080"/>
                </a:solidFill>
                <a:latin typeface="Consolas" panose="020B0609020204030204" pitchFamily="49" charset="0"/>
              </a:rPr>
              <a:t>######################################</a:t>
            </a:r>
          </a:p>
          <a:p>
            <a:r>
              <a:rPr lang="es-MX" sz="1000" dirty="0">
                <a:solidFill>
                  <a:srgbClr val="808080"/>
                </a:solidFill>
                <a:latin typeface="Consolas" panose="020B0609020204030204" pitchFamily="49" charset="0"/>
              </a:rPr>
              <a:t>-- TRIGGER PARA LA INSERCIÓN </a:t>
            </a:r>
            <a:r>
              <a:rPr lang="es-MX" sz="1000" dirty="0" smtClean="0">
                <a:solidFill>
                  <a:srgbClr val="808080"/>
                </a:solidFill>
                <a:latin typeface="Consolas" panose="020B0609020204030204" pitchFamily="49" charset="0"/>
              </a:rPr>
              <a:t>Y ACTUALIZACIÓN DE PAGOS Y </a:t>
            </a:r>
            <a:r>
              <a:rPr lang="es-MX" sz="1000" dirty="0">
                <a:solidFill>
                  <a:srgbClr val="808080"/>
                </a:solidFill>
                <a:latin typeface="Consolas" panose="020B0609020204030204" pitchFamily="49" charset="0"/>
              </a:rPr>
              <a:t>ACTUALIZAR ESTADO DE </a:t>
            </a:r>
            <a:r>
              <a:rPr lang="es-MX" sz="1000" dirty="0" smtClean="0">
                <a:solidFill>
                  <a:srgbClr val="808080"/>
                </a:solidFill>
                <a:latin typeface="Consolas" panose="020B0609020204030204" pitchFamily="49" charset="0"/>
              </a:rPr>
              <a:t>CUENTA</a:t>
            </a:r>
            <a:endParaRPr lang="es-MX" sz="1000" dirty="0" smtClean="0">
              <a:solidFill>
                <a:srgbClr val="808080"/>
              </a:solidFill>
              <a:latin typeface="Consolas" panose="020B0609020204030204" pitchFamily="49" charset="0"/>
            </a:endParaRPr>
          </a:p>
          <a:p>
            <a:r>
              <a:rPr lang="es-MX" sz="1000" dirty="0" smtClean="0">
                <a:solidFill>
                  <a:srgbClr val="808080"/>
                </a:solidFill>
                <a:latin typeface="Consolas" panose="020B0609020204030204" pitchFamily="49" charset="0"/>
              </a:rPr>
              <a:t>-- </a:t>
            </a:r>
            <a:r>
              <a:rPr lang="es-MX" sz="1000" dirty="0">
                <a:solidFill>
                  <a:srgbClr val="808080"/>
                </a:solidFill>
                <a:latin typeface="Consolas" panose="020B0609020204030204" pitchFamily="49" charset="0"/>
              </a:rPr>
              <a:t>CREACIÓN DE FUNCIÓN EN </a:t>
            </a:r>
            <a:r>
              <a:rPr lang="es-MX" sz="1000" dirty="0" err="1">
                <a:solidFill>
                  <a:srgbClr val="808080"/>
                </a:solidFill>
                <a:latin typeface="Consolas" panose="020B0609020204030204" pitchFamily="49" charset="0"/>
              </a:rPr>
              <a:t>plpgsql</a:t>
            </a:r>
            <a:endParaRPr lang="es-MX" sz="1000" dirty="0">
              <a:solidFill>
                <a:srgbClr val="808080"/>
              </a:solidFill>
              <a:latin typeface="Consolas" panose="020B0609020204030204" pitchFamily="49" charset="0"/>
            </a:endParaRPr>
          </a:p>
          <a:p>
            <a:r>
              <a:rPr lang="en-US" sz="1000" b="1" dirty="0">
                <a:solidFill>
                  <a:srgbClr val="800000"/>
                </a:solidFill>
                <a:latin typeface="Consolas" panose="020B0609020204030204" pitchFamily="49" charset="0"/>
              </a:rPr>
              <a:t>create</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FUNCTION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fun_pago</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RETURNS</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TRIGGER</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AS</a:t>
            </a:r>
            <a:r>
              <a:rPr lang="en-US" sz="1000" b="1" dirty="0">
                <a:solidFill>
                  <a:srgbClr val="000000"/>
                </a:solidFill>
                <a:latin typeface="Consolas" panose="020B0609020204030204" pitchFamily="49" charset="0"/>
              </a:rPr>
              <a:t> </a:t>
            </a:r>
          </a:p>
          <a:p>
            <a:r>
              <a:rPr lang="es-MX" sz="1000" b="1" dirty="0">
                <a:solidFill>
                  <a:srgbClr val="FF0000"/>
                </a:solidFill>
                <a:latin typeface="Consolas" panose="020B0609020204030204" pitchFamily="49" charset="0"/>
              </a:rPr>
              <a:t>$BODY$</a:t>
            </a:r>
          </a:p>
          <a:p>
            <a:r>
              <a:rPr lang="es-MX" sz="1000" b="1" dirty="0">
                <a:solidFill>
                  <a:srgbClr val="800000"/>
                </a:solidFill>
                <a:latin typeface="Consolas" panose="020B0609020204030204" pitchFamily="49" charset="0"/>
              </a:rPr>
              <a:t>DECLARE</a:t>
            </a:r>
            <a:r>
              <a:rPr lang="es-MX" sz="1000" b="1" dirty="0">
                <a:solidFill>
                  <a:srgbClr val="000000"/>
                </a:solidFill>
                <a:latin typeface="Consolas" panose="020B0609020204030204" pitchFamily="49" charset="0"/>
              </a:rPr>
              <a:t> </a:t>
            </a:r>
          </a:p>
          <a:p>
            <a:r>
              <a:rPr lang="es-MX" sz="1000" dirty="0" err="1">
                <a:solidFill>
                  <a:srgbClr val="000000"/>
                </a:solidFill>
                <a:latin typeface="Consolas" panose="020B0609020204030204" pitchFamily="49" charset="0"/>
              </a:rPr>
              <a:t>transacId</a:t>
            </a:r>
            <a:r>
              <a:rPr lang="es-MX" sz="1000" dirty="0">
                <a:solidFill>
                  <a:srgbClr val="000000"/>
                </a:solidFill>
                <a:latin typeface="Consolas" panose="020B0609020204030204" pitchFamily="49" charset="0"/>
              </a:rPr>
              <a:t> </a:t>
            </a:r>
            <a:r>
              <a:rPr lang="es-MX" sz="1000" b="1" dirty="0">
                <a:solidFill>
                  <a:srgbClr val="000080"/>
                </a:solidFill>
                <a:latin typeface="Consolas" panose="020B0609020204030204" pitchFamily="49" charset="0"/>
              </a:rPr>
              <a:t>VARCHAR</a:t>
            </a:r>
            <a:r>
              <a:rPr lang="es-MX" sz="1000" b="1" dirty="0">
                <a:solidFill>
                  <a:srgbClr val="FF0000"/>
                </a:solidFill>
                <a:latin typeface="Consolas" panose="020B0609020204030204" pitchFamily="49" charset="0"/>
              </a:rPr>
              <a:t>;</a:t>
            </a:r>
          </a:p>
          <a:p>
            <a:r>
              <a:rPr lang="es-MX" sz="1000" dirty="0" err="1">
                <a:solidFill>
                  <a:srgbClr val="000000"/>
                </a:solidFill>
                <a:latin typeface="Consolas" panose="020B0609020204030204" pitchFamily="49" charset="0"/>
              </a:rPr>
              <a:t>Tprecio</a:t>
            </a:r>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float</a:t>
            </a:r>
            <a:r>
              <a:rPr lang="es-MX" sz="1000" b="1" dirty="0">
                <a:solidFill>
                  <a:srgbClr val="FF0000"/>
                </a:solidFill>
                <a:latin typeface="Consolas" panose="020B0609020204030204" pitchFamily="49" charset="0"/>
              </a:rPr>
              <a:t>;</a:t>
            </a:r>
          </a:p>
          <a:p>
            <a:r>
              <a:rPr lang="es-MX" sz="1000" dirty="0" err="1">
                <a:solidFill>
                  <a:srgbClr val="000000"/>
                </a:solidFill>
                <a:latin typeface="Consolas" panose="020B0609020204030204" pitchFamily="49" charset="0"/>
              </a:rPr>
              <a:t>valorTotal</a:t>
            </a:r>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float</a:t>
            </a:r>
            <a:r>
              <a:rPr lang="es-MX" sz="1000" b="1" dirty="0">
                <a:solidFill>
                  <a:srgbClr val="FF0000"/>
                </a:solidFill>
                <a:latin typeface="Consolas" panose="020B0609020204030204" pitchFamily="49" charset="0"/>
              </a:rPr>
              <a:t>;</a:t>
            </a:r>
          </a:p>
          <a:p>
            <a:r>
              <a:rPr lang="es-MX" sz="1000" b="1" dirty="0">
                <a:solidFill>
                  <a:srgbClr val="800000"/>
                </a:solidFill>
                <a:latin typeface="Consolas" panose="020B0609020204030204" pitchFamily="49" charset="0"/>
              </a:rPr>
              <a:t>BEGIN</a:t>
            </a:r>
          </a:p>
          <a:p>
            <a:r>
              <a:rPr lang="en-US" sz="1000" b="1" dirty="0">
                <a:solidFill>
                  <a:srgbClr val="800000"/>
                </a:solidFill>
                <a:latin typeface="Consolas" panose="020B0609020204030204" pitchFamily="49" charset="0"/>
              </a:rPr>
              <a:t>SELECT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id_transaccion</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INTO</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transacId</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FROM</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pago</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WHERE</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id_transaccion</a:t>
            </a:r>
            <a:r>
              <a:rPr lang="en-US" sz="1000" b="1" dirty="0">
                <a:solidFill>
                  <a:srgbClr val="000000"/>
                </a:solidFill>
                <a:latin typeface="Consolas" panose="020B0609020204030204" pitchFamily="49" charset="0"/>
              </a:rPr>
              <a:t> = </a:t>
            </a:r>
            <a:r>
              <a:rPr lang="en-US" sz="1000" b="1" dirty="0" err="1">
                <a:solidFill>
                  <a:srgbClr val="800000"/>
                </a:solidFill>
                <a:latin typeface="Consolas" panose="020B0609020204030204" pitchFamily="49" charset="0"/>
              </a:rPr>
              <a:t>NEW</a:t>
            </a:r>
            <a:r>
              <a:rPr lang="en-US" sz="1000" b="1" dirty="0" err="1">
                <a:solidFill>
                  <a:srgbClr val="000000"/>
                </a:solidFill>
                <a:latin typeface="Consolas" panose="020B0609020204030204" pitchFamily="49" charset="0"/>
              </a:rPr>
              <a:t>.id_transaccion</a:t>
            </a:r>
            <a:r>
              <a:rPr lang="en-US" sz="1000" b="1" dirty="0">
                <a:solidFill>
                  <a:srgbClr val="FF0000"/>
                </a:solidFill>
                <a:latin typeface="Consolas" panose="020B0609020204030204" pitchFamily="49" charset="0"/>
              </a:rPr>
              <a:t>;</a:t>
            </a:r>
          </a:p>
          <a:p>
            <a:r>
              <a:rPr lang="es-MX" sz="1000" b="1" dirty="0">
                <a:solidFill>
                  <a:srgbClr val="800000"/>
                </a:solidFill>
                <a:latin typeface="Consolas" panose="020B0609020204030204" pitchFamily="49" charset="0"/>
              </a:rPr>
              <a:t>SELECT</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valor_pagar</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Tprecio</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FROM</a:t>
            </a:r>
            <a:r>
              <a:rPr lang="es-MX" sz="1000" b="1" dirty="0">
                <a:solidFill>
                  <a:srgbClr val="000000"/>
                </a:solidFill>
                <a:latin typeface="Consolas" panose="020B0609020204030204" pitchFamily="49" charset="0"/>
              </a:rPr>
              <a:t> pago </a:t>
            </a:r>
            <a:r>
              <a:rPr lang="es-MX" sz="1000" b="1" dirty="0">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id_transaccion</a:t>
            </a:r>
            <a:r>
              <a:rPr lang="es-MX" sz="1000" b="1" dirty="0">
                <a:solidFill>
                  <a:srgbClr val="000000"/>
                </a:solidFill>
                <a:latin typeface="Consolas" panose="020B0609020204030204" pitchFamily="49" charset="0"/>
              </a:rPr>
              <a:t> = </a:t>
            </a:r>
            <a:r>
              <a:rPr lang="es-MX" sz="1000" b="1" dirty="0" err="1">
                <a:solidFill>
                  <a:srgbClr val="800000"/>
                </a:solidFill>
                <a:latin typeface="Consolas" panose="020B0609020204030204" pitchFamily="49" charset="0"/>
              </a:rPr>
              <a:t>NEW</a:t>
            </a:r>
            <a:r>
              <a:rPr lang="es-MX" sz="1000" b="1" dirty="0" err="1">
                <a:solidFill>
                  <a:srgbClr val="000000"/>
                </a:solidFill>
                <a:latin typeface="Consolas" panose="020B0609020204030204" pitchFamily="49" charset="0"/>
              </a:rPr>
              <a:t>.id_transaccion</a:t>
            </a:r>
            <a:r>
              <a:rPr lang="es-MX" sz="1000" b="1" dirty="0">
                <a:solidFill>
                  <a:srgbClr val="FF0000"/>
                </a:solidFill>
                <a:latin typeface="Consolas" panose="020B0609020204030204" pitchFamily="49" charset="0"/>
              </a:rPr>
              <a:t>;</a:t>
            </a:r>
          </a:p>
          <a:p>
            <a:r>
              <a:rPr lang="en-US" sz="1000" b="1" dirty="0">
                <a:solidFill>
                  <a:srgbClr val="800000"/>
                </a:solidFill>
                <a:latin typeface="Consolas" panose="020B0609020204030204" pitchFamily="49" charset="0"/>
              </a:rPr>
              <a:t>SELECT</a:t>
            </a:r>
            <a:r>
              <a:rPr lang="en-US" sz="1000" b="1" dirty="0">
                <a:solidFill>
                  <a:srgbClr val="000000"/>
                </a:solidFill>
                <a:latin typeface="Consolas" panose="020B0609020204030204" pitchFamily="49" charset="0"/>
              </a:rPr>
              <a:t> total </a:t>
            </a:r>
            <a:r>
              <a:rPr lang="en-US" sz="1000" b="1" dirty="0">
                <a:solidFill>
                  <a:srgbClr val="800000"/>
                </a:solidFill>
                <a:latin typeface="Consolas" panose="020B0609020204030204" pitchFamily="49" charset="0"/>
              </a:rPr>
              <a:t>INTO</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valorTotal</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FROM</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valor_transaccional</a:t>
            </a:r>
            <a:r>
              <a:rPr lang="en-US" sz="1000" b="1" dirty="0">
                <a:solidFill>
                  <a:srgbClr val="000000"/>
                </a:solidFill>
                <a:latin typeface="Consolas" panose="020B0609020204030204" pitchFamily="49" charset="0"/>
              </a:rPr>
              <a:t> </a:t>
            </a:r>
            <a:r>
              <a:rPr lang="en-US" sz="1000" b="1" dirty="0">
                <a:solidFill>
                  <a:srgbClr val="800000"/>
                </a:solidFill>
                <a:latin typeface="Consolas" panose="020B0609020204030204" pitchFamily="49" charset="0"/>
              </a:rPr>
              <a:t>WHERE</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id_transaccion</a:t>
            </a:r>
            <a:r>
              <a:rPr lang="en-US" sz="1000" b="1" dirty="0">
                <a:solidFill>
                  <a:srgbClr val="000000"/>
                </a:solidFill>
                <a:latin typeface="Consolas" panose="020B0609020204030204" pitchFamily="49" charset="0"/>
              </a:rPr>
              <a:t> = </a:t>
            </a:r>
            <a:r>
              <a:rPr lang="en-US" sz="1000" b="1" dirty="0" err="1">
                <a:solidFill>
                  <a:srgbClr val="800000"/>
                </a:solidFill>
                <a:latin typeface="Consolas" panose="020B0609020204030204" pitchFamily="49" charset="0"/>
              </a:rPr>
              <a:t>NEW</a:t>
            </a:r>
            <a:r>
              <a:rPr lang="en-US" sz="1000" b="1" dirty="0" err="1">
                <a:solidFill>
                  <a:srgbClr val="000000"/>
                </a:solidFill>
                <a:latin typeface="Consolas" panose="020B0609020204030204" pitchFamily="49" charset="0"/>
              </a:rPr>
              <a:t>.id_transaccion</a:t>
            </a:r>
            <a:r>
              <a:rPr lang="en-US" sz="1000" b="1" dirty="0">
                <a:solidFill>
                  <a:srgbClr val="FF0000"/>
                </a:solidFill>
                <a:latin typeface="Consolas" panose="020B0609020204030204" pitchFamily="49" charset="0"/>
              </a:rPr>
              <a:t>;</a:t>
            </a:r>
          </a:p>
          <a:p>
            <a:r>
              <a:rPr lang="es-MX" sz="1000" dirty="0" err="1">
                <a:solidFill>
                  <a:srgbClr val="000000"/>
                </a:solidFill>
                <a:latin typeface="Consolas" panose="020B0609020204030204" pitchFamily="49" charset="0"/>
              </a:rPr>
              <a:t>valorTotal</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valorTotal-Tprecio</a:t>
            </a:r>
            <a:r>
              <a:rPr lang="es-MX" sz="1000" dirty="0">
                <a:solidFill>
                  <a:srgbClr val="FF0000"/>
                </a:solidFill>
                <a:latin typeface="Consolas" panose="020B0609020204030204" pitchFamily="49" charset="0"/>
              </a:rPr>
              <a:t>;</a:t>
            </a:r>
          </a:p>
          <a:p>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if</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valorTotal</a:t>
            </a:r>
            <a:r>
              <a:rPr lang="es-MX" sz="1000" b="1" dirty="0">
                <a:solidFill>
                  <a:srgbClr val="000000"/>
                </a:solidFill>
                <a:latin typeface="Consolas" panose="020B0609020204030204" pitchFamily="49" charset="0"/>
              </a:rPr>
              <a:t> &gt; </a:t>
            </a:r>
            <a:r>
              <a:rPr lang="es-MX" sz="1000" b="1" dirty="0">
                <a:solidFill>
                  <a:srgbClr val="0000FF"/>
                </a:solidFill>
                <a:latin typeface="Consolas" panose="020B0609020204030204" pitchFamily="49" charset="0"/>
              </a:rPr>
              <a:t>0</a:t>
            </a:r>
            <a:r>
              <a:rPr lang="es-MX" sz="1000" b="1" dirty="0">
                <a:solidFill>
                  <a:srgbClr val="000000"/>
                </a:solidFill>
                <a:latin typeface="Consolas" panose="020B0609020204030204" pitchFamily="49" charset="0"/>
              </a:rPr>
              <a:t> ) </a:t>
            </a:r>
            <a:r>
              <a:rPr lang="es-MX" sz="1000" b="1" dirty="0" err="1">
                <a:solidFill>
                  <a:srgbClr val="800000"/>
                </a:solidFill>
                <a:latin typeface="Consolas" panose="020B0609020204030204" pitchFamily="49" charset="0"/>
              </a:rPr>
              <a:t>then</a:t>
            </a:r>
            <a:endParaRPr lang="es-MX" sz="1000" b="1" dirty="0">
              <a:solidFill>
                <a:srgbClr val="800000"/>
              </a:solidFill>
              <a:latin typeface="Consolas" panose="020B0609020204030204" pitchFamily="49" charset="0"/>
            </a:endParaRPr>
          </a:p>
          <a:p>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update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set</a:t>
            </a:r>
            <a:r>
              <a:rPr lang="es-MX" sz="1000" b="1" dirty="0">
                <a:solidFill>
                  <a:srgbClr val="000000"/>
                </a:solidFill>
                <a:latin typeface="Consolas" panose="020B0609020204030204" pitchFamily="49" charset="0"/>
              </a:rPr>
              <a:t> total = total - </a:t>
            </a:r>
            <a:r>
              <a:rPr lang="es-MX" sz="1000" b="1" dirty="0" err="1">
                <a:solidFill>
                  <a:srgbClr val="000000"/>
                </a:solidFill>
                <a:latin typeface="Consolas" panose="020B0609020204030204" pitchFamily="49" charset="0"/>
              </a:rPr>
              <a:t>Tprecio</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id_transaccion</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transacId</a:t>
            </a:r>
            <a:r>
              <a:rPr lang="es-MX" sz="1000" b="1" dirty="0">
                <a:solidFill>
                  <a:srgbClr val="FF0000"/>
                </a:solidFill>
                <a:latin typeface="Consolas" panose="020B0609020204030204" pitchFamily="49" charset="0"/>
              </a:rPr>
              <a:t>;</a:t>
            </a:r>
          </a:p>
          <a:p>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else</a:t>
            </a:r>
            <a:r>
              <a:rPr lang="es-MX" sz="1000" b="1" dirty="0">
                <a:solidFill>
                  <a:srgbClr val="000000"/>
                </a:solidFill>
                <a:latin typeface="Consolas" panose="020B0609020204030204" pitchFamily="49" charset="0"/>
              </a:rPr>
              <a:t> </a:t>
            </a:r>
          </a:p>
          <a:p>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update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set</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estadocuenta</a:t>
            </a:r>
            <a:r>
              <a:rPr lang="es-MX" sz="1000" b="1" dirty="0">
                <a:solidFill>
                  <a:srgbClr val="000000"/>
                </a:solidFill>
                <a:latin typeface="Consolas" panose="020B0609020204030204" pitchFamily="49" charset="0"/>
              </a:rPr>
              <a:t> = </a:t>
            </a:r>
            <a:r>
              <a:rPr lang="es-MX" sz="1000" b="1" dirty="0">
                <a:solidFill>
                  <a:srgbClr val="008000"/>
                </a:solidFill>
                <a:latin typeface="Consolas" panose="020B0609020204030204" pitchFamily="49" charset="0"/>
              </a:rPr>
              <a:t>'NO DEBE'</a:t>
            </a:r>
            <a:r>
              <a:rPr lang="es-MX" sz="1000" b="1" dirty="0">
                <a:solidFill>
                  <a:srgbClr val="000000"/>
                </a:solidFill>
                <a:latin typeface="Consolas" panose="020B0609020204030204" pitchFamily="49" charset="0"/>
              </a:rPr>
              <a:t> , total = total - </a:t>
            </a:r>
            <a:r>
              <a:rPr lang="es-MX" sz="1000" b="1" dirty="0" err="1">
                <a:solidFill>
                  <a:srgbClr val="000000"/>
                </a:solidFill>
                <a:latin typeface="Consolas" panose="020B0609020204030204" pitchFamily="49" charset="0"/>
              </a:rPr>
              <a:t>Tprecio</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id_transaccion</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transacId</a:t>
            </a:r>
            <a:r>
              <a:rPr lang="es-MX" sz="1000" b="1" dirty="0">
                <a:solidFill>
                  <a:srgbClr val="FF0000"/>
                </a:solidFill>
                <a:latin typeface="Consolas" panose="020B0609020204030204" pitchFamily="49" charset="0"/>
              </a:rPr>
              <a:t>;</a:t>
            </a:r>
          </a:p>
          <a:p>
            <a:r>
              <a:rPr lang="es-MX" sz="1000"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END</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if</a:t>
            </a:r>
            <a:r>
              <a:rPr lang="es-MX" sz="1000" b="1" dirty="0">
                <a:solidFill>
                  <a:srgbClr val="FF0000"/>
                </a:solidFill>
                <a:latin typeface="Consolas" panose="020B0609020204030204" pitchFamily="49" charset="0"/>
              </a:rPr>
              <a:t>;</a:t>
            </a:r>
          </a:p>
          <a:p>
            <a:endParaRPr lang="es-MX" sz="1000" dirty="0">
              <a:latin typeface="Consolas" panose="020B0609020204030204" pitchFamily="49" charset="0"/>
            </a:endParaRPr>
          </a:p>
          <a:p>
            <a:endParaRPr lang="es-MX" sz="1000" dirty="0">
              <a:latin typeface="Consolas" panose="020B0609020204030204" pitchFamily="49" charset="0"/>
            </a:endParaRPr>
          </a:p>
          <a:p>
            <a:r>
              <a:rPr lang="es-MX" sz="1000" b="1" dirty="0">
                <a:solidFill>
                  <a:srgbClr val="800000"/>
                </a:solidFill>
                <a:latin typeface="Consolas" panose="020B0609020204030204" pitchFamily="49" charset="0"/>
              </a:rPr>
              <a:t>RETURN</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NEW</a:t>
            </a:r>
            <a:r>
              <a:rPr lang="es-MX" sz="1000" b="1" dirty="0">
                <a:solidFill>
                  <a:srgbClr val="FF0000"/>
                </a:solidFill>
                <a:latin typeface="Consolas" panose="020B0609020204030204" pitchFamily="49" charset="0"/>
              </a:rPr>
              <a:t>;</a:t>
            </a:r>
          </a:p>
          <a:p>
            <a:r>
              <a:rPr lang="es-MX" sz="1000" b="1" dirty="0">
                <a:solidFill>
                  <a:srgbClr val="800000"/>
                </a:solidFill>
                <a:latin typeface="Consolas" panose="020B0609020204030204" pitchFamily="49" charset="0"/>
              </a:rPr>
              <a:t>END</a:t>
            </a:r>
            <a:r>
              <a:rPr lang="es-MX" sz="1000" b="1" dirty="0">
                <a:solidFill>
                  <a:srgbClr val="FF0000"/>
                </a:solidFill>
                <a:latin typeface="Consolas" panose="020B0609020204030204" pitchFamily="49" charset="0"/>
              </a:rPr>
              <a:t>;</a:t>
            </a:r>
          </a:p>
          <a:p>
            <a:r>
              <a:rPr lang="es-MX" sz="1000" b="1" dirty="0">
                <a:solidFill>
                  <a:srgbClr val="FF0000"/>
                </a:solidFill>
                <a:latin typeface="Consolas" panose="020B0609020204030204" pitchFamily="49" charset="0"/>
              </a:rPr>
              <a:t>$BODY$</a:t>
            </a:r>
            <a:r>
              <a:rPr lang="es-MX" sz="1000" b="1" dirty="0">
                <a:solidFill>
                  <a:srgbClr val="000000"/>
                </a:solidFill>
                <a:latin typeface="Consolas" panose="020B0609020204030204" pitchFamily="49" charset="0"/>
              </a:rPr>
              <a:t> </a:t>
            </a:r>
          </a:p>
          <a:p>
            <a:r>
              <a:rPr lang="es-MX" sz="1000" b="1" dirty="0">
                <a:solidFill>
                  <a:srgbClr val="800000"/>
                </a:solidFill>
                <a:latin typeface="Consolas" panose="020B0609020204030204" pitchFamily="49" charset="0"/>
              </a:rPr>
              <a:t>LANGUAGE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plpgsql</a:t>
            </a:r>
            <a:r>
              <a:rPr lang="es-MX" sz="1000" b="1" dirty="0">
                <a:solidFill>
                  <a:srgbClr val="FF0000"/>
                </a:solidFill>
                <a:latin typeface="Consolas" panose="020B0609020204030204" pitchFamily="49" charset="0"/>
              </a:rPr>
              <a:t>;</a:t>
            </a:r>
          </a:p>
          <a:p>
            <a:r>
              <a:rPr lang="es-MX" sz="1000" dirty="0" smtClean="0">
                <a:solidFill>
                  <a:srgbClr val="808080"/>
                </a:solidFill>
                <a:latin typeface="Consolas" panose="020B0609020204030204" pitchFamily="49" charset="0"/>
              </a:rPr>
              <a:t>---------------------------------------------------------------------------------</a:t>
            </a:r>
            <a:endParaRPr lang="es-MX" dirty="0"/>
          </a:p>
        </p:txBody>
      </p:sp>
      <p:pic>
        <p:nvPicPr>
          <p:cNvPr id="12" name="Imagen 11"/>
          <p:cNvPicPr>
            <a:picLocks noChangeAspect="1"/>
          </p:cNvPicPr>
          <p:nvPr/>
        </p:nvPicPr>
        <p:blipFill rotWithShape="1">
          <a:blip r:embed="rId4"/>
          <a:srcRect r="30413"/>
          <a:stretch/>
        </p:blipFill>
        <p:spPr>
          <a:xfrm>
            <a:off x="9635910" y="1876402"/>
            <a:ext cx="2314187" cy="895712"/>
          </a:xfrm>
          <a:prstGeom prst="rect">
            <a:avLst/>
          </a:prstGeom>
        </p:spPr>
      </p:pic>
      <p:sp>
        <p:nvSpPr>
          <p:cNvPr id="13" name="Rectángulo 12"/>
          <p:cNvSpPr/>
          <p:nvPr/>
        </p:nvSpPr>
        <p:spPr>
          <a:xfrm>
            <a:off x="6930120" y="1725674"/>
            <a:ext cx="2774929" cy="1938992"/>
          </a:xfrm>
          <a:prstGeom prst="rect">
            <a:avLst/>
          </a:prstGeom>
        </p:spPr>
        <p:txBody>
          <a:bodyPr wrap="square">
            <a:spAutoFit/>
          </a:bodyPr>
          <a:lstStyle/>
          <a:p>
            <a:r>
              <a:rPr lang="es-MX" sz="1000" dirty="0">
                <a:solidFill>
                  <a:srgbClr val="808080"/>
                </a:solidFill>
                <a:latin typeface="Consolas" panose="020B0609020204030204" pitchFamily="49" charset="0"/>
              </a:rPr>
              <a:t>-- CREAR TIGGER EN </a:t>
            </a:r>
            <a:r>
              <a:rPr lang="es-MX" sz="1000" dirty="0" err="1">
                <a:solidFill>
                  <a:srgbClr val="808080"/>
                </a:solidFill>
                <a:latin typeface="Consolas" panose="020B0609020204030204" pitchFamily="49" charset="0"/>
              </a:rPr>
              <a:t>plpgsql</a:t>
            </a:r>
            <a:endParaRPr lang="es-MX" sz="1000" dirty="0">
              <a:solidFill>
                <a:srgbClr val="808080"/>
              </a:solidFill>
              <a:latin typeface="Consolas" panose="020B0609020204030204" pitchFamily="49" charset="0"/>
            </a:endParaRPr>
          </a:p>
          <a:p>
            <a:r>
              <a:rPr lang="es-MX" sz="1000" b="1" dirty="0">
                <a:solidFill>
                  <a:srgbClr val="800000"/>
                </a:solidFill>
                <a:latin typeface="Consolas" panose="020B0609020204030204" pitchFamily="49" charset="0"/>
              </a:rPr>
              <a:t>CREATE</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TRIGGER</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IniPagoInye</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AFTER</a:t>
            </a:r>
            <a:r>
              <a:rPr lang="es-MX" sz="1000" b="1" dirty="0">
                <a:solidFill>
                  <a:srgbClr val="000000"/>
                </a:solidFill>
                <a:latin typeface="Consolas" panose="020B0609020204030204" pitchFamily="49" charset="0"/>
              </a:rPr>
              <a:t>  </a:t>
            </a:r>
          </a:p>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on</a:t>
            </a:r>
            <a:r>
              <a:rPr lang="es-MX" sz="1000" b="1" dirty="0">
                <a:solidFill>
                  <a:srgbClr val="000000"/>
                </a:solidFill>
                <a:latin typeface="Consolas" panose="020B0609020204030204" pitchFamily="49" charset="0"/>
              </a:rPr>
              <a:t> pago </a:t>
            </a:r>
          </a:p>
          <a:p>
            <a:r>
              <a:rPr lang="es-MX" sz="1000" b="1" dirty="0">
                <a:solidFill>
                  <a:srgbClr val="800000"/>
                </a:solidFill>
                <a:latin typeface="Consolas" panose="020B0609020204030204" pitchFamily="49" charset="0"/>
              </a:rPr>
              <a:t>FOR</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EACH</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ROW</a:t>
            </a:r>
            <a:r>
              <a:rPr lang="es-MX" sz="1000" b="1" dirty="0">
                <a:solidFill>
                  <a:srgbClr val="000000"/>
                </a:solidFill>
                <a:latin typeface="Consolas" panose="020B0609020204030204" pitchFamily="49" charset="0"/>
              </a:rPr>
              <a:t> </a:t>
            </a:r>
          </a:p>
          <a:p>
            <a:r>
              <a:rPr lang="es-MX" sz="1000" b="1" dirty="0">
                <a:solidFill>
                  <a:srgbClr val="800000"/>
                </a:solidFill>
                <a:latin typeface="Consolas" panose="020B0609020204030204" pitchFamily="49" charset="0"/>
              </a:rPr>
              <a:t>EXECUTE</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PROCEDURE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fun_pago</a:t>
            </a:r>
            <a:r>
              <a:rPr lang="es-MX" sz="1000" b="1" dirty="0">
                <a:solidFill>
                  <a:srgbClr val="000000"/>
                </a:solidFill>
                <a:latin typeface="Consolas" panose="020B0609020204030204" pitchFamily="49" charset="0"/>
              </a:rPr>
              <a:t>()</a:t>
            </a:r>
            <a:r>
              <a:rPr lang="es-MX" sz="1000" b="1" dirty="0">
                <a:solidFill>
                  <a:srgbClr val="FF0000"/>
                </a:solidFill>
                <a:latin typeface="Consolas" panose="020B0609020204030204" pitchFamily="49" charset="0"/>
              </a:rPr>
              <a:t>;</a:t>
            </a:r>
          </a:p>
          <a:p>
            <a:endParaRPr lang="es-MX" sz="1000" dirty="0">
              <a:latin typeface="Consolas" panose="020B0609020204030204" pitchFamily="49" charset="0"/>
            </a:endParaRPr>
          </a:p>
          <a:p>
            <a:endParaRPr lang="es-MX" sz="1000" dirty="0">
              <a:latin typeface="Consolas" panose="020B0609020204030204" pitchFamily="49" charset="0"/>
            </a:endParaRPr>
          </a:p>
          <a:p>
            <a:r>
              <a:rPr lang="es-MX" sz="1000" b="1" dirty="0">
                <a:solidFill>
                  <a:srgbClr val="800000"/>
                </a:solidFill>
                <a:latin typeface="Consolas" panose="020B0609020204030204" pitchFamily="49" charset="0"/>
              </a:rPr>
              <a:t>CREATE</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TRIGGER</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IniPagoUpdate</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AFTER</a:t>
            </a:r>
            <a:r>
              <a:rPr lang="es-MX" sz="1000" b="1" dirty="0">
                <a:solidFill>
                  <a:srgbClr val="000000"/>
                </a:solidFill>
                <a:latin typeface="Consolas" panose="020B0609020204030204" pitchFamily="49" charset="0"/>
              </a:rPr>
              <a:t>  </a:t>
            </a:r>
          </a:p>
          <a:p>
            <a:r>
              <a:rPr lang="es-MX" sz="1000" b="1" dirty="0" err="1">
                <a:solidFill>
                  <a:srgbClr val="800000"/>
                </a:solidFill>
                <a:latin typeface="Consolas" panose="020B0609020204030204" pitchFamily="49" charset="0"/>
              </a:rPr>
              <a:t>update</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on</a:t>
            </a:r>
            <a:r>
              <a:rPr lang="es-MX" sz="1000" b="1" dirty="0">
                <a:solidFill>
                  <a:srgbClr val="000000"/>
                </a:solidFill>
                <a:latin typeface="Consolas" panose="020B0609020204030204" pitchFamily="49" charset="0"/>
              </a:rPr>
              <a:t> pago </a:t>
            </a:r>
          </a:p>
          <a:p>
            <a:r>
              <a:rPr lang="es-MX" sz="1000" b="1" dirty="0">
                <a:solidFill>
                  <a:srgbClr val="800000"/>
                </a:solidFill>
                <a:latin typeface="Consolas" panose="020B0609020204030204" pitchFamily="49" charset="0"/>
              </a:rPr>
              <a:t>FOR</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EACH</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ROW</a:t>
            </a:r>
            <a:r>
              <a:rPr lang="es-MX" sz="1000" b="1" dirty="0">
                <a:solidFill>
                  <a:srgbClr val="000000"/>
                </a:solidFill>
                <a:latin typeface="Consolas" panose="020B0609020204030204" pitchFamily="49" charset="0"/>
              </a:rPr>
              <a:t> </a:t>
            </a:r>
          </a:p>
          <a:p>
            <a:r>
              <a:rPr lang="es-MX" sz="1000" b="1" dirty="0">
                <a:solidFill>
                  <a:srgbClr val="800000"/>
                </a:solidFill>
                <a:latin typeface="Consolas" panose="020B0609020204030204" pitchFamily="49" charset="0"/>
              </a:rPr>
              <a:t>EXECUTE</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PROCEDURE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fun_pago</a:t>
            </a:r>
            <a:r>
              <a:rPr lang="es-MX" sz="1000" b="1" dirty="0">
                <a:solidFill>
                  <a:srgbClr val="000000"/>
                </a:solidFill>
                <a:latin typeface="Consolas" panose="020B0609020204030204" pitchFamily="49" charset="0"/>
              </a:rPr>
              <a:t>()</a:t>
            </a:r>
            <a:r>
              <a:rPr lang="es-MX" sz="1000" b="1" dirty="0">
                <a:solidFill>
                  <a:srgbClr val="FF0000"/>
                </a:solidFill>
                <a:latin typeface="Consolas" panose="020B0609020204030204" pitchFamily="49" charset="0"/>
              </a:rPr>
              <a:t>;</a:t>
            </a:r>
          </a:p>
          <a:p>
            <a:r>
              <a:rPr lang="es-MX" sz="1000" dirty="0">
                <a:solidFill>
                  <a:srgbClr val="808080"/>
                </a:solidFill>
                <a:latin typeface="Consolas" panose="020B0609020204030204" pitchFamily="49" charset="0"/>
              </a:rPr>
              <a:t>-- </a:t>
            </a:r>
            <a:r>
              <a:rPr lang="es-MX" sz="1000" dirty="0" smtClean="0">
                <a:solidFill>
                  <a:srgbClr val="808080"/>
                </a:solidFill>
                <a:latin typeface="Consolas" panose="020B0609020204030204" pitchFamily="49" charset="0"/>
              </a:rPr>
              <a:t>##############################</a:t>
            </a:r>
            <a:endParaRPr lang="es-MX" dirty="0"/>
          </a:p>
        </p:txBody>
      </p:sp>
      <p:sp>
        <p:nvSpPr>
          <p:cNvPr id="15" name="Rectángulo 14"/>
          <p:cNvSpPr/>
          <p:nvPr/>
        </p:nvSpPr>
        <p:spPr>
          <a:xfrm>
            <a:off x="6930120" y="3706406"/>
            <a:ext cx="3364436" cy="1015663"/>
          </a:xfrm>
          <a:prstGeom prst="rect">
            <a:avLst/>
          </a:prstGeom>
        </p:spPr>
        <p:txBody>
          <a:bodyPr wrap="square">
            <a:spAutoFit/>
          </a:bodyPr>
          <a:lstStyle/>
          <a:p>
            <a:r>
              <a:rPr lang="es-MX" sz="1000" b="1" dirty="0">
                <a:solidFill>
                  <a:srgbClr val="800000"/>
                </a:solidFill>
                <a:latin typeface="Consolas" panose="020B0609020204030204" pitchFamily="49" charset="0"/>
              </a:rPr>
              <a:t>INSERT</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INTO</a:t>
            </a:r>
            <a:r>
              <a:rPr lang="es-MX" sz="1000" b="1" dirty="0">
                <a:solidFill>
                  <a:srgbClr val="000000"/>
                </a:solidFill>
                <a:latin typeface="Consolas" panose="020B0609020204030204" pitchFamily="49" charset="0"/>
              </a:rPr>
              <a:t> pago</a:t>
            </a:r>
          </a:p>
          <a:p>
            <a:r>
              <a:rPr lang="es-MX" sz="1000" dirty="0">
                <a:solidFill>
                  <a:srgbClr val="000000"/>
                </a:solidFill>
                <a:latin typeface="Consolas" panose="020B0609020204030204" pitchFamily="49" charset="0"/>
              </a:rPr>
              <a:t>(</a:t>
            </a:r>
            <a:r>
              <a:rPr lang="es-MX" sz="1000" dirty="0" err="1">
                <a:solidFill>
                  <a:srgbClr val="000000"/>
                </a:solidFill>
                <a:latin typeface="Consolas" panose="020B0609020204030204" pitchFamily="49" charset="0"/>
              </a:rPr>
              <a:t>id_pago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fecha_pago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tipo_pago</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n_cuenta</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fk_id_cliente</a:t>
            </a:r>
            <a:r>
              <a:rPr lang="es-MX" sz="1000" dirty="0">
                <a:solidFill>
                  <a:srgbClr val="000000"/>
                </a:solidFill>
                <a:latin typeface="Consolas" panose="020B0609020204030204" pitchFamily="49" charset="0"/>
              </a:rPr>
              <a:t>, </a:t>
            </a:r>
            <a:r>
              <a:rPr lang="es-MX" sz="1000" dirty="0" err="1">
                <a:solidFill>
                  <a:srgbClr val="000000"/>
                </a:solidFill>
                <a:latin typeface="Consolas" panose="020B0609020204030204" pitchFamily="49" charset="0"/>
              </a:rPr>
              <a:t>id_transaccion,valor_pagar</a:t>
            </a:r>
            <a:r>
              <a:rPr lang="es-MX" sz="1000" dirty="0">
                <a:solidFill>
                  <a:srgbClr val="000000"/>
                </a:solidFill>
                <a:latin typeface="Consolas" panose="020B0609020204030204" pitchFamily="49" charset="0"/>
              </a:rPr>
              <a:t>)</a:t>
            </a:r>
          </a:p>
          <a:p>
            <a:r>
              <a:rPr lang="fi-FI" sz="1000" b="1" dirty="0">
                <a:solidFill>
                  <a:srgbClr val="800000"/>
                </a:solidFill>
                <a:latin typeface="Consolas" panose="020B0609020204030204" pitchFamily="49" charset="0"/>
              </a:rPr>
              <a:t>VALUES</a:t>
            </a:r>
            <a:r>
              <a:rPr lang="fi-FI" sz="1000" b="1" dirty="0">
                <a:solidFill>
                  <a:srgbClr val="000000"/>
                </a:solidFill>
                <a:latin typeface="Consolas" panose="020B0609020204030204" pitchFamily="49" charset="0"/>
              </a:rPr>
              <a:t>(</a:t>
            </a:r>
            <a:r>
              <a:rPr lang="fi-FI" sz="1000" b="1" dirty="0">
                <a:solidFill>
                  <a:srgbClr val="008000"/>
                </a:solidFill>
                <a:latin typeface="Consolas" panose="020B0609020204030204" pitchFamily="49" charset="0"/>
              </a:rPr>
              <a:t>'PA001'</a:t>
            </a:r>
            <a:r>
              <a:rPr lang="fi-FI" sz="1000" b="1" dirty="0">
                <a:solidFill>
                  <a:srgbClr val="000000"/>
                </a:solidFill>
                <a:latin typeface="Consolas" panose="020B0609020204030204" pitchFamily="49" charset="0"/>
              </a:rPr>
              <a:t>, </a:t>
            </a:r>
            <a:r>
              <a:rPr lang="fi-FI" sz="1000" b="1" dirty="0">
                <a:solidFill>
                  <a:srgbClr val="008000"/>
                </a:solidFill>
                <a:latin typeface="Consolas" panose="020B0609020204030204" pitchFamily="49" charset="0"/>
              </a:rPr>
              <a:t>'05-01-2020'</a:t>
            </a:r>
            <a:r>
              <a:rPr lang="fi-FI" sz="1000" b="1" dirty="0">
                <a:solidFill>
                  <a:srgbClr val="000000"/>
                </a:solidFill>
                <a:latin typeface="Consolas" panose="020B0609020204030204" pitchFamily="49" charset="0"/>
              </a:rPr>
              <a:t>, </a:t>
            </a:r>
            <a:r>
              <a:rPr lang="fi-FI" sz="1000" b="1" dirty="0">
                <a:solidFill>
                  <a:srgbClr val="008000"/>
                </a:solidFill>
                <a:latin typeface="Consolas" panose="020B0609020204030204" pitchFamily="49" charset="0"/>
              </a:rPr>
              <a:t>'PYPAL'</a:t>
            </a:r>
            <a:r>
              <a:rPr lang="fi-FI" sz="1000" b="1" dirty="0">
                <a:solidFill>
                  <a:srgbClr val="000000"/>
                </a:solidFill>
                <a:latin typeface="Consolas" panose="020B0609020204030204" pitchFamily="49" charset="0"/>
              </a:rPr>
              <a:t>, </a:t>
            </a:r>
            <a:r>
              <a:rPr lang="fi-FI" sz="1000" b="1" dirty="0">
                <a:solidFill>
                  <a:srgbClr val="008000"/>
                </a:solidFill>
                <a:latin typeface="Consolas" panose="020B0609020204030204" pitchFamily="49" charset="0"/>
              </a:rPr>
              <a:t>'1111111111'</a:t>
            </a:r>
            <a:r>
              <a:rPr lang="fi-FI" sz="1000" b="1" dirty="0">
                <a:solidFill>
                  <a:srgbClr val="000000"/>
                </a:solidFill>
                <a:latin typeface="Consolas" panose="020B0609020204030204" pitchFamily="49" charset="0"/>
              </a:rPr>
              <a:t>, </a:t>
            </a:r>
            <a:r>
              <a:rPr lang="fi-FI" sz="1000" b="1" dirty="0">
                <a:solidFill>
                  <a:srgbClr val="008000"/>
                </a:solidFill>
                <a:latin typeface="Consolas" panose="020B0609020204030204" pitchFamily="49" charset="0"/>
              </a:rPr>
              <a:t>'C01'</a:t>
            </a:r>
            <a:r>
              <a:rPr lang="fi-FI" sz="1000" b="1" dirty="0">
                <a:solidFill>
                  <a:srgbClr val="000000"/>
                </a:solidFill>
                <a:latin typeface="Consolas" panose="020B0609020204030204" pitchFamily="49" charset="0"/>
              </a:rPr>
              <a:t>, </a:t>
            </a:r>
            <a:r>
              <a:rPr lang="fi-FI" sz="1000" b="1" dirty="0">
                <a:solidFill>
                  <a:srgbClr val="008000"/>
                </a:solidFill>
                <a:latin typeface="Consolas" panose="020B0609020204030204" pitchFamily="49" charset="0"/>
              </a:rPr>
              <a:t>'TRTA012020-01-01'</a:t>
            </a:r>
            <a:r>
              <a:rPr lang="fi-FI" sz="1000" b="1" dirty="0">
                <a:solidFill>
                  <a:srgbClr val="000000"/>
                </a:solidFill>
                <a:latin typeface="Consolas" panose="020B0609020204030204" pitchFamily="49" charset="0"/>
              </a:rPr>
              <a:t>, </a:t>
            </a:r>
            <a:r>
              <a:rPr lang="fi-FI" sz="1000" b="1" dirty="0">
                <a:solidFill>
                  <a:srgbClr val="0000FF"/>
                </a:solidFill>
                <a:latin typeface="Consolas" panose="020B0609020204030204" pitchFamily="49" charset="0"/>
              </a:rPr>
              <a:t>22.00</a:t>
            </a:r>
            <a:r>
              <a:rPr lang="fi-FI" sz="1000" b="1" dirty="0">
                <a:solidFill>
                  <a:srgbClr val="000000"/>
                </a:solidFill>
                <a:latin typeface="Consolas" panose="020B0609020204030204" pitchFamily="49" charset="0"/>
              </a:rPr>
              <a:t>)</a:t>
            </a:r>
            <a:r>
              <a:rPr lang="fi-FI" sz="1000" b="1" dirty="0">
                <a:solidFill>
                  <a:srgbClr val="FF0000"/>
                </a:solidFill>
                <a:latin typeface="Consolas" panose="020B0609020204030204" pitchFamily="49" charset="0"/>
              </a:rPr>
              <a:t>;</a:t>
            </a:r>
            <a:endParaRPr lang="es-MX" dirty="0"/>
          </a:p>
        </p:txBody>
      </p:sp>
      <p:pic>
        <p:nvPicPr>
          <p:cNvPr id="18" name="Imagen 17"/>
          <p:cNvPicPr>
            <a:picLocks noChangeAspect="1"/>
          </p:cNvPicPr>
          <p:nvPr/>
        </p:nvPicPr>
        <p:blipFill>
          <a:blip r:embed="rId5"/>
          <a:stretch>
            <a:fillRect/>
          </a:stretch>
        </p:blipFill>
        <p:spPr>
          <a:xfrm>
            <a:off x="6930120" y="4867857"/>
            <a:ext cx="3551157" cy="355116"/>
          </a:xfrm>
          <a:prstGeom prst="rect">
            <a:avLst/>
          </a:prstGeom>
        </p:spPr>
      </p:pic>
      <p:sp>
        <p:nvSpPr>
          <p:cNvPr id="20" name="Rectángulo 19"/>
          <p:cNvSpPr/>
          <p:nvPr/>
        </p:nvSpPr>
        <p:spPr>
          <a:xfrm>
            <a:off x="6882580" y="5368761"/>
            <a:ext cx="3459516" cy="553998"/>
          </a:xfrm>
          <a:prstGeom prst="rect">
            <a:avLst/>
          </a:prstGeom>
        </p:spPr>
        <p:txBody>
          <a:bodyPr wrap="square">
            <a:spAutoFit/>
          </a:bodyPr>
          <a:lstStyle/>
          <a:p>
            <a:r>
              <a:rPr lang="es-MX" sz="1000" b="1" dirty="0" err="1">
                <a:solidFill>
                  <a:srgbClr val="800000"/>
                </a:solidFill>
                <a:latin typeface="Consolas" panose="020B0609020204030204" pitchFamily="49" charset="0"/>
              </a:rPr>
              <a:t>update</a:t>
            </a:r>
            <a:r>
              <a:rPr lang="es-MX" sz="1000" b="1" dirty="0">
                <a:solidFill>
                  <a:srgbClr val="000000"/>
                </a:solidFill>
                <a:latin typeface="Consolas" panose="020B0609020204030204" pitchFamily="49" charset="0"/>
              </a:rPr>
              <a:t> pago </a:t>
            </a:r>
            <a:r>
              <a:rPr lang="es-MX" sz="1000" b="1" dirty="0">
                <a:solidFill>
                  <a:srgbClr val="800000"/>
                </a:solidFill>
                <a:latin typeface="Consolas" panose="020B0609020204030204" pitchFamily="49" charset="0"/>
              </a:rPr>
              <a:t>set</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valor_pagar</a:t>
            </a:r>
            <a:r>
              <a:rPr lang="es-MX" sz="1000" b="1" dirty="0">
                <a:solidFill>
                  <a:srgbClr val="000000"/>
                </a:solidFill>
                <a:latin typeface="Consolas" panose="020B0609020204030204" pitchFamily="49" charset="0"/>
              </a:rPr>
              <a:t> = </a:t>
            </a:r>
            <a:r>
              <a:rPr lang="es-MX" sz="1000" b="1" dirty="0">
                <a:solidFill>
                  <a:srgbClr val="0000FF"/>
                </a:solidFill>
                <a:latin typeface="Consolas" panose="020B0609020204030204" pitchFamily="49" charset="0"/>
              </a:rPr>
              <a:t>0.38</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id_pago</a:t>
            </a:r>
            <a:r>
              <a:rPr lang="es-MX" sz="1000" b="1" dirty="0">
                <a:solidFill>
                  <a:srgbClr val="000000"/>
                </a:solidFill>
                <a:latin typeface="Consolas" panose="020B0609020204030204" pitchFamily="49" charset="0"/>
              </a:rPr>
              <a:t> = </a:t>
            </a:r>
            <a:r>
              <a:rPr lang="es-MX" sz="1000" b="1" dirty="0">
                <a:solidFill>
                  <a:srgbClr val="008000"/>
                </a:solidFill>
                <a:latin typeface="Consolas" panose="020B0609020204030204" pitchFamily="49" charset="0"/>
              </a:rPr>
              <a:t>'PA001'</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id_transaccion</a:t>
            </a:r>
            <a:r>
              <a:rPr lang="es-MX" sz="1000" b="1" dirty="0">
                <a:solidFill>
                  <a:srgbClr val="000000"/>
                </a:solidFill>
                <a:latin typeface="Consolas" panose="020B0609020204030204" pitchFamily="49" charset="0"/>
              </a:rPr>
              <a:t> = </a:t>
            </a:r>
            <a:r>
              <a:rPr lang="es-MX" sz="1000" b="1" dirty="0">
                <a:solidFill>
                  <a:srgbClr val="008000"/>
                </a:solidFill>
                <a:latin typeface="Consolas" panose="020B0609020204030204" pitchFamily="49" charset="0"/>
              </a:rPr>
              <a:t>'TRTA012020-01-01'</a:t>
            </a:r>
            <a:r>
              <a:rPr lang="es-MX" sz="1000" b="1" dirty="0">
                <a:solidFill>
                  <a:srgbClr val="FF0000"/>
                </a:solidFill>
                <a:latin typeface="Consolas" panose="020B0609020204030204" pitchFamily="49" charset="0"/>
              </a:rPr>
              <a:t>;</a:t>
            </a:r>
            <a:endParaRPr lang="es-MX" dirty="0"/>
          </a:p>
        </p:txBody>
      </p:sp>
      <p:pic>
        <p:nvPicPr>
          <p:cNvPr id="27" name="Imagen 26"/>
          <p:cNvPicPr>
            <a:picLocks noChangeAspect="1"/>
          </p:cNvPicPr>
          <p:nvPr/>
        </p:nvPicPr>
        <p:blipFill>
          <a:blip r:embed="rId6"/>
          <a:stretch>
            <a:fillRect/>
          </a:stretch>
        </p:blipFill>
        <p:spPr>
          <a:xfrm>
            <a:off x="6979621" y="5893513"/>
            <a:ext cx="4621493" cy="924299"/>
          </a:xfrm>
          <a:prstGeom prst="rect">
            <a:avLst/>
          </a:prstGeom>
        </p:spPr>
      </p:pic>
    </p:spTree>
    <p:extLst>
      <p:ext uri="{BB962C8B-B14F-4D97-AF65-F5344CB8AC3E}">
        <p14:creationId xmlns:p14="http://schemas.microsoft.com/office/powerpoint/2010/main" val="52428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986040" y="942110"/>
            <a:ext cx="4012101"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CREACIÓN DE CURSOR</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27" name="CuadroTexto 26"/>
          <p:cNvSpPr txBox="1"/>
          <p:nvPr/>
        </p:nvSpPr>
        <p:spPr>
          <a:xfrm>
            <a:off x="8978640" y="6119336"/>
            <a:ext cx="3372193" cy="738664"/>
          </a:xfrm>
          <a:prstGeom prst="rect">
            <a:avLst/>
          </a:prstGeom>
          <a:noFill/>
        </p:spPr>
        <p:txBody>
          <a:bodyPr wrap="square" rtlCol="0">
            <a:spAutoFit/>
          </a:bodyPr>
          <a:lstStyle/>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400" i="1" dirty="0" smtClean="0">
                <a:latin typeface="Bahnschrift SemiLight SemiConde" panose="020B0502040204020203" pitchFamily="34" charset="0"/>
                <a:hlinkClick r:id="rId4"/>
              </a:rPr>
              <a:t>LINK</a:t>
            </a:r>
            <a:endParaRPr lang="es-MX" sz="1400" i="1" dirty="0" smtClean="0">
              <a:latin typeface="Bahnschrift SemiLight SemiConde" panose="020B0502040204020203" pitchFamily="34" charset="0"/>
            </a:endParaRPr>
          </a:p>
          <a:p>
            <a:pPr>
              <a:lnSpc>
                <a:spcPct val="150000"/>
              </a:lnSpc>
            </a:pPr>
            <a:r>
              <a:rPr lang="es-MX" sz="14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400" i="1" dirty="0" smtClean="0">
                <a:latin typeface="Bahnschrift SemiLight SemiConde" panose="020B0502040204020203" pitchFamily="34" charset="0"/>
                <a:hlinkClick r:id="rId5"/>
              </a:rPr>
              <a:t>DBEAVER</a:t>
            </a:r>
            <a:r>
              <a:rPr lang="es-MX" sz="1400" i="1" dirty="0" smtClean="0">
                <a:latin typeface="Bahnschrift SemiLight SemiConde" panose="020B0502040204020203" pitchFamily="34" charset="0"/>
              </a:rPr>
              <a:t>, </a:t>
            </a:r>
            <a:r>
              <a:rPr lang="es-MX" sz="1400" i="1" dirty="0" smtClean="0">
                <a:latin typeface="Bahnschrift SemiLight SemiConde" panose="020B0502040204020203" pitchFamily="34" charset="0"/>
                <a:hlinkClick r:id="rId6"/>
              </a:rPr>
              <a:t>POSTGRESTSQL</a:t>
            </a:r>
            <a:endParaRPr lang="es-MX" sz="1400" i="1" dirty="0">
              <a:latin typeface="Bahnschrift SemiLight SemiConde" panose="020B0502040204020203" pitchFamily="34" charset="0"/>
            </a:endParaRPr>
          </a:p>
        </p:txBody>
      </p:sp>
      <p:sp>
        <p:nvSpPr>
          <p:cNvPr id="13" name="Rectángulo 12"/>
          <p:cNvSpPr/>
          <p:nvPr/>
        </p:nvSpPr>
        <p:spPr>
          <a:xfrm>
            <a:off x="938040" y="1808570"/>
            <a:ext cx="6096000" cy="3985706"/>
          </a:xfrm>
          <a:prstGeom prst="rect">
            <a:avLst/>
          </a:prstGeom>
        </p:spPr>
        <p:txBody>
          <a:bodyPr>
            <a:spAutoFit/>
          </a:bodyPr>
          <a:lstStyle/>
          <a:p>
            <a:r>
              <a:rPr lang="es-MX" sz="1100" dirty="0" smtClean="0">
                <a:solidFill>
                  <a:srgbClr val="808080"/>
                </a:solidFill>
                <a:latin typeface="Consolas" panose="020B0609020204030204" pitchFamily="49" charset="0"/>
              </a:rPr>
              <a:t>-- CURSOR DE </a:t>
            </a:r>
            <a:r>
              <a:rPr lang="es-MX" sz="1100" dirty="0">
                <a:solidFill>
                  <a:srgbClr val="808080"/>
                </a:solidFill>
                <a:latin typeface="Consolas" panose="020B0609020204030204" pitchFamily="49" charset="0"/>
              </a:rPr>
              <a:t>CONSUMO DE ALUMBRADO PÚBLICO</a:t>
            </a:r>
            <a:endParaRPr lang="es-MX" sz="1100" b="1" dirty="0" smtClean="0">
              <a:solidFill>
                <a:srgbClr val="800000"/>
              </a:solidFill>
              <a:latin typeface="Consolas" panose="020B0609020204030204" pitchFamily="49" charset="0"/>
            </a:endParaRPr>
          </a:p>
          <a:p>
            <a:r>
              <a:rPr lang="es-MX" sz="1100" b="1" dirty="0" smtClean="0">
                <a:solidFill>
                  <a:srgbClr val="800000"/>
                </a:solidFill>
                <a:latin typeface="Consolas" panose="020B0609020204030204" pitchFamily="49" charset="0"/>
              </a:rPr>
              <a:t>do</a:t>
            </a:r>
            <a:r>
              <a:rPr lang="es-MX" sz="1100" b="1" dirty="0" smtClean="0">
                <a:solidFill>
                  <a:srgbClr val="000000"/>
                </a:solidFill>
                <a:latin typeface="Consolas" panose="020B0609020204030204" pitchFamily="49" charset="0"/>
              </a:rPr>
              <a:t> </a:t>
            </a:r>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declare</a:t>
            </a:r>
          </a:p>
          <a:p>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ndata</a:t>
            </a:r>
            <a:r>
              <a:rPr lang="es-MX" sz="1100" dirty="0">
                <a:solidFill>
                  <a:srgbClr val="000000"/>
                </a:solidFill>
                <a:latin typeface="Consolas" panose="020B0609020204030204" pitchFamily="49" charset="0"/>
              </a:rPr>
              <a:t> Record</a:t>
            </a:r>
            <a:r>
              <a:rPr lang="es-MX" sz="1100" dirty="0">
                <a:solidFill>
                  <a:srgbClr val="FF0000"/>
                </a:solidFill>
                <a:latin typeface="Consolas" panose="020B0609020204030204" pitchFamily="49" charset="0"/>
              </a:rPr>
              <a:t>;</a:t>
            </a:r>
          </a:p>
          <a:p>
            <a:r>
              <a:rPr lang="es-MX" sz="1100" dirty="0">
                <a:solidFill>
                  <a:srgbClr val="000000"/>
                </a:solidFill>
                <a:latin typeface="Consolas" panose="020B0609020204030204" pitchFamily="49" charset="0"/>
              </a:rPr>
              <a:t> </a:t>
            </a:r>
            <a:r>
              <a:rPr lang="es-MX" sz="1100" dirty="0" err="1">
                <a:solidFill>
                  <a:srgbClr val="000000"/>
                </a:solidFill>
                <a:latin typeface="Consolas" panose="020B0609020204030204" pitchFamily="49" charset="0"/>
              </a:rPr>
              <a:t>c_nprueba</a:t>
            </a:r>
            <a:r>
              <a:rPr lang="es-MX" sz="1100"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cursor</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for</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SELECT</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cliente.nombre</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 '</a:t>
            </a:r>
            <a:r>
              <a:rPr lang="es-MX" sz="1100" b="1" dirty="0">
                <a:solidFill>
                  <a:srgbClr val="000000"/>
                </a:solidFill>
                <a:latin typeface="Consolas" panose="020B0609020204030204" pitchFamily="49" charset="0"/>
              </a:rPr>
              <a:t>||</a:t>
            </a:r>
            <a:r>
              <a:rPr lang="es-MX" sz="1100" b="1" dirty="0" err="1">
                <a:solidFill>
                  <a:srgbClr val="000000"/>
                </a:solidFill>
                <a:latin typeface="Consolas" panose="020B0609020204030204" pitchFamily="49" charset="0"/>
              </a:rPr>
              <a:t>cliente.apellido</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nom</a:t>
            </a:r>
            <a:r>
              <a:rPr lang="es-MX" sz="1100" b="1" dirty="0">
                <a:solidFill>
                  <a:srgbClr val="000000"/>
                </a:solidFill>
                <a:latin typeface="Consolas" panose="020B0609020204030204" pitchFamily="49" charset="0"/>
              </a:rPr>
              <a:t> , </a:t>
            </a:r>
            <a:r>
              <a:rPr lang="es-MX" sz="1100" b="1" dirty="0">
                <a:solidFill>
                  <a:srgbClr val="000080"/>
                </a:solidFill>
                <a:latin typeface="Consolas" panose="020B0609020204030204" pitchFamily="49" charset="0"/>
              </a:rPr>
              <a:t>SUM</a:t>
            </a:r>
            <a:r>
              <a:rPr lang="es-MX" sz="1100" b="1" dirty="0">
                <a:solidFill>
                  <a:srgbClr val="000000"/>
                </a:solidFill>
                <a:latin typeface="Consolas" panose="020B0609020204030204" pitchFamily="49" charset="0"/>
              </a:rPr>
              <a:t>(</a:t>
            </a:r>
            <a:r>
              <a:rPr lang="es-MX" sz="1100" b="1" dirty="0" err="1">
                <a:solidFill>
                  <a:srgbClr val="000000"/>
                </a:solidFill>
                <a:latin typeface="Consolas" panose="020B0609020204030204" pitchFamily="49" charset="0"/>
              </a:rPr>
              <a:t>subsidio.valor_subsidio</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Alumbrado</a:t>
            </a:r>
          </a:p>
          <a:p>
            <a:r>
              <a:rPr lang="es-MX" sz="1100" b="1" dirty="0">
                <a:solidFill>
                  <a:srgbClr val="800000"/>
                </a:solidFill>
                <a:latin typeface="Consolas" panose="020B0609020204030204" pitchFamily="49" charset="0"/>
              </a:rPr>
              <a:t>FROM</a:t>
            </a:r>
            <a:r>
              <a:rPr lang="es-MX" sz="1100" b="1" dirty="0">
                <a:solidFill>
                  <a:srgbClr val="000000"/>
                </a:solidFill>
                <a:latin typeface="Consolas" panose="020B0609020204030204" pitchFamily="49" charset="0"/>
              </a:rPr>
              <a:t> tarifa</a:t>
            </a:r>
          </a:p>
          <a:p>
            <a:r>
              <a:rPr lang="es-MX" sz="1100" b="1" dirty="0">
                <a:solidFill>
                  <a:srgbClr val="800000"/>
                </a:solidFill>
                <a:latin typeface="Consolas" panose="020B0609020204030204" pitchFamily="49" charset="0"/>
              </a:rPr>
              <a:t>INNER</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JOIN</a:t>
            </a:r>
            <a:r>
              <a:rPr lang="es-MX" sz="1100" b="1" dirty="0">
                <a:solidFill>
                  <a:srgbClr val="000000"/>
                </a:solidFill>
                <a:latin typeface="Consolas" panose="020B0609020204030204" pitchFamily="49" charset="0"/>
              </a:rPr>
              <a:t> subsidio</a:t>
            </a:r>
          </a:p>
          <a:p>
            <a:r>
              <a:rPr lang="es-MX" sz="1100" b="1" dirty="0">
                <a:solidFill>
                  <a:srgbClr val="800000"/>
                </a:solidFill>
                <a:latin typeface="Consolas" panose="020B0609020204030204" pitchFamily="49" charset="0"/>
              </a:rPr>
              <a:t>ON</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subsidio.id_tarifa</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tarifa.id_tarifa</a:t>
            </a:r>
            <a:endParaRPr lang="es-MX" sz="1100" b="1" dirty="0">
              <a:solidFill>
                <a:srgbClr val="000000"/>
              </a:solidFill>
              <a:latin typeface="Consolas" panose="020B0609020204030204" pitchFamily="49" charset="0"/>
            </a:endParaRPr>
          </a:p>
          <a:p>
            <a:r>
              <a:rPr lang="es-MX" sz="1100" b="1" dirty="0" err="1">
                <a:solidFill>
                  <a:srgbClr val="800000"/>
                </a:solidFill>
                <a:latin typeface="Consolas" panose="020B0609020204030204" pitchFamily="49" charset="0"/>
              </a:rPr>
              <a:t>inner</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join</a:t>
            </a:r>
            <a:r>
              <a:rPr lang="es-MX" sz="1100" b="1" dirty="0">
                <a:solidFill>
                  <a:srgbClr val="000000"/>
                </a:solidFill>
                <a:latin typeface="Consolas" panose="020B0609020204030204" pitchFamily="49" charset="0"/>
              </a:rPr>
              <a:t> cliente</a:t>
            </a:r>
          </a:p>
          <a:p>
            <a:r>
              <a:rPr lang="es-MX" sz="1100" b="1" dirty="0" err="1">
                <a:solidFill>
                  <a:srgbClr val="800000"/>
                </a:solidFill>
                <a:latin typeface="Consolas" panose="020B0609020204030204" pitchFamily="49" charset="0"/>
              </a:rPr>
              <a:t>on</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cliente.id_cliente</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tarifa.id_cliente</a:t>
            </a:r>
            <a:r>
              <a:rPr lang="es-MX" sz="1100" b="1" dirty="0">
                <a:solidFill>
                  <a:srgbClr val="000000"/>
                </a:solidFill>
                <a:latin typeface="Consolas" panose="020B0609020204030204" pitchFamily="49" charset="0"/>
              </a:rPr>
              <a:t> </a:t>
            </a:r>
          </a:p>
          <a:p>
            <a:r>
              <a:rPr lang="es-MX" sz="1100" b="1" dirty="0" err="1">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subsidio.tipo_subsidio</a:t>
            </a:r>
            <a:r>
              <a:rPr lang="es-MX" sz="1100" b="1" dirty="0">
                <a:solidFill>
                  <a:srgbClr val="000000"/>
                </a:solidFill>
                <a:latin typeface="Consolas" panose="020B0609020204030204" pitchFamily="49" charset="0"/>
              </a:rPr>
              <a:t> = </a:t>
            </a:r>
            <a:r>
              <a:rPr lang="es-MX" sz="1100" b="1" dirty="0">
                <a:solidFill>
                  <a:srgbClr val="008000"/>
                </a:solidFill>
                <a:latin typeface="Consolas" panose="020B0609020204030204" pitchFamily="49" charset="0"/>
              </a:rPr>
              <a:t>'ALUMBRADO PUBLICO'</a:t>
            </a:r>
            <a:r>
              <a:rPr lang="es-MX" sz="1100" b="1" dirty="0">
                <a:solidFill>
                  <a:srgbClr val="000000"/>
                </a:solidFill>
                <a:latin typeface="Consolas" panose="020B0609020204030204" pitchFamily="49" charset="0"/>
              </a:rPr>
              <a:t> </a:t>
            </a:r>
          </a:p>
          <a:p>
            <a:r>
              <a:rPr lang="es-MX" sz="1100" b="1" dirty="0">
                <a:solidFill>
                  <a:srgbClr val="800000"/>
                </a:solidFill>
                <a:latin typeface="Consolas" panose="020B0609020204030204" pitchFamily="49" charset="0"/>
              </a:rPr>
              <a:t>GROUP</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BY</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cliente.nombre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cliente.apellido</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begin</a:t>
            </a:r>
            <a:endParaRPr lang="es-MX" sz="1100" b="1" dirty="0">
              <a:solidFill>
                <a:srgbClr val="800000"/>
              </a:solidFill>
              <a:latin typeface="Consolas" panose="020B0609020204030204" pitchFamily="49" charset="0"/>
            </a:endParaRPr>
          </a:p>
          <a:p>
            <a:r>
              <a:rPr lang="es-MX" sz="1100" b="1" dirty="0" err="1">
                <a:solidFill>
                  <a:srgbClr val="800000"/>
                </a:solidFill>
                <a:latin typeface="Consolas" panose="020B0609020204030204" pitchFamily="49" charset="0"/>
              </a:rPr>
              <a:t>for</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ndata</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in</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c_nprueba</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loop</a:t>
            </a:r>
            <a:endParaRPr lang="es-MX" sz="1100" b="1" dirty="0">
              <a:solidFill>
                <a:srgbClr val="800000"/>
              </a:solidFill>
              <a:latin typeface="Consolas" panose="020B0609020204030204" pitchFamily="49" charset="0"/>
            </a:endParaRP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raise</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notice</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'NOMBRE: % , ALUMBRADO ELECTRICO: % '</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ndata.nom</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ndata.Alumbrado</a:t>
            </a:r>
            <a:r>
              <a:rPr lang="es-MX" sz="1100" b="1" dirty="0">
                <a:solidFill>
                  <a:srgbClr val="FF0000"/>
                </a:solidFill>
                <a:latin typeface="Consolas" panose="020B0609020204030204" pitchFamily="49" charset="0"/>
              </a:rPr>
              <a:t>;</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end</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loop</a:t>
            </a:r>
            <a:r>
              <a:rPr lang="es-MX" sz="1100" b="1" dirty="0">
                <a:solidFill>
                  <a:srgbClr val="FF0000"/>
                </a:solidFill>
                <a:latin typeface="Consolas" panose="020B0609020204030204" pitchFamily="49" charset="0"/>
              </a:rPr>
              <a:t>;</a:t>
            </a:r>
          </a:p>
          <a:p>
            <a:r>
              <a:rPr lang="es-MX" sz="1100" b="1" dirty="0" err="1">
                <a:solidFill>
                  <a:srgbClr val="800000"/>
                </a:solidFill>
                <a:latin typeface="Consolas" panose="020B0609020204030204" pitchFamily="49" charset="0"/>
              </a:rPr>
              <a:t>end</a:t>
            </a:r>
            <a:r>
              <a:rPr lang="es-MX" sz="1100" b="1" dirty="0">
                <a:solidFill>
                  <a:srgbClr val="000000"/>
                </a:solidFill>
                <a:latin typeface="Consolas" panose="020B0609020204030204" pitchFamily="49" charset="0"/>
              </a:rPr>
              <a:t> </a:t>
            </a:r>
            <a:r>
              <a:rPr lang="es-MX" sz="1100" b="1" dirty="0">
                <a:solidFill>
                  <a:srgbClr val="FF0000"/>
                </a:solidFill>
                <a:latin typeface="Consolas" panose="020B0609020204030204" pitchFamily="49" charset="0"/>
              </a:rPr>
              <a:t>$$</a:t>
            </a:r>
          </a:p>
          <a:p>
            <a:r>
              <a:rPr lang="es-MX" sz="1100" b="1" dirty="0" err="1">
                <a:solidFill>
                  <a:srgbClr val="800000"/>
                </a:solidFill>
                <a:latin typeface="Consolas" panose="020B0609020204030204" pitchFamily="49" charset="0"/>
              </a:rPr>
              <a:t>language</a:t>
            </a:r>
            <a:r>
              <a:rPr lang="es-MX" sz="1100" b="1" dirty="0">
                <a:solidFill>
                  <a:srgbClr val="000000"/>
                </a:solidFill>
                <a:latin typeface="Consolas" panose="020B0609020204030204" pitchFamily="49" charset="0"/>
              </a:rPr>
              <a:t> </a:t>
            </a:r>
            <a:r>
              <a:rPr lang="es-MX" sz="1100" b="1" dirty="0">
                <a:solidFill>
                  <a:srgbClr val="008000"/>
                </a:solidFill>
                <a:latin typeface="Consolas" panose="020B0609020204030204" pitchFamily="49" charset="0"/>
              </a:rPr>
              <a:t>'</a:t>
            </a:r>
            <a:r>
              <a:rPr lang="es-MX" sz="1100" b="1" dirty="0" err="1">
                <a:solidFill>
                  <a:srgbClr val="008000"/>
                </a:solidFill>
                <a:latin typeface="Consolas" panose="020B0609020204030204" pitchFamily="49" charset="0"/>
              </a:rPr>
              <a:t>plpgsql</a:t>
            </a:r>
            <a:r>
              <a:rPr lang="es-MX" sz="1100" b="1" dirty="0">
                <a:solidFill>
                  <a:srgbClr val="008000"/>
                </a:solidFill>
                <a:latin typeface="Consolas" panose="020B0609020204030204" pitchFamily="49" charset="0"/>
              </a:rPr>
              <a:t>'</a:t>
            </a:r>
            <a:r>
              <a:rPr lang="es-MX" sz="1100" b="1" dirty="0">
                <a:solidFill>
                  <a:srgbClr val="FF0000"/>
                </a:solidFill>
                <a:latin typeface="Consolas" panose="020B0609020204030204" pitchFamily="49" charset="0"/>
              </a:rPr>
              <a:t>;</a:t>
            </a:r>
            <a:endParaRPr lang="es-MX" sz="2400" dirty="0"/>
          </a:p>
        </p:txBody>
      </p:sp>
      <p:pic>
        <p:nvPicPr>
          <p:cNvPr id="14" name="Imagen 13"/>
          <p:cNvPicPr>
            <a:picLocks noChangeAspect="1"/>
          </p:cNvPicPr>
          <p:nvPr/>
        </p:nvPicPr>
        <p:blipFill>
          <a:blip r:embed="rId7"/>
          <a:stretch>
            <a:fillRect/>
          </a:stretch>
        </p:blipFill>
        <p:spPr>
          <a:xfrm>
            <a:off x="6598467" y="2943220"/>
            <a:ext cx="5383801" cy="2163049"/>
          </a:xfrm>
          <a:prstGeom prst="rect">
            <a:avLst/>
          </a:prstGeom>
        </p:spPr>
      </p:pic>
    </p:spTree>
    <p:extLst>
      <p:ext uri="{BB962C8B-B14F-4D97-AF65-F5344CB8AC3E}">
        <p14:creationId xmlns:p14="http://schemas.microsoft.com/office/powerpoint/2010/main" val="2193593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3280485" y="942110"/>
            <a:ext cx="5027416"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PROCESAMIENTO ALMACENADO</a:t>
            </a:r>
            <a:endParaRPr lang="es-MX" sz="2400" b="1" i="1" dirty="0">
              <a:ln w="0"/>
              <a:solidFill>
                <a:schemeClr val="accent1"/>
              </a:solidFill>
              <a:effectLst>
                <a:outerShdw blurRad="38100" dist="25400" dir="5400000" algn="ctr" rotWithShape="0">
                  <a:srgbClr val="6E747A">
                    <a:alpha val="43000"/>
                  </a:srgbClr>
                </a:outerShdw>
              </a:effectLst>
            </a:endParaRPr>
          </a:p>
        </p:txBody>
      </p:sp>
      <p:sp>
        <p:nvSpPr>
          <p:cNvPr id="19" name="CuadroTexto 18"/>
          <p:cNvSpPr txBox="1"/>
          <p:nvPr/>
        </p:nvSpPr>
        <p:spPr>
          <a:xfrm>
            <a:off x="166255" y="6488668"/>
            <a:ext cx="5627938" cy="369332"/>
          </a:xfrm>
          <a:prstGeom prst="rect">
            <a:avLst/>
          </a:prstGeom>
          <a:noFill/>
        </p:spPr>
        <p:txBody>
          <a:bodyPr wrap="square" rtlCol="0">
            <a:spAutoFit/>
          </a:bodyPr>
          <a:lstStyle/>
          <a:p>
            <a:pPr>
              <a:lnSpc>
                <a:spcPct val="150000"/>
              </a:lnSpc>
            </a:pPr>
            <a:r>
              <a:rPr lang="es-MX" sz="1200" i="1" dirty="0" smtClean="0">
                <a:effectLst>
                  <a:outerShdw blurRad="38100" dist="38100" dir="2700000" algn="tl">
                    <a:srgbClr val="000000">
                      <a:alpha val="43137"/>
                    </a:srgbClr>
                  </a:outerShdw>
                </a:effectLst>
                <a:latin typeface="Bahnschrift SemiLight SemiConde" panose="020B0502040204020203" pitchFamily="34" charset="0"/>
              </a:rPr>
              <a:t>REPOSITORIO: </a:t>
            </a:r>
            <a:r>
              <a:rPr lang="es-MX" sz="1200" i="1" dirty="0" smtClean="0">
                <a:latin typeface="Bahnschrift SemiLight SemiConde" panose="020B0502040204020203" pitchFamily="34" charset="0"/>
                <a:hlinkClick r:id="rId4"/>
              </a:rPr>
              <a:t>LINK</a:t>
            </a:r>
            <a:r>
              <a:rPr lang="es-MX" sz="1200" i="1" dirty="0" smtClean="0">
                <a:latin typeface="Bahnschrift SemiLight SemiConde" panose="020B0502040204020203" pitchFamily="34" charset="0"/>
              </a:rPr>
              <a:t>    \   </a:t>
            </a:r>
            <a:r>
              <a:rPr lang="es-MX" sz="1200" i="1" dirty="0" smtClean="0">
                <a:effectLst>
                  <a:outerShdw blurRad="38100" dist="38100" dir="2700000" algn="tl">
                    <a:srgbClr val="000000">
                      <a:alpha val="43137"/>
                    </a:srgbClr>
                  </a:outerShdw>
                </a:effectLst>
                <a:latin typeface="Bahnschrift SemiLight SemiConde" panose="020B0502040204020203" pitchFamily="34" charset="0"/>
              </a:rPr>
              <a:t>HERRAMIENTAS: </a:t>
            </a:r>
            <a:r>
              <a:rPr lang="es-MX" sz="1200" i="1" dirty="0" smtClean="0">
                <a:latin typeface="Bahnschrift SemiLight SemiConde" panose="020B0502040204020203" pitchFamily="34" charset="0"/>
                <a:hlinkClick r:id="rId5"/>
              </a:rPr>
              <a:t>DBEAVER</a:t>
            </a:r>
            <a:r>
              <a:rPr lang="es-MX" sz="1200" i="1" dirty="0" smtClean="0">
                <a:latin typeface="Bahnschrift SemiLight SemiConde" panose="020B0502040204020203" pitchFamily="34" charset="0"/>
              </a:rPr>
              <a:t>, </a:t>
            </a:r>
            <a:r>
              <a:rPr lang="es-MX" sz="1200" i="1" dirty="0" smtClean="0">
                <a:latin typeface="Bahnschrift SemiLight SemiConde" panose="020B0502040204020203" pitchFamily="34" charset="0"/>
                <a:hlinkClick r:id="rId6"/>
              </a:rPr>
              <a:t>POSTGRESTSQL</a:t>
            </a:r>
            <a:endParaRPr lang="es-MX" sz="1200" i="1" dirty="0">
              <a:latin typeface="Bahnschrift SemiLight SemiConde" panose="020B0502040204020203" pitchFamily="34" charset="0"/>
            </a:endParaRPr>
          </a:p>
        </p:txBody>
      </p:sp>
      <p:sp>
        <p:nvSpPr>
          <p:cNvPr id="12" name="Rectángulo 11"/>
          <p:cNvSpPr/>
          <p:nvPr/>
        </p:nvSpPr>
        <p:spPr>
          <a:xfrm>
            <a:off x="1330036" y="2111690"/>
            <a:ext cx="6096000" cy="3816429"/>
          </a:xfrm>
          <a:prstGeom prst="rect">
            <a:avLst/>
          </a:prstGeom>
        </p:spPr>
        <p:txBody>
          <a:bodyPr>
            <a:spAutoFit/>
          </a:bodyPr>
          <a:lstStyle/>
          <a:p>
            <a:pPr lvl="0"/>
            <a:r>
              <a:rPr lang="es-MX" sz="1100" dirty="0">
                <a:solidFill>
                  <a:srgbClr val="808080"/>
                </a:solidFill>
                <a:latin typeface="Consolas" panose="020B0609020204030204" pitchFamily="49" charset="0"/>
              </a:rPr>
              <a:t>-- CONSULTA DE </a:t>
            </a:r>
            <a:r>
              <a:rPr lang="es-MX" sz="1100" dirty="0" smtClean="0">
                <a:solidFill>
                  <a:srgbClr val="808080"/>
                </a:solidFill>
                <a:latin typeface="Consolas" panose="020B0609020204030204" pitchFamily="49" charset="0"/>
              </a:rPr>
              <a:t>LA DEUDA QUE TIENE EN UN AÑO </a:t>
            </a:r>
            <a:endParaRPr lang="en-US" sz="1100" b="1" dirty="0" smtClean="0">
              <a:solidFill>
                <a:srgbClr val="800000"/>
              </a:solidFill>
              <a:latin typeface="Consolas" panose="020B0609020204030204" pitchFamily="49" charset="0"/>
            </a:endParaRPr>
          </a:p>
          <a:p>
            <a:r>
              <a:rPr lang="en-US" sz="1100" b="1" dirty="0" smtClean="0">
                <a:solidFill>
                  <a:srgbClr val="800000"/>
                </a:solidFill>
                <a:latin typeface="Consolas" panose="020B0609020204030204" pitchFamily="49" charset="0"/>
              </a:rPr>
              <a:t>create</a:t>
            </a:r>
            <a:r>
              <a:rPr lang="en-US" sz="1100" b="1" dirty="0" smtClean="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or</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replace</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function</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deudaTotal</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in</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clienteId</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varchar</a:t>
            </a:r>
            <a:r>
              <a:rPr lang="en-US" sz="1100" b="1" dirty="0" err="1">
                <a:solidFill>
                  <a:srgbClr val="000000"/>
                </a:solidFill>
                <a:latin typeface="Consolas" panose="020B0609020204030204" pitchFamily="49" charset="0"/>
              </a:rPr>
              <a:t>,</a:t>
            </a:r>
            <a:r>
              <a:rPr lang="en-US" sz="1100" b="1" dirty="0" err="1">
                <a:solidFill>
                  <a:srgbClr val="800000"/>
                </a:solidFill>
                <a:latin typeface="Consolas" panose="020B0609020204030204" pitchFamily="49" charset="0"/>
              </a:rPr>
              <a:t>in</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anio</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varchar</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out</a:t>
            </a:r>
            <a:r>
              <a:rPr lang="en-US" sz="1100" b="1" dirty="0">
                <a:solidFill>
                  <a:srgbClr val="000000"/>
                </a:solidFill>
                <a:latin typeface="Consolas" panose="020B0609020204030204" pitchFamily="49" charset="0"/>
              </a:rPr>
              <a:t> total </a:t>
            </a:r>
            <a:r>
              <a:rPr lang="en-US" sz="1100" b="1" dirty="0">
                <a:solidFill>
                  <a:srgbClr val="800000"/>
                </a:solidFill>
                <a:latin typeface="Consolas" panose="020B0609020204030204" pitchFamily="49" charset="0"/>
              </a:rPr>
              <a:t>float</a:t>
            </a:r>
            <a:r>
              <a:rPr lang="en-US" sz="1100" b="1" dirty="0">
                <a:solidFill>
                  <a:srgbClr val="000000"/>
                </a:solidFill>
                <a:latin typeface="Consolas" panose="020B0609020204030204" pitchFamily="49" charset="0"/>
              </a:rPr>
              <a:t>)</a:t>
            </a:r>
            <a:r>
              <a:rPr lang="en-US" sz="1100" b="1" dirty="0">
                <a:solidFill>
                  <a:srgbClr val="800000"/>
                </a:solidFill>
                <a:latin typeface="Consolas" panose="020B0609020204030204" pitchFamily="49" charset="0"/>
              </a:rPr>
              <a:t>returns</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float</a:t>
            </a:r>
          </a:p>
          <a:p>
            <a:r>
              <a:rPr lang="es-MX" sz="1100" b="1" dirty="0">
                <a:solidFill>
                  <a:srgbClr val="800000"/>
                </a:solidFill>
                <a:latin typeface="Consolas" panose="020B0609020204030204" pitchFamily="49" charset="0"/>
              </a:rPr>
              <a:t>as</a:t>
            </a:r>
          </a:p>
          <a:p>
            <a:r>
              <a:rPr lang="es-MX" sz="1100" b="1" dirty="0">
                <a:solidFill>
                  <a:srgbClr val="FF0000"/>
                </a:solidFill>
                <a:latin typeface="Consolas" panose="020B0609020204030204" pitchFamily="49" charset="0"/>
              </a:rPr>
              <a:t>$$</a:t>
            </a:r>
          </a:p>
          <a:p>
            <a:r>
              <a:rPr lang="es-MX" sz="1100"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begin</a:t>
            </a:r>
            <a:r>
              <a:rPr lang="es-MX" sz="1100" b="1" dirty="0">
                <a:solidFill>
                  <a:srgbClr val="000000"/>
                </a:solidFill>
                <a:latin typeface="Consolas" panose="020B0609020204030204" pitchFamily="49" charset="0"/>
              </a:rPr>
              <a:t> </a:t>
            </a:r>
          </a:p>
          <a:p>
            <a:endParaRPr lang="es-MX" sz="1100" dirty="0">
              <a:latin typeface="Consolas" panose="020B0609020204030204" pitchFamily="49" charset="0"/>
            </a:endParaRPr>
          </a:p>
          <a:p>
            <a:r>
              <a:rPr lang="es-MX" sz="1100" b="1" dirty="0" err="1">
                <a:solidFill>
                  <a:srgbClr val="800000"/>
                </a:solidFill>
                <a:latin typeface="Consolas" panose="020B0609020204030204" pitchFamily="49" charset="0"/>
              </a:rPr>
              <a:t>select</a:t>
            </a:r>
            <a:r>
              <a:rPr lang="es-MX" sz="1100" b="1" dirty="0">
                <a:solidFill>
                  <a:srgbClr val="000000"/>
                </a:solidFill>
                <a:latin typeface="Consolas" panose="020B0609020204030204" pitchFamily="49" charset="0"/>
              </a:rPr>
              <a:t> </a:t>
            </a:r>
            <a:r>
              <a:rPr lang="es-MX" sz="1100" b="1" dirty="0">
                <a:solidFill>
                  <a:srgbClr val="000080"/>
                </a:solidFill>
                <a:latin typeface="Consolas" panose="020B0609020204030204" pitchFamily="49" charset="0"/>
              </a:rPr>
              <a:t>sum</a:t>
            </a:r>
            <a:r>
              <a:rPr lang="es-MX" sz="1100" b="1" dirty="0">
                <a:solidFill>
                  <a:srgbClr val="000000"/>
                </a:solidFill>
                <a:latin typeface="Consolas" panose="020B0609020204030204" pitchFamily="49" charset="0"/>
              </a:rPr>
              <a:t>(</a:t>
            </a:r>
            <a:r>
              <a:rPr lang="es-MX" sz="1100" b="1" dirty="0" err="1">
                <a:solidFill>
                  <a:srgbClr val="000000"/>
                </a:solidFill>
                <a:latin typeface="Consolas" panose="020B0609020204030204" pitchFamily="49" charset="0"/>
              </a:rPr>
              <a:t>valor_transaccional.total</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as</a:t>
            </a:r>
            <a:r>
              <a:rPr lang="es-MX" sz="1100" b="1" dirty="0">
                <a:solidFill>
                  <a:srgbClr val="000000"/>
                </a:solidFill>
                <a:latin typeface="Consolas" panose="020B0609020204030204" pitchFamily="49" charset="0"/>
              </a:rPr>
              <a:t> deuda </a:t>
            </a:r>
            <a:r>
              <a:rPr lang="es-MX" sz="1100" b="1" dirty="0" err="1">
                <a:solidFill>
                  <a:srgbClr val="800000"/>
                </a:solidFill>
                <a:latin typeface="Consolas" panose="020B0609020204030204" pitchFamily="49" charset="0"/>
              </a:rPr>
              <a:t>into</a:t>
            </a:r>
            <a:r>
              <a:rPr lang="es-MX" sz="1100" b="1" dirty="0">
                <a:solidFill>
                  <a:srgbClr val="000000"/>
                </a:solidFill>
                <a:latin typeface="Consolas" panose="020B0609020204030204" pitchFamily="49" charset="0"/>
              </a:rPr>
              <a:t> total</a:t>
            </a:r>
          </a:p>
          <a:p>
            <a:r>
              <a:rPr lang="es-MX" sz="1100" b="1" dirty="0" err="1">
                <a:solidFill>
                  <a:srgbClr val="800000"/>
                </a:solidFill>
                <a:latin typeface="Consolas" panose="020B0609020204030204" pitchFamily="49" charset="0"/>
              </a:rPr>
              <a:t>from</a:t>
            </a:r>
            <a:r>
              <a:rPr lang="es-MX" sz="1100" b="1" dirty="0">
                <a:solidFill>
                  <a:srgbClr val="000000"/>
                </a:solidFill>
                <a:latin typeface="Consolas" panose="020B0609020204030204" pitchFamily="49" charset="0"/>
              </a:rPr>
              <a:t> cliente </a:t>
            </a:r>
            <a:r>
              <a:rPr lang="es-MX" sz="1100" b="1" dirty="0" err="1">
                <a:solidFill>
                  <a:srgbClr val="800000"/>
                </a:solidFill>
                <a:latin typeface="Consolas" panose="020B0609020204030204" pitchFamily="49" charset="0"/>
              </a:rPr>
              <a:t>inner</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join</a:t>
            </a:r>
            <a:r>
              <a:rPr lang="es-MX" sz="1100" b="1" dirty="0">
                <a:solidFill>
                  <a:srgbClr val="000000"/>
                </a:solidFill>
                <a:latin typeface="Consolas" panose="020B0609020204030204" pitchFamily="49" charset="0"/>
              </a:rPr>
              <a:t> tarifa</a:t>
            </a:r>
          </a:p>
          <a:p>
            <a:r>
              <a:rPr lang="es-MX" sz="1100" b="1" dirty="0" err="1">
                <a:solidFill>
                  <a:srgbClr val="800000"/>
                </a:solidFill>
                <a:latin typeface="Consolas" panose="020B0609020204030204" pitchFamily="49" charset="0"/>
              </a:rPr>
              <a:t>on</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cliente.id_cliente</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tarifa.id_cliente</a:t>
            </a:r>
            <a:endParaRPr lang="es-MX" sz="1100" b="1" dirty="0">
              <a:solidFill>
                <a:srgbClr val="000000"/>
              </a:solidFill>
              <a:latin typeface="Consolas" panose="020B0609020204030204" pitchFamily="49" charset="0"/>
            </a:endParaRPr>
          </a:p>
          <a:p>
            <a:r>
              <a:rPr lang="es-MX" sz="1100" b="1" dirty="0" err="1">
                <a:solidFill>
                  <a:srgbClr val="800000"/>
                </a:solidFill>
                <a:latin typeface="Consolas" panose="020B0609020204030204" pitchFamily="49" charset="0"/>
              </a:rPr>
              <a:t>inner</a:t>
            </a:r>
            <a:r>
              <a:rPr lang="es-MX" sz="1100" b="1" dirty="0">
                <a:solidFill>
                  <a:srgbClr val="000000"/>
                </a:solidFill>
                <a:latin typeface="Consolas" panose="020B0609020204030204" pitchFamily="49" charset="0"/>
              </a:rPr>
              <a:t> </a:t>
            </a:r>
            <a:r>
              <a:rPr lang="es-MX" sz="1100" b="1" dirty="0" err="1">
                <a:solidFill>
                  <a:srgbClr val="800000"/>
                </a:solidFill>
                <a:latin typeface="Consolas" panose="020B0609020204030204" pitchFamily="49" charset="0"/>
              </a:rPr>
              <a:t>join</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valor_transaccional</a:t>
            </a:r>
            <a:endParaRPr lang="es-MX" sz="1100" b="1" dirty="0">
              <a:solidFill>
                <a:srgbClr val="000000"/>
              </a:solidFill>
              <a:latin typeface="Consolas" panose="020B0609020204030204" pitchFamily="49" charset="0"/>
            </a:endParaRPr>
          </a:p>
          <a:p>
            <a:r>
              <a:rPr lang="es-MX" sz="1100" b="1" dirty="0" err="1">
                <a:solidFill>
                  <a:srgbClr val="800000"/>
                </a:solidFill>
                <a:latin typeface="Consolas" panose="020B0609020204030204" pitchFamily="49" charset="0"/>
              </a:rPr>
              <a:t>on</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tarifa.id_tarifa</a:t>
            </a:r>
            <a:r>
              <a:rPr lang="es-MX" sz="1100" b="1" dirty="0">
                <a:solidFill>
                  <a:srgbClr val="000000"/>
                </a:solidFill>
                <a:latin typeface="Consolas" panose="020B0609020204030204" pitchFamily="49" charset="0"/>
              </a:rPr>
              <a:t> = </a:t>
            </a:r>
            <a:r>
              <a:rPr lang="es-MX" sz="1100" b="1" dirty="0" err="1">
                <a:solidFill>
                  <a:srgbClr val="000000"/>
                </a:solidFill>
                <a:latin typeface="Consolas" panose="020B0609020204030204" pitchFamily="49" charset="0"/>
              </a:rPr>
              <a:t>valor_transaccional.id_tarifa</a:t>
            </a:r>
            <a:r>
              <a:rPr lang="es-MX" sz="1100" b="1" dirty="0">
                <a:solidFill>
                  <a:srgbClr val="000000"/>
                </a:solidFill>
                <a:latin typeface="Consolas" panose="020B0609020204030204" pitchFamily="49" charset="0"/>
              </a:rPr>
              <a:t> </a:t>
            </a:r>
          </a:p>
          <a:p>
            <a:r>
              <a:rPr lang="es-MX" sz="1100" b="1" dirty="0" err="1">
                <a:solidFill>
                  <a:srgbClr val="800000"/>
                </a:solidFill>
                <a:latin typeface="Consolas" panose="020B0609020204030204" pitchFamily="49" charset="0"/>
              </a:rPr>
              <a:t>where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cliente.id_cliente</a:t>
            </a:r>
            <a:r>
              <a:rPr lang="es-MX" sz="1100" b="1" dirty="0">
                <a:solidFill>
                  <a:srgbClr val="000000"/>
                </a:solidFill>
                <a:latin typeface="Consolas" panose="020B0609020204030204" pitchFamily="49" charset="0"/>
              </a:rPr>
              <a:t> = </a:t>
            </a:r>
            <a:r>
              <a:rPr lang="es-MX" sz="1100" b="1" dirty="0">
                <a:solidFill>
                  <a:srgbClr val="000080"/>
                </a:solidFill>
                <a:latin typeface="Consolas" panose="020B0609020204030204" pitchFamily="49" charset="0"/>
              </a:rPr>
              <a:t>$1</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and</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valor_transaccional.estadocuenta</a:t>
            </a:r>
            <a:r>
              <a:rPr lang="es-MX" sz="1100" dirty="0">
                <a:solidFill>
                  <a:srgbClr val="000000"/>
                </a:solidFill>
                <a:latin typeface="Consolas" panose="020B0609020204030204" pitchFamily="49" charset="0"/>
              </a:rPr>
              <a:t> = </a:t>
            </a:r>
            <a:r>
              <a:rPr lang="es-MX" sz="1100" dirty="0">
                <a:solidFill>
                  <a:srgbClr val="008000"/>
                </a:solidFill>
                <a:latin typeface="Consolas" panose="020B0609020204030204" pitchFamily="49" charset="0"/>
              </a:rPr>
              <a:t>'DEBE'</a:t>
            </a:r>
            <a:r>
              <a:rPr lang="es-MX" sz="1100"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and</a:t>
            </a:r>
            <a:r>
              <a:rPr lang="es-MX" sz="1100" b="1" dirty="0">
                <a:solidFill>
                  <a:srgbClr val="000000"/>
                </a:solidFill>
                <a:latin typeface="Consolas" panose="020B0609020204030204" pitchFamily="49" charset="0"/>
              </a:rPr>
              <a:t> </a:t>
            </a:r>
          </a:p>
          <a:p>
            <a:r>
              <a:rPr lang="es-MX" sz="1100" dirty="0">
                <a:solidFill>
                  <a:srgbClr val="000000"/>
                </a:solidFill>
                <a:latin typeface="Consolas" panose="020B0609020204030204" pitchFamily="49" charset="0"/>
              </a:rPr>
              <a:t>(</a:t>
            </a:r>
            <a:r>
              <a:rPr lang="es-MX" sz="1100" dirty="0" err="1">
                <a:solidFill>
                  <a:srgbClr val="000000"/>
                </a:solidFill>
                <a:latin typeface="Consolas" panose="020B0609020204030204" pitchFamily="49" charset="0"/>
              </a:rPr>
              <a:t>tarifa.fecha_tarifa</a:t>
            </a:r>
            <a:r>
              <a:rPr lang="es-MX" sz="1100" dirty="0">
                <a:solidFill>
                  <a:srgbClr val="000000"/>
                </a:solidFill>
                <a:latin typeface="Consolas" panose="020B0609020204030204" pitchFamily="49" charset="0"/>
              </a:rPr>
              <a:t> &gt;= </a:t>
            </a:r>
            <a:r>
              <a:rPr lang="es-MX" sz="1100" b="1" dirty="0">
                <a:solidFill>
                  <a:srgbClr val="000080"/>
                </a:solidFill>
                <a:latin typeface="Consolas" panose="020B0609020204030204" pitchFamily="49" charset="0"/>
              </a:rPr>
              <a:t>date</a:t>
            </a:r>
            <a:r>
              <a:rPr lang="es-MX" sz="1100" b="1" dirty="0">
                <a:solidFill>
                  <a:srgbClr val="000000"/>
                </a:solidFill>
                <a:latin typeface="Consolas" panose="020B0609020204030204" pitchFamily="49" charset="0"/>
              </a:rPr>
              <a:t>(</a:t>
            </a:r>
            <a:r>
              <a:rPr lang="es-MX" sz="1100" b="1" dirty="0" err="1">
                <a:solidFill>
                  <a:srgbClr val="000080"/>
                </a:solidFill>
                <a:latin typeface="Consolas" panose="020B0609020204030204" pitchFamily="49" charset="0"/>
              </a:rPr>
              <a:t>concat</a:t>
            </a:r>
            <a:r>
              <a:rPr lang="es-MX" sz="1100" b="1" dirty="0">
                <a:solidFill>
                  <a:srgbClr val="000000"/>
                </a:solidFill>
                <a:latin typeface="Consolas" panose="020B0609020204030204" pitchFamily="49" charset="0"/>
              </a:rPr>
              <a:t>(</a:t>
            </a:r>
            <a:r>
              <a:rPr lang="es-MX" sz="1100" b="1" dirty="0">
                <a:solidFill>
                  <a:srgbClr val="000080"/>
                </a:solidFill>
                <a:latin typeface="Consolas" panose="020B0609020204030204" pitchFamily="49" charset="0"/>
              </a:rPr>
              <a:t>$2</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'01'</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'01'</a:t>
            </a:r>
            <a:r>
              <a:rPr lang="es-MX" sz="1100" b="1" dirty="0">
                <a:solidFill>
                  <a:srgbClr val="000000"/>
                </a:solidFill>
                <a:latin typeface="Consolas" panose="020B0609020204030204" pitchFamily="49" charset="0"/>
              </a:rPr>
              <a:t>)) </a:t>
            </a:r>
            <a:r>
              <a:rPr lang="es-MX" sz="1100" b="1" dirty="0">
                <a:solidFill>
                  <a:srgbClr val="800000"/>
                </a:solidFill>
                <a:latin typeface="Consolas" panose="020B0609020204030204" pitchFamily="49" charset="0"/>
              </a:rPr>
              <a:t>and</a:t>
            </a:r>
            <a:r>
              <a:rPr lang="es-MX" sz="1100" b="1" dirty="0">
                <a:solidFill>
                  <a:srgbClr val="000000"/>
                </a:solidFill>
                <a:latin typeface="Consolas" panose="020B0609020204030204" pitchFamily="49" charset="0"/>
              </a:rPr>
              <a:t> </a:t>
            </a:r>
          </a:p>
          <a:p>
            <a:r>
              <a:rPr lang="es-MX" sz="1100" dirty="0" err="1">
                <a:solidFill>
                  <a:srgbClr val="000000"/>
                </a:solidFill>
                <a:latin typeface="Consolas" panose="020B0609020204030204" pitchFamily="49" charset="0"/>
              </a:rPr>
              <a:t>tarifa.fecha_tarifa</a:t>
            </a:r>
            <a:r>
              <a:rPr lang="es-MX" sz="1100" dirty="0">
                <a:solidFill>
                  <a:srgbClr val="000000"/>
                </a:solidFill>
                <a:latin typeface="Consolas" panose="020B0609020204030204" pitchFamily="49" charset="0"/>
              </a:rPr>
              <a:t> &lt;= </a:t>
            </a:r>
            <a:r>
              <a:rPr lang="es-MX" sz="1100" b="1" dirty="0">
                <a:solidFill>
                  <a:srgbClr val="000080"/>
                </a:solidFill>
                <a:latin typeface="Consolas" panose="020B0609020204030204" pitchFamily="49" charset="0"/>
              </a:rPr>
              <a:t>date</a:t>
            </a:r>
            <a:r>
              <a:rPr lang="es-MX" sz="1100" b="1" dirty="0">
                <a:solidFill>
                  <a:srgbClr val="000000"/>
                </a:solidFill>
                <a:latin typeface="Consolas" panose="020B0609020204030204" pitchFamily="49" charset="0"/>
              </a:rPr>
              <a:t>(</a:t>
            </a:r>
            <a:r>
              <a:rPr lang="es-MX" sz="1100" b="1" dirty="0" err="1">
                <a:solidFill>
                  <a:srgbClr val="000080"/>
                </a:solidFill>
                <a:latin typeface="Consolas" panose="020B0609020204030204" pitchFamily="49" charset="0"/>
              </a:rPr>
              <a:t>concat</a:t>
            </a:r>
            <a:r>
              <a:rPr lang="es-MX" sz="1100" b="1" dirty="0">
                <a:solidFill>
                  <a:srgbClr val="000000"/>
                </a:solidFill>
                <a:latin typeface="Consolas" panose="020B0609020204030204" pitchFamily="49" charset="0"/>
              </a:rPr>
              <a:t>(</a:t>
            </a:r>
            <a:r>
              <a:rPr lang="es-MX" sz="1100" b="1" dirty="0">
                <a:solidFill>
                  <a:srgbClr val="000080"/>
                </a:solidFill>
                <a:latin typeface="Consolas" panose="020B0609020204030204" pitchFamily="49" charset="0"/>
              </a:rPr>
              <a:t>$2</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'12'</a:t>
            </a:r>
            <a:r>
              <a:rPr lang="es-MX" sz="1100" b="1" dirty="0">
                <a:solidFill>
                  <a:srgbClr val="000000"/>
                </a:solidFill>
                <a:latin typeface="Consolas" panose="020B0609020204030204" pitchFamily="49" charset="0"/>
              </a:rPr>
              <a:t>,</a:t>
            </a:r>
            <a:r>
              <a:rPr lang="es-MX" sz="1100" b="1" dirty="0">
                <a:solidFill>
                  <a:srgbClr val="008000"/>
                </a:solidFill>
                <a:latin typeface="Consolas" panose="020B0609020204030204" pitchFamily="49" charset="0"/>
              </a:rPr>
              <a:t>'01'</a:t>
            </a:r>
            <a:r>
              <a:rPr lang="es-MX" sz="1100" b="1" dirty="0">
                <a:solidFill>
                  <a:srgbClr val="000000"/>
                </a:solidFill>
                <a:latin typeface="Consolas" panose="020B0609020204030204" pitchFamily="49" charset="0"/>
              </a:rPr>
              <a:t>)))</a:t>
            </a:r>
            <a:r>
              <a:rPr lang="es-MX" sz="1100" b="1" dirty="0">
                <a:solidFill>
                  <a:srgbClr val="FF0000"/>
                </a:solidFill>
                <a:latin typeface="Consolas" panose="020B0609020204030204" pitchFamily="49" charset="0"/>
              </a:rPr>
              <a:t>;</a:t>
            </a:r>
          </a:p>
          <a:p>
            <a:r>
              <a:rPr lang="es-MX" sz="1100" b="1" dirty="0" err="1">
                <a:solidFill>
                  <a:srgbClr val="800000"/>
                </a:solidFill>
                <a:latin typeface="Consolas" panose="020B0609020204030204" pitchFamily="49" charset="0"/>
              </a:rPr>
              <a:t>end</a:t>
            </a:r>
            <a:endParaRPr lang="es-MX" sz="1100" b="1" dirty="0">
              <a:solidFill>
                <a:srgbClr val="800000"/>
              </a:solidFill>
              <a:latin typeface="Consolas" panose="020B0609020204030204" pitchFamily="49" charset="0"/>
            </a:endParaRPr>
          </a:p>
          <a:p>
            <a:r>
              <a:rPr lang="es-MX" sz="1100" b="1" dirty="0">
                <a:solidFill>
                  <a:srgbClr val="FF0000"/>
                </a:solidFill>
                <a:latin typeface="Consolas" panose="020B0609020204030204" pitchFamily="49" charset="0"/>
              </a:rPr>
              <a:t>$$</a:t>
            </a:r>
          </a:p>
          <a:p>
            <a:r>
              <a:rPr lang="es-MX" sz="1100" b="1" dirty="0">
                <a:solidFill>
                  <a:srgbClr val="800000"/>
                </a:solidFill>
                <a:latin typeface="Consolas" panose="020B0609020204030204" pitchFamily="49" charset="0"/>
              </a:rPr>
              <a:t>LANGUAGE</a:t>
            </a:r>
            <a:r>
              <a:rPr lang="es-MX" sz="1100" b="1" dirty="0">
                <a:solidFill>
                  <a:srgbClr val="000000"/>
                </a:solidFill>
                <a:latin typeface="Consolas" panose="020B0609020204030204" pitchFamily="49" charset="0"/>
              </a:rPr>
              <a:t> </a:t>
            </a:r>
            <a:r>
              <a:rPr lang="es-MX" sz="1100" b="1" dirty="0" err="1">
                <a:solidFill>
                  <a:srgbClr val="000000"/>
                </a:solidFill>
                <a:latin typeface="Consolas" panose="020B0609020204030204" pitchFamily="49" charset="0"/>
              </a:rPr>
              <a:t>plpgsql</a:t>
            </a:r>
            <a:r>
              <a:rPr lang="es-MX" sz="1100" b="1" dirty="0" smtClean="0">
                <a:solidFill>
                  <a:srgbClr val="FF0000"/>
                </a:solidFill>
                <a:latin typeface="Consolas" panose="020B0609020204030204" pitchFamily="49" charset="0"/>
              </a:rPr>
              <a:t>;</a:t>
            </a:r>
          </a:p>
          <a:p>
            <a:endParaRPr lang="es-MX" sz="1100" b="1" dirty="0">
              <a:solidFill>
                <a:srgbClr val="FF0000"/>
              </a:solidFill>
              <a:latin typeface="Consolas" panose="020B0609020204030204" pitchFamily="49" charset="0"/>
            </a:endParaRPr>
          </a:p>
          <a:p>
            <a:endParaRPr lang="es-MX" sz="1100" b="1" dirty="0">
              <a:solidFill>
                <a:srgbClr val="FF0000"/>
              </a:solidFill>
              <a:latin typeface="Consolas" panose="020B0609020204030204" pitchFamily="49" charset="0"/>
            </a:endParaRPr>
          </a:p>
          <a:p>
            <a:r>
              <a:rPr lang="en-US" sz="1100" b="1" dirty="0">
                <a:solidFill>
                  <a:srgbClr val="800000"/>
                </a:solidFill>
                <a:latin typeface="Consolas" panose="020B0609020204030204" pitchFamily="49" charset="0"/>
              </a:rPr>
              <a:t>select</a:t>
            </a:r>
            <a:r>
              <a:rPr lang="en-US" sz="1100" b="1" dirty="0">
                <a:solidFill>
                  <a:srgbClr val="000000"/>
                </a:solidFill>
                <a:latin typeface="Consolas" panose="020B0609020204030204" pitchFamily="49" charset="0"/>
              </a:rPr>
              <a:t> *</a:t>
            </a:r>
            <a:r>
              <a:rPr lang="en-US" sz="1100" b="1" dirty="0">
                <a:solidFill>
                  <a:srgbClr val="800000"/>
                </a:solidFill>
                <a:latin typeface="Consolas" panose="020B0609020204030204" pitchFamily="49" charset="0"/>
              </a:rPr>
              <a:t>from</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deudaTotal</a:t>
            </a:r>
            <a:r>
              <a:rPr lang="en-US" sz="1100" b="1" dirty="0">
                <a:solidFill>
                  <a:srgbClr val="000000"/>
                </a:solidFill>
                <a:latin typeface="Consolas" panose="020B0609020204030204" pitchFamily="49" charset="0"/>
              </a:rPr>
              <a:t>(</a:t>
            </a:r>
            <a:r>
              <a:rPr lang="en-US" sz="1100" b="1" dirty="0">
                <a:solidFill>
                  <a:srgbClr val="008000"/>
                </a:solidFill>
                <a:latin typeface="Consolas" panose="020B0609020204030204" pitchFamily="49" charset="0"/>
              </a:rPr>
              <a:t>'C01'</a:t>
            </a:r>
            <a:r>
              <a:rPr lang="en-US" sz="1100" b="1" dirty="0">
                <a:solidFill>
                  <a:srgbClr val="000000"/>
                </a:solidFill>
                <a:latin typeface="Consolas" panose="020B0609020204030204" pitchFamily="49" charset="0"/>
              </a:rPr>
              <a:t>,</a:t>
            </a:r>
            <a:r>
              <a:rPr lang="en-US" sz="1100" b="1" dirty="0">
                <a:solidFill>
                  <a:srgbClr val="008000"/>
                </a:solidFill>
                <a:latin typeface="Consolas" panose="020B0609020204030204" pitchFamily="49" charset="0"/>
              </a:rPr>
              <a:t>'2020'</a:t>
            </a:r>
            <a:r>
              <a:rPr lang="en-US" sz="1100" b="1" dirty="0">
                <a:solidFill>
                  <a:srgbClr val="000000"/>
                </a:solidFill>
                <a:latin typeface="Consolas" panose="020B0609020204030204" pitchFamily="49" charset="0"/>
              </a:rPr>
              <a:t>)</a:t>
            </a:r>
            <a:r>
              <a:rPr lang="en-US" sz="1100" b="1" dirty="0">
                <a:solidFill>
                  <a:srgbClr val="FF0000"/>
                </a:solidFill>
                <a:latin typeface="Consolas" panose="020B0609020204030204" pitchFamily="49" charset="0"/>
              </a:rPr>
              <a:t>;</a:t>
            </a:r>
            <a:endParaRPr lang="es-MX" sz="2400" dirty="0"/>
          </a:p>
        </p:txBody>
      </p:sp>
      <p:pic>
        <p:nvPicPr>
          <p:cNvPr id="13" name="Imagen 12"/>
          <p:cNvPicPr>
            <a:picLocks noChangeAspect="1"/>
          </p:cNvPicPr>
          <p:nvPr/>
        </p:nvPicPr>
        <p:blipFill>
          <a:blip r:embed="rId7"/>
          <a:stretch>
            <a:fillRect/>
          </a:stretch>
        </p:blipFill>
        <p:spPr>
          <a:xfrm>
            <a:off x="7426036" y="2962086"/>
            <a:ext cx="2694256" cy="1216760"/>
          </a:xfrm>
          <a:prstGeom prst="rect">
            <a:avLst/>
          </a:prstGeom>
        </p:spPr>
      </p:pic>
    </p:spTree>
    <p:extLst>
      <p:ext uri="{BB962C8B-B14F-4D97-AF65-F5344CB8AC3E}">
        <p14:creationId xmlns:p14="http://schemas.microsoft.com/office/powerpoint/2010/main" val="2081023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1525" y="140343"/>
            <a:ext cx="823031" cy="951058"/>
          </a:xfrm>
          <a:prstGeom prst="rect">
            <a:avLst/>
          </a:prstGeom>
        </p:spPr>
      </p:pic>
      <p:grpSp>
        <p:nvGrpSpPr>
          <p:cNvPr id="8" name="Grupo 7"/>
          <p:cNvGrpSpPr/>
          <p:nvPr/>
        </p:nvGrpSpPr>
        <p:grpSpPr>
          <a:xfrm>
            <a:off x="10481277" y="140343"/>
            <a:ext cx="623455" cy="801767"/>
            <a:chOff x="10481277" y="140343"/>
            <a:chExt cx="623455" cy="801767"/>
          </a:xfrm>
        </p:grpSpPr>
        <p:sp>
          <p:nvSpPr>
            <p:cNvPr id="4" name="Flecha a la derecha con bandas 3">
              <a:hlinkClick r:id="" action="ppaction://hlinkshowjump?jump=nextslide"/>
            </p:cNvPr>
            <p:cNvSpPr/>
            <p:nvPr/>
          </p:nvSpPr>
          <p:spPr>
            <a:xfrm>
              <a:off x="10481277"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sz="1050" dirty="0"/>
            </a:p>
          </p:txBody>
        </p:sp>
        <p:sp>
          <p:nvSpPr>
            <p:cNvPr id="6" name="CuadroTexto 5">
              <a:hlinkClick r:id="" action="ppaction://hlinkshowjump?jump=nextslide"/>
            </p:cNvPr>
            <p:cNvSpPr txBox="1"/>
            <p:nvPr/>
          </p:nvSpPr>
          <p:spPr>
            <a:xfrm>
              <a:off x="10561412" y="410421"/>
              <a:ext cx="463184" cy="261610"/>
            </a:xfrm>
            <a:prstGeom prst="rect">
              <a:avLst/>
            </a:prstGeom>
            <a:noFill/>
          </p:spPr>
          <p:txBody>
            <a:bodyPr wrap="square" rtlCol="0">
              <a:spAutoFit/>
            </a:bodyPr>
            <a:lstStyle/>
            <a:p>
              <a:r>
                <a:rPr lang="es-MX" sz="110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next</a:t>
              </a:r>
              <a:endParaRPr lang="es-MX" sz="11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0" name="Grupo 9"/>
          <p:cNvGrpSpPr/>
          <p:nvPr/>
        </p:nvGrpSpPr>
        <p:grpSpPr>
          <a:xfrm>
            <a:off x="8666913" y="140343"/>
            <a:ext cx="623455" cy="801767"/>
            <a:chOff x="8666913" y="140343"/>
            <a:chExt cx="623455" cy="801767"/>
          </a:xfrm>
        </p:grpSpPr>
        <p:sp>
          <p:nvSpPr>
            <p:cNvPr id="5" name="Flecha a la derecha con bandas 4"/>
            <p:cNvSpPr/>
            <p:nvPr/>
          </p:nvSpPr>
          <p:spPr>
            <a:xfrm rot="10800000">
              <a:off x="8666913" y="140343"/>
              <a:ext cx="623455" cy="801767"/>
            </a:xfrm>
            <a:prstGeom prst="stripedRightArrow">
              <a:avLst>
                <a:gd name="adj1" fmla="val 50000"/>
                <a:gd name="adj2" fmla="val 88462"/>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MX"/>
            </a:p>
          </p:txBody>
        </p:sp>
        <p:sp>
          <p:nvSpPr>
            <p:cNvPr id="9" name="CuadroTexto 8">
              <a:hlinkClick r:id="" action="ppaction://hlinkshowjump?jump=previousslide"/>
            </p:cNvPr>
            <p:cNvSpPr txBox="1"/>
            <p:nvPr/>
          </p:nvSpPr>
          <p:spPr>
            <a:xfrm>
              <a:off x="8747048" y="410421"/>
              <a:ext cx="463184" cy="253916"/>
            </a:xfrm>
            <a:prstGeom prst="rect">
              <a:avLst/>
            </a:prstGeom>
            <a:noFill/>
          </p:spPr>
          <p:txBody>
            <a:bodyPr wrap="square" rtlCol="0">
              <a:spAutoFit/>
            </a:bodyPr>
            <a:lstStyle/>
            <a:p>
              <a:r>
                <a:rPr lang="es-MX" sz="1050"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a:t>
              </a:r>
              <a:endParaRPr lang="es-MX" sz="105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11" name="CuadroTexto 10"/>
          <p:cNvSpPr txBox="1"/>
          <p:nvPr/>
        </p:nvSpPr>
        <p:spPr>
          <a:xfrm>
            <a:off x="4939972" y="1091401"/>
            <a:ext cx="2569192" cy="461665"/>
          </a:xfrm>
          <a:prstGeom prst="rect">
            <a:avLst/>
          </a:prstGeom>
          <a:noFill/>
        </p:spPr>
        <p:txBody>
          <a:bodyPr wrap="square" rtlCol="0">
            <a:spAutoFit/>
          </a:bodyPr>
          <a:lstStyle/>
          <a:p>
            <a:r>
              <a:rPr lang="es-MX" sz="2400" b="1" i="1" dirty="0" smtClean="0">
                <a:ln w="0"/>
                <a:solidFill>
                  <a:schemeClr val="accent1"/>
                </a:solidFill>
                <a:effectLst>
                  <a:outerShdw blurRad="38100" dist="25400" dir="5400000" algn="ctr" rotWithShape="0">
                    <a:srgbClr val="6E747A">
                      <a:alpha val="43000"/>
                    </a:srgbClr>
                  </a:outerShdw>
                </a:effectLst>
              </a:rPr>
              <a:t>Reporte </a:t>
            </a:r>
            <a:r>
              <a:rPr lang="es-MX" sz="2400" b="1" i="1" dirty="0" err="1" smtClean="0">
                <a:ln w="0"/>
                <a:solidFill>
                  <a:schemeClr val="accent1"/>
                </a:solidFill>
                <a:effectLst>
                  <a:outerShdw blurRad="38100" dist="25400" dir="5400000" algn="ctr" rotWithShape="0">
                    <a:srgbClr val="6E747A">
                      <a:alpha val="43000"/>
                    </a:srgbClr>
                  </a:outerShdw>
                </a:effectLst>
              </a:rPr>
              <a:t>Ireport</a:t>
            </a:r>
            <a:endParaRPr lang="es-MX" sz="2400" b="1" i="1" dirty="0">
              <a:ln w="0"/>
              <a:solidFill>
                <a:schemeClr val="accent1"/>
              </a:solidFill>
              <a:effectLst>
                <a:outerShdw blurRad="38100" dist="25400" dir="5400000" algn="ctr" rotWithShape="0">
                  <a:srgbClr val="6E747A">
                    <a:alpha val="43000"/>
                  </a:srgbClr>
                </a:outerShdw>
              </a:effectLst>
            </a:endParaRPr>
          </a:p>
        </p:txBody>
      </p:sp>
      <p:pic>
        <p:nvPicPr>
          <p:cNvPr id="3" name="Imagen 2"/>
          <p:cNvPicPr>
            <a:picLocks noChangeAspect="1"/>
          </p:cNvPicPr>
          <p:nvPr/>
        </p:nvPicPr>
        <p:blipFill>
          <a:blip r:embed="rId4"/>
          <a:stretch>
            <a:fillRect/>
          </a:stretch>
        </p:blipFill>
        <p:spPr>
          <a:xfrm>
            <a:off x="101330" y="2114527"/>
            <a:ext cx="4692343" cy="3565838"/>
          </a:xfrm>
          <a:prstGeom prst="rect">
            <a:avLst/>
          </a:prstGeom>
        </p:spPr>
      </p:pic>
      <p:grpSp>
        <p:nvGrpSpPr>
          <p:cNvPr id="13" name="Grupo 12"/>
          <p:cNvGrpSpPr/>
          <p:nvPr/>
        </p:nvGrpSpPr>
        <p:grpSpPr>
          <a:xfrm>
            <a:off x="5185855" y="2114527"/>
            <a:ext cx="3481058" cy="3690528"/>
            <a:chOff x="6006265" y="2114527"/>
            <a:chExt cx="3203967" cy="4142896"/>
          </a:xfrm>
        </p:grpSpPr>
        <p:pic>
          <p:nvPicPr>
            <p:cNvPr id="7" name="Imagen 6"/>
            <p:cNvPicPr>
              <a:picLocks noChangeAspect="1"/>
            </p:cNvPicPr>
            <p:nvPr/>
          </p:nvPicPr>
          <p:blipFill>
            <a:blip r:embed="rId5"/>
            <a:stretch>
              <a:fillRect/>
            </a:stretch>
          </p:blipFill>
          <p:spPr>
            <a:xfrm>
              <a:off x="6006265" y="2114527"/>
              <a:ext cx="3203967" cy="3146549"/>
            </a:xfrm>
            <a:prstGeom prst="rect">
              <a:avLst/>
            </a:prstGeom>
          </p:spPr>
        </p:pic>
        <p:pic>
          <p:nvPicPr>
            <p:cNvPr id="12" name="Imagen 11"/>
            <p:cNvPicPr>
              <a:picLocks noChangeAspect="1"/>
            </p:cNvPicPr>
            <p:nvPr/>
          </p:nvPicPr>
          <p:blipFill>
            <a:blip r:embed="rId6"/>
            <a:stretch>
              <a:fillRect/>
            </a:stretch>
          </p:blipFill>
          <p:spPr>
            <a:xfrm>
              <a:off x="6006265" y="5103306"/>
              <a:ext cx="3203967" cy="1154117"/>
            </a:xfrm>
            <a:prstGeom prst="rect">
              <a:avLst/>
            </a:prstGeom>
          </p:spPr>
        </p:pic>
      </p:grpSp>
      <p:sp>
        <p:nvSpPr>
          <p:cNvPr id="15" name="Rectángulo 14"/>
          <p:cNvSpPr/>
          <p:nvPr/>
        </p:nvSpPr>
        <p:spPr>
          <a:xfrm>
            <a:off x="8719049" y="2422141"/>
            <a:ext cx="3151014" cy="2400657"/>
          </a:xfrm>
          <a:prstGeom prst="rect">
            <a:avLst/>
          </a:prstGeom>
        </p:spPr>
        <p:txBody>
          <a:bodyPr wrap="square">
            <a:spAutoFit/>
          </a:bodyPr>
          <a:lstStyle/>
          <a:p>
            <a:r>
              <a:rPr lang="es-MX" sz="1000" b="1" dirty="0">
                <a:solidFill>
                  <a:srgbClr val="800000"/>
                </a:solidFill>
                <a:latin typeface="Consolas" panose="020B0609020204030204" pitchFamily="49" charset="0"/>
              </a:rPr>
              <a:t>SELECT</a:t>
            </a:r>
          </a:p>
          <a:p>
            <a:r>
              <a:rPr lang="es-MX" sz="1000"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FROM</a:t>
            </a:r>
          </a:p>
          <a:p>
            <a:r>
              <a:rPr lang="es-MX" sz="1000" dirty="0">
                <a:solidFill>
                  <a:srgbClr val="000000"/>
                </a:solidFill>
                <a:latin typeface="Consolas" panose="020B0609020204030204" pitchFamily="49" charset="0"/>
              </a:rPr>
              <a:t>     </a:t>
            </a:r>
            <a:r>
              <a:rPr lang="es-MX" sz="1000" dirty="0">
                <a:solidFill>
                  <a:srgbClr val="000080"/>
                </a:solidFill>
                <a:latin typeface="Consolas" panose="020B0609020204030204" pitchFamily="49" charset="0"/>
              </a:rPr>
              <a:t>"cliente"</a:t>
            </a:r>
            <a:r>
              <a:rPr lang="es-MX" sz="1000" dirty="0">
                <a:solidFill>
                  <a:srgbClr val="000000"/>
                </a:solidFill>
                <a:latin typeface="Consolas" panose="020B0609020204030204" pitchFamily="49" charset="0"/>
              </a:rPr>
              <a:t> cliente </a:t>
            </a:r>
            <a:r>
              <a:rPr lang="es-MX" sz="1000" b="1" dirty="0">
                <a:solidFill>
                  <a:srgbClr val="800000"/>
                </a:solidFill>
                <a:latin typeface="Consolas" panose="020B0609020204030204" pitchFamily="49" charset="0"/>
              </a:rPr>
              <a:t>INNER</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JOIN</a:t>
            </a:r>
            <a:r>
              <a:rPr lang="es-MX" sz="1000" b="1" dirty="0">
                <a:solidFill>
                  <a:srgbClr val="000000"/>
                </a:solidFill>
                <a:latin typeface="Consolas" panose="020B0609020204030204" pitchFamily="49" charset="0"/>
              </a:rPr>
              <a:t> </a:t>
            </a:r>
            <a:r>
              <a:rPr lang="es-MX" sz="1000" b="1" dirty="0">
                <a:solidFill>
                  <a:srgbClr val="000080"/>
                </a:solidFill>
                <a:latin typeface="Consolas" panose="020B0609020204030204" pitchFamily="49" charset="0"/>
              </a:rPr>
              <a:t>"factura"</a:t>
            </a:r>
            <a:r>
              <a:rPr lang="es-MX" sz="1000" b="1" dirty="0">
                <a:solidFill>
                  <a:srgbClr val="000000"/>
                </a:solidFill>
                <a:latin typeface="Consolas" panose="020B0609020204030204" pitchFamily="49" charset="0"/>
              </a:rPr>
              <a:t> factura </a:t>
            </a:r>
            <a:r>
              <a:rPr lang="es-MX" sz="1000" b="1" dirty="0">
                <a:solidFill>
                  <a:srgbClr val="800000"/>
                </a:solidFill>
                <a:latin typeface="Consolas" panose="020B0609020204030204" pitchFamily="49" charset="0"/>
              </a:rPr>
              <a:t>ON</a:t>
            </a:r>
            <a:r>
              <a:rPr lang="es-MX" sz="1000" b="1" dirty="0">
                <a:solidFill>
                  <a:srgbClr val="000000"/>
                </a:solidFill>
                <a:latin typeface="Consolas" panose="020B0609020204030204" pitchFamily="49" charset="0"/>
              </a:rPr>
              <a:t> cliente.</a:t>
            </a:r>
            <a:r>
              <a:rPr lang="es-MX" sz="1000" b="1" dirty="0">
                <a:solidFill>
                  <a:srgbClr val="000080"/>
                </a:solidFill>
                <a:latin typeface="Consolas" panose="020B0609020204030204" pitchFamily="49" charset="0"/>
              </a:rPr>
              <a:t>"</a:t>
            </a:r>
            <a:r>
              <a:rPr lang="es-MX" sz="1000" b="1" dirty="0" err="1">
                <a:solidFill>
                  <a:srgbClr val="000080"/>
                </a:solidFill>
                <a:latin typeface="Consolas" panose="020B0609020204030204" pitchFamily="49" charset="0"/>
              </a:rPr>
              <a:t>id_cliente</a:t>
            </a:r>
            <a:r>
              <a:rPr lang="es-MX" sz="1000" b="1" dirty="0">
                <a:solidFill>
                  <a:srgbClr val="000080"/>
                </a:solidFill>
                <a:latin typeface="Consolas" panose="020B0609020204030204" pitchFamily="49" charset="0"/>
              </a:rPr>
              <a:t>"</a:t>
            </a:r>
            <a:r>
              <a:rPr lang="es-MX" sz="1000" b="1" dirty="0">
                <a:solidFill>
                  <a:srgbClr val="000000"/>
                </a:solidFill>
                <a:latin typeface="Consolas" panose="020B0609020204030204" pitchFamily="49" charset="0"/>
              </a:rPr>
              <a:t> = factura.</a:t>
            </a:r>
            <a:r>
              <a:rPr lang="es-MX" sz="1000" b="1" dirty="0">
                <a:solidFill>
                  <a:srgbClr val="000080"/>
                </a:solidFill>
                <a:latin typeface="Consolas" panose="020B0609020204030204" pitchFamily="49" charset="0"/>
              </a:rPr>
              <a:t>"</a:t>
            </a:r>
            <a:r>
              <a:rPr lang="es-MX" sz="1000" b="1" dirty="0" err="1">
                <a:solidFill>
                  <a:srgbClr val="000080"/>
                </a:solidFill>
                <a:latin typeface="Consolas" panose="020B0609020204030204" pitchFamily="49" charset="0"/>
              </a:rPr>
              <a:t>id_cliente</a:t>
            </a:r>
            <a:r>
              <a:rPr lang="es-MX" sz="1000" b="1" dirty="0">
                <a:solidFill>
                  <a:srgbClr val="000080"/>
                </a:solidFill>
                <a:latin typeface="Consolas" panose="020B0609020204030204" pitchFamily="49" charset="0"/>
              </a:rPr>
              <a:t>"</a:t>
            </a:r>
          </a:p>
          <a:p>
            <a:r>
              <a:rPr lang="es-MX" sz="1000"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INNER</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JOIN</a:t>
            </a:r>
            <a:r>
              <a:rPr lang="es-MX" sz="1000" b="1" dirty="0">
                <a:solidFill>
                  <a:srgbClr val="000000"/>
                </a:solidFill>
                <a:latin typeface="Consolas" panose="020B0609020204030204" pitchFamily="49" charset="0"/>
              </a:rPr>
              <a:t> </a:t>
            </a:r>
            <a:r>
              <a:rPr lang="es-MX" sz="1000" b="1" dirty="0">
                <a:solidFill>
                  <a:srgbClr val="000080"/>
                </a:solidFill>
                <a:latin typeface="Consolas" panose="020B0609020204030204" pitchFamily="49" charset="0"/>
              </a:rPr>
              <a:t>"</a:t>
            </a:r>
            <a:r>
              <a:rPr lang="es-MX" sz="1000" b="1" dirty="0" err="1">
                <a:solidFill>
                  <a:srgbClr val="000080"/>
                </a:solidFill>
                <a:latin typeface="Consolas" panose="020B0609020204030204" pitchFamily="49" charset="0"/>
              </a:rPr>
              <a:t>detalle_factura</a:t>
            </a:r>
            <a:r>
              <a:rPr lang="es-MX" sz="1000" b="1" dirty="0">
                <a:solidFill>
                  <a:srgbClr val="000080"/>
                </a:solidFill>
                <a:latin typeface="Consolas" panose="020B0609020204030204" pitchFamily="49" charset="0"/>
              </a:rPr>
              <a:t>"</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detalle_factura</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ON</a:t>
            </a:r>
            <a:r>
              <a:rPr lang="es-MX" sz="1000" b="1" dirty="0">
                <a:solidFill>
                  <a:srgbClr val="000000"/>
                </a:solidFill>
                <a:latin typeface="Consolas" panose="020B0609020204030204" pitchFamily="49" charset="0"/>
              </a:rPr>
              <a:t> factura.</a:t>
            </a:r>
            <a:r>
              <a:rPr lang="es-MX" sz="1000" b="1" dirty="0">
                <a:solidFill>
                  <a:srgbClr val="000080"/>
                </a:solidFill>
                <a:latin typeface="Consolas" panose="020B0609020204030204" pitchFamily="49" charset="0"/>
              </a:rPr>
              <a:t>"</a:t>
            </a:r>
            <a:r>
              <a:rPr lang="es-MX" sz="1000" b="1" dirty="0" err="1">
                <a:solidFill>
                  <a:srgbClr val="000080"/>
                </a:solidFill>
                <a:latin typeface="Consolas" panose="020B0609020204030204" pitchFamily="49" charset="0"/>
              </a:rPr>
              <a:t>id_factura</a:t>
            </a:r>
            <a:r>
              <a:rPr lang="es-MX" sz="1000" b="1" dirty="0">
                <a:solidFill>
                  <a:srgbClr val="000080"/>
                </a:solidFill>
                <a:latin typeface="Consolas" panose="020B0609020204030204" pitchFamily="49" charset="0"/>
              </a:rPr>
              <a:t>"</a:t>
            </a:r>
            <a:r>
              <a:rPr lang="es-MX" sz="1000" b="1" dirty="0">
                <a:solidFill>
                  <a:srgbClr val="000000"/>
                </a:solidFill>
                <a:latin typeface="Consolas" panose="020B0609020204030204" pitchFamily="49" charset="0"/>
              </a:rPr>
              <a:t> = detalle_factura.</a:t>
            </a:r>
            <a:r>
              <a:rPr lang="es-MX" sz="1000" b="1" dirty="0">
                <a:solidFill>
                  <a:srgbClr val="000080"/>
                </a:solidFill>
                <a:latin typeface="Consolas" panose="020B0609020204030204" pitchFamily="49" charset="0"/>
              </a:rPr>
              <a:t>"</a:t>
            </a:r>
            <a:r>
              <a:rPr lang="es-MX" sz="1000" b="1" dirty="0" err="1">
                <a:solidFill>
                  <a:srgbClr val="000080"/>
                </a:solidFill>
                <a:latin typeface="Consolas" panose="020B0609020204030204" pitchFamily="49" charset="0"/>
              </a:rPr>
              <a:t>id_factura</a:t>
            </a:r>
            <a:r>
              <a:rPr lang="es-MX" sz="1000" b="1" dirty="0">
                <a:solidFill>
                  <a:srgbClr val="000080"/>
                </a:solidFill>
                <a:latin typeface="Consolas" panose="020B0609020204030204" pitchFamily="49" charset="0"/>
              </a:rPr>
              <a:t>"</a:t>
            </a:r>
            <a:r>
              <a:rPr lang="es-MX" sz="1000" b="1" dirty="0">
                <a:solidFill>
                  <a:srgbClr val="000000"/>
                </a:solidFill>
                <a:latin typeface="Consolas" panose="020B0609020204030204" pitchFamily="49" charset="0"/>
              </a:rPr>
              <a:t> </a:t>
            </a:r>
          </a:p>
          <a:p>
            <a:r>
              <a:rPr lang="es-MX" sz="1000"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INNER</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JOIN</a:t>
            </a:r>
            <a:r>
              <a:rPr lang="es-MX" sz="1000" b="1" dirty="0">
                <a:solidFill>
                  <a:srgbClr val="000000"/>
                </a:solidFill>
                <a:latin typeface="Consolas" panose="020B0609020204030204" pitchFamily="49" charset="0"/>
              </a:rPr>
              <a:t> tarifa </a:t>
            </a:r>
            <a:r>
              <a:rPr lang="es-MX" sz="1000" b="1" dirty="0" err="1">
                <a:solidFill>
                  <a:srgbClr val="800000"/>
                </a:solidFill>
                <a:latin typeface="Consolas" panose="020B0609020204030204" pitchFamily="49" charset="0"/>
              </a:rPr>
              <a:t>on</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tarifa.id_cliente</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cliente.id_cliente</a:t>
            </a:r>
            <a:r>
              <a:rPr lang="es-MX" sz="1000" b="1" dirty="0">
                <a:solidFill>
                  <a:srgbClr val="000000"/>
                </a:solidFill>
                <a:latin typeface="Consolas" panose="020B0609020204030204" pitchFamily="49" charset="0"/>
              </a:rPr>
              <a:t> </a:t>
            </a:r>
          </a:p>
          <a:p>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inner</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join</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a:t>
            </a:r>
            <a:r>
              <a:rPr lang="es-MX" sz="1000" b="1"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on</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valor_transaccional.id_tarifa</a:t>
            </a:r>
            <a:r>
              <a:rPr lang="es-MX" sz="1000" b="1" dirty="0">
                <a:solidFill>
                  <a:srgbClr val="000000"/>
                </a:solidFill>
                <a:latin typeface="Consolas" panose="020B0609020204030204" pitchFamily="49" charset="0"/>
              </a:rPr>
              <a:t> = </a:t>
            </a:r>
            <a:r>
              <a:rPr lang="es-MX" sz="1000" b="1" dirty="0" err="1">
                <a:solidFill>
                  <a:srgbClr val="000000"/>
                </a:solidFill>
                <a:latin typeface="Consolas" panose="020B0609020204030204" pitchFamily="49" charset="0"/>
              </a:rPr>
              <a:t>tarifa.id_tarifa</a:t>
            </a:r>
            <a:r>
              <a:rPr lang="es-MX" sz="1000" b="1" dirty="0">
                <a:solidFill>
                  <a:srgbClr val="000000"/>
                </a:solidFill>
                <a:latin typeface="Consolas" panose="020B0609020204030204" pitchFamily="49" charset="0"/>
              </a:rPr>
              <a:t> </a:t>
            </a:r>
          </a:p>
          <a:p>
            <a:r>
              <a:rPr lang="es-MX" sz="1000" dirty="0">
                <a:solidFill>
                  <a:srgbClr val="000000"/>
                </a:solidFill>
                <a:latin typeface="Consolas" panose="020B0609020204030204" pitchFamily="49" charset="0"/>
              </a:rPr>
              <a:t>     </a:t>
            </a:r>
            <a:r>
              <a:rPr lang="es-MX" sz="1000" b="1" dirty="0" err="1">
                <a:solidFill>
                  <a:srgbClr val="800000"/>
                </a:solidFill>
                <a:latin typeface="Consolas" panose="020B0609020204030204" pitchFamily="49" charset="0"/>
              </a:rPr>
              <a:t>where</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cliente.id_cliente</a:t>
            </a:r>
            <a:r>
              <a:rPr lang="es-MX" sz="1000" b="1" dirty="0">
                <a:solidFill>
                  <a:srgbClr val="000000"/>
                </a:solidFill>
                <a:latin typeface="Consolas" panose="020B0609020204030204" pitchFamily="49" charset="0"/>
              </a:rPr>
              <a:t> = </a:t>
            </a:r>
            <a:r>
              <a:rPr lang="es-MX" sz="1000" b="1" dirty="0">
                <a:solidFill>
                  <a:srgbClr val="008000"/>
                </a:solidFill>
                <a:latin typeface="Consolas" panose="020B0609020204030204" pitchFamily="49" charset="0"/>
              </a:rPr>
              <a:t>'C01'</a:t>
            </a:r>
            <a:r>
              <a:rPr lang="es-MX" sz="1000" b="1" dirty="0">
                <a:solidFill>
                  <a:srgbClr val="000000"/>
                </a:solidFill>
                <a:latin typeface="Consolas" panose="020B0609020204030204" pitchFamily="49" charset="0"/>
              </a:rPr>
              <a:t> </a:t>
            </a:r>
            <a:r>
              <a:rPr lang="es-MX" sz="1000" b="1" dirty="0">
                <a:solidFill>
                  <a:srgbClr val="800000"/>
                </a:solidFill>
                <a:latin typeface="Consolas" panose="020B0609020204030204" pitchFamily="49" charset="0"/>
              </a:rPr>
              <a:t>and</a:t>
            </a:r>
            <a:r>
              <a:rPr lang="es-MX" sz="1000" b="1" dirty="0">
                <a:solidFill>
                  <a:srgbClr val="000000"/>
                </a:solidFill>
                <a:latin typeface="Consolas" panose="020B0609020204030204" pitchFamily="49" charset="0"/>
              </a:rPr>
              <a:t>  </a:t>
            </a:r>
            <a:r>
              <a:rPr lang="es-MX" sz="1000" b="1" dirty="0" err="1">
                <a:solidFill>
                  <a:srgbClr val="000000"/>
                </a:solidFill>
                <a:latin typeface="Consolas" panose="020B0609020204030204" pitchFamily="49" charset="0"/>
              </a:rPr>
              <a:t>valor_transaccional.estadocuenta</a:t>
            </a:r>
            <a:r>
              <a:rPr lang="es-MX" sz="1000" b="1" dirty="0">
                <a:solidFill>
                  <a:srgbClr val="000000"/>
                </a:solidFill>
                <a:latin typeface="Consolas" panose="020B0609020204030204" pitchFamily="49" charset="0"/>
              </a:rPr>
              <a:t> = </a:t>
            </a:r>
            <a:r>
              <a:rPr lang="es-MX" sz="1000" b="1" dirty="0">
                <a:solidFill>
                  <a:srgbClr val="008000"/>
                </a:solidFill>
                <a:latin typeface="Consolas" panose="020B0609020204030204" pitchFamily="49" charset="0"/>
              </a:rPr>
              <a:t>'DEBE'</a:t>
            </a:r>
            <a:r>
              <a:rPr lang="es-MX" sz="1000" b="1" dirty="0">
                <a:solidFill>
                  <a:srgbClr val="FF0000"/>
                </a:solidFill>
                <a:latin typeface="Consolas" panose="020B0609020204030204" pitchFamily="49" charset="0"/>
              </a:rPr>
              <a:t>;</a:t>
            </a:r>
            <a:endParaRPr lang="es-MX" dirty="0"/>
          </a:p>
        </p:txBody>
      </p:sp>
    </p:spTree>
    <p:extLst>
      <p:ext uri="{BB962C8B-B14F-4D97-AF65-F5344CB8AC3E}">
        <p14:creationId xmlns:p14="http://schemas.microsoft.com/office/powerpoint/2010/main" val="2295228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Estela de condensación</Template>
  <TotalTime>1528</TotalTime>
  <Words>1404</Words>
  <Application>Microsoft Office PowerPoint</Application>
  <PresentationFormat>Panorámica</PresentationFormat>
  <Paragraphs>210</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Bahnschrift SemiLight SemiConde</vt:lpstr>
      <vt:lpstr>Calibri</vt:lpstr>
      <vt:lpstr>Century Gothic</vt:lpstr>
      <vt:lpstr>Consolas</vt:lpstr>
      <vt:lpstr>Estela de condensación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MEDRANDA MEDRANDA ALEX JONATHAN</dc:creator>
  <cp:lastModifiedBy>Alex Medranda</cp:lastModifiedBy>
  <cp:revision>72</cp:revision>
  <dcterms:created xsi:type="dcterms:W3CDTF">2021-07-01T05:05:33Z</dcterms:created>
  <dcterms:modified xsi:type="dcterms:W3CDTF">2021-09-01T19:48:46Z</dcterms:modified>
</cp:coreProperties>
</file>