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3"/>
  </p:notes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snapToGrid="0">
      <p:cViewPr varScale="1">
        <p:scale>
          <a:sx n="69" d="100"/>
          <a:sy n="69" d="100"/>
        </p:scale>
        <p:origin x="7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B322D-DFB9-4A17-886F-3A21DB9B0CF6}" type="datetimeFigureOut">
              <a:rPr lang="es-MX" smtClean="0"/>
              <a:t>01/07/2021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5124A-1797-4FAD-893D-32A9A2F42AEC}" type="slidenum">
              <a:rPr lang="es-MX" smtClean="0"/>
              <a:t>‹Nº›</a:t>
            </a:fld>
            <a:endParaRPr lang="es-MX"/>
          </a:p>
        </p:txBody>
      </p:sp>
    </p:spTree>
    <p:extLst>
      <p:ext uri="{BB962C8B-B14F-4D97-AF65-F5344CB8AC3E}">
        <p14:creationId xmlns:p14="http://schemas.microsoft.com/office/powerpoint/2010/main" val="344046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0AB5124A-1797-4FAD-893D-32A9A2F42AEC}" type="slidenum">
              <a:rPr lang="es-MX" smtClean="0"/>
              <a:t>2</a:t>
            </a:fld>
            <a:endParaRPr lang="es-MX"/>
          </a:p>
        </p:txBody>
      </p:sp>
    </p:spTree>
    <p:extLst>
      <p:ext uri="{BB962C8B-B14F-4D97-AF65-F5344CB8AC3E}">
        <p14:creationId xmlns:p14="http://schemas.microsoft.com/office/powerpoint/2010/main" val="22558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0AB5124A-1797-4FAD-893D-32A9A2F42AEC}" type="slidenum">
              <a:rPr lang="es-MX" smtClean="0"/>
              <a:t>4</a:t>
            </a:fld>
            <a:endParaRPr lang="es-MX"/>
          </a:p>
        </p:txBody>
      </p:sp>
    </p:spTree>
    <p:extLst>
      <p:ext uri="{BB962C8B-B14F-4D97-AF65-F5344CB8AC3E}">
        <p14:creationId xmlns:p14="http://schemas.microsoft.com/office/powerpoint/2010/main" val="1305012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F4E7D41-47BF-4300-9623-3978FEB32E91}" type="datetimeFigureOut">
              <a:rPr lang="es-MX" smtClean="0"/>
              <a:t>01/07/2021</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178807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F4E7D41-47BF-4300-9623-3978FEB32E91}" type="datetimeFigureOut">
              <a:rPr lang="es-MX" smtClean="0"/>
              <a:t>01/07/2021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1713561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4E7D41-47BF-4300-9623-3978FEB32E91}" type="datetimeFigureOut">
              <a:rPr lang="es-MX" smtClean="0"/>
              <a:t>01/07/2021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596506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4E7D41-47BF-4300-9623-3978FEB32E91}" type="datetimeFigureOut">
              <a:rPr lang="es-MX" smtClean="0"/>
              <a:t>01/07/2021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9103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F4E7D41-47BF-4300-9623-3978FEB32E91}" type="datetimeFigureOut">
              <a:rPr lang="es-MX" smtClean="0"/>
              <a:t>01/07/2021</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41331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0F4E7D41-47BF-4300-9623-3978FEB32E91}" type="datetimeFigureOut">
              <a:rPr lang="es-MX" smtClean="0"/>
              <a:t>01/07/2021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127395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0F4E7D41-47BF-4300-9623-3978FEB32E91}" type="datetimeFigureOut">
              <a:rPr lang="es-MX" smtClean="0"/>
              <a:t>01/07/2021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460980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F4E7D41-47BF-4300-9623-3978FEB32E91}" type="datetimeFigureOut">
              <a:rPr lang="es-MX" smtClean="0"/>
              <a:t>01/07/2021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1597141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F4E7D41-47BF-4300-9623-3978FEB32E91}" type="datetimeFigureOut">
              <a:rPr lang="es-MX" smtClean="0"/>
              <a:t>01/07/2021</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161105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F4E7D41-47BF-4300-9623-3978FEB32E91}" type="datetimeFigureOut">
              <a:rPr lang="es-MX" smtClean="0"/>
              <a:t>01/07/2021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362478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F4E7D41-47BF-4300-9623-3978FEB32E91}" type="datetimeFigureOut">
              <a:rPr lang="es-MX" smtClean="0"/>
              <a:t>01/07/2021</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94483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F4E7D41-47BF-4300-9623-3978FEB32E91}" type="datetimeFigureOut">
              <a:rPr lang="es-MX" smtClean="0"/>
              <a:t>01/07/2021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45282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F4E7D41-47BF-4300-9623-3978FEB32E91}" type="datetimeFigureOut">
              <a:rPr lang="es-MX" smtClean="0"/>
              <a:t>01/07/2021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41511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F4E7D41-47BF-4300-9623-3978FEB32E91}" type="datetimeFigureOut">
              <a:rPr lang="es-MX" smtClean="0"/>
              <a:t>01/07/2021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399540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E7D41-47BF-4300-9623-3978FEB32E91}" type="datetimeFigureOut">
              <a:rPr lang="es-MX" smtClean="0"/>
              <a:t>01/07/2021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52175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F4E7D41-47BF-4300-9623-3978FEB32E91}" type="datetimeFigureOut">
              <a:rPr lang="es-MX" smtClean="0"/>
              <a:t>01/07/2021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409387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F4E7D41-47BF-4300-9623-3978FEB32E91}" type="datetimeFigureOut">
              <a:rPr lang="es-MX" smtClean="0"/>
              <a:t>01/07/2021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340070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4E7D41-47BF-4300-9623-3978FEB32E91}" type="datetimeFigureOut">
              <a:rPr lang="es-MX" smtClean="0"/>
              <a:t>01/07/2021</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099B95-6AC3-4B67-92C9-76D9865494D6}" type="slidenum">
              <a:rPr lang="es-MX" smtClean="0"/>
              <a:t>‹Nº›</a:t>
            </a:fld>
            <a:endParaRPr lang="es-MX"/>
          </a:p>
        </p:txBody>
      </p:sp>
    </p:spTree>
    <p:extLst>
      <p:ext uri="{BB962C8B-B14F-4D97-AF65-F5344CB8AC3E}">
        <p14:creationId xmlns:p14="http://schemas.microsoft.com/office/powerpoint/2010/main" val="397827375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www.postgresql.org/" TargetMode="External"/><Relationship Id="rId3" Type="http://schemas.openxmlformats.org/officeDocument/2006/relationships/image" Target="../media/image8.png"/><Relationship Id="rId7" Type="http://schemas.openxmlformats.org/officeDocument/2006/relationships/hyperlink" Target="https://dbeaver.com/"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github.com/Alexm-99/Empresa_Electrica" TargetMode="External"/><Relationship Id="rId5"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hyperlink" Target="https://www.postgresql.org/"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s://dbeaver.com/" TargetMode="External"/><Relationship Id="rId5" Type="http://schemas.openxmlformats.org/officeDocument/2006/relationships/hyperlink" Target="https://github.com/Alexm-99/Empresa_Electrica" TargetMode="Externa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hyperlink" Target="https://github.com/" TargetMode="External"/><Relationship Id="rId5" Type="http://schemas.openxmlformats.org/officeDocument/2006/relationships/hyperlink" Target="https://github.com/Alexm-99/Empresa_Electrica"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image" Target="../media/image4.png"/><Relationship Id="rId21" Type="http://schemas.openxmlformats.org/officeDocument/2006/relationships/image" Target="../media/image6.png"/><Relationship Id="rId7" Type="http://schemas.openxmlformats.org/officeDocument/2006/relationships/slide" Target="slide3.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1.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slide" Target="slide9.xml"/><Relationship Id="rId5" Type="http://schemas.openxmlformats.org/officeDocument/2006/relationships/image" Target="../media/image5.png"/><Relationship Id="rId15" Type="http://schemas.openxmlformats.org/officeDocument/2006/relationships/slide" Target="slide15.xml"/><Relationship Id="rId10" Type="http://schemas.openxmlformats.org/officeDocument/2006/relationships/slide" Target="slide6.xml"/><Relationship Id="rId19" Type="http://schemas.openxmlformats.org/officeDocument/2006/relationships/slide" Target="slide19.xml"/><Relationship Id="rId4" Type="http://schemas.microsoft.com/office/2007/relationships/hdphoto" Target="../media/hdphoto1.wdp"/><Relationship Id="rId9" Type="http://schemas.openxmlformats.org/officeDocument/2006/relationships/slide" Target="slide5.xml"/><Relationship Id="rId14" Type="http://schemas.openxmlformats.org/officeDocument/2006/relationships/slide" Target="slide14.xml"/><Relationship Id="rId22"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hyperlink" Target="https://app.diagrams.n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support.microsoft.com/es-es/office/crear-un-diagrama-con-la-notaci&#243;n-de-base-de-datos-de-chen-75d28eff-2509-4faf-8cd9-3eda5fb4327b"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old.erwin.com/bookshelf/9.7.00/Bookshelf_Files/PDF/erwin_Overview.pdf"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dbeaver.com/"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blob/master/SQL/EmpresaElectrica-CREATE.sq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postgresql.org/" TargetMode="External"/><Relationship Id="rId3" Type="http://schemas.openxmlformats.org/officeDocument/2006/relationships/image" Target="../media/image8.png"/><Relationship Id="rId7" Type="http://schemas.openxmlformats.org/officeDocument/2006/relationships/hyperlink" Target="https://dbeaver.com/"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github.com/Alexm-99/Empresa_Electrica" TargetMode="Externa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623353" y="1409036"/>
            <a:ext cx="5403273" cy="707886"/>
          </a:xfrm>
          <a:prstGeom prst="rect">
            <a:avLst/>
          </a:prstGeom>
          <a:noFill/>
        </p:spPr>
        <p:txBody>
          <a:bodyPr wrap="square" rtlCol="0">
            <a:spAutoFit/>
          </a:bodyPr>
          <a:lstStyle/>
          <a:p>
            <a:r>
              <a:rPr lang="es-MX" sz="4000" b="1" dirty="0" smtClean="0">
                <a:ln w="0"/>
                <a:solidFill>
                  <a:schemeClr val="accent1"/>
                </a:solidFill>
                <a:effectLst>
                  <a:outerShdw blurRad="38100" dist="25400" dir="5400000" algn="ctr" rotWithShape="0">
                    <a:srgbClr val="6E747A">
                      <a:alpha val="43000"/>
                    </a:srgbClr>
                  </a:outerShdw>
                </a:effectLst>
              </a:rPr>
              <a:t>EMPRESA ELECTRICA</a:t>
            </a:r>
          </a:p>
        </p:txBody>
      </p:sp>
      <p:sp>
        <p:nvSpPr>
          <p:cNvPr id="4" name="CuadroTexto 3"/>
          <p:cNvSpPr txBox="1"/>
          <p:nvPr/>
        </p:nvSpPr>
        <p:spPr>
          <a:xfrm>
            <a:off x="2043544" y="2618509"/>
            <a:ext cx="8963892" cy="1569660"/>
          </a:xfrm>
          <a:prstGeom prst="rect">
            <a:avLst/>
          </a:prstGeom>
          <a:noFill/>
        </p:spPr>
        <p:txBody>
          <a:bodyPr wrap="square" rtlCol="0">
            <a:spAutoFit/>
          </a:bodyPr>
          <a:lstStyle/>
          <a:p>
            <a:r>
              <a:rPr lang="es-MX" sz="2400" b="1" dirty="0" smtClean="0"/>
              <a:t>OBJETIVO:</a:t>
            </a:r>
          </a:p>
          <a:p>
            <a:r>
              <a:rPr lang="es-MX" sz="2400" dirty="0"/>
              <a:t>	</a:t>
            </a:r>
            <a:r>
              <a:rPr lang="es-MX" sz="2400" dirty="0" smtClean="0"/>
              <a:t>DESARROLLAR UN MODELO DE BASE DE DATOS PARA 	UN SISTEMA DE PAGO ELÉCTRICO EN PLATAFORMAS 	DIGITALES.</a:t>
            </a:r>
            <a:endParaRPr lang="es-MX" sz="2400" dirty="0"/>
          </a:p>
        </p:txBody>
      </p:sp>
      <p:sp>
        <p:nvSpPr>
          <p:cNvPr id="5" name="CuadroTexto 4">
            <a:extLst>
              <a:ext uri="{FF2B5EF4-FFF2-40B4-BE49-F238E27FC236}">
                <a16:creationId xmlns:a16="http://schemas.microsoft.com/office/drawing/2014/main" id="{8BA8465E-0F28-4E28-83C0-F769920DE515}"/>
              </a:ext>
            </a:extLst>
          </p:cNvPr>
          <p:cNvSpPr txBox="1"/>
          <p:nvPr/>
        </p:nvSpPr>
        <p:spPr>
          <a:xfrm>
            <a:off x="871624" y="5043699"/>
            <a:ext cx="437924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nSpc>
                <a:spcPct val="150000"/>
              </a:lnSpc>
              <a:defRPr/>
            </a:pPr>
            <a:r>
              <a:rPr lang="es-ES" sz="1600" i="1" dirty="0">
                <a:solidFill>
                  <a:prstClr val="black"/>
                </a:solidFill>
                <a:latin typeface="Bahnschrift SemiLight SemiConde" panose="020B0502040204020203" pitchFamily="34" charset="0"/>
              </a:rPr>
              <a:t>Estudiante: </a:t>
            </a:r>
            <a:r>
              <a:rPr lang="es-ES" sz="1600" i="1" dirty="0" err="1">
                <a:solidFill>
                  <a:prstClr val="black"/>
                </a:solidFill>
                <a:latin typeface="Bahnschrift SemiLight SemiConde" panose="020B0502040204020203" pitchFamily="34" charset="0"/>
              </a:rPr>
              <a:t>Medranda</a:t>
            </a:r>
            <a:r>
              <a:rPr lang="es-ES" sz="1600" i="1" dirty="0">
                <a:solidFill>
                  <a:prstClr val="black"/>
                </a:solidFill>
                <a:latin typeface="Bahnschrift SemiLight SemiConde" panose="020B0502040204020203" pitchFamily="34" charset="0"/>
              </a:rPr>
              <a:t> </a:t>
            </a:r>
            <a:r>
              <a:rPr lang="es-ES" sz="1600" i="1" dirty="0" err="1">
                <a:solidFill>
                  <a:prstClr val="black"/>
                </a:solidFill>
                <a:latin typeface="Bahnschrift SemiLight SemiConde" panose="020B0502040204020203" pitchFamily="34" charset="0"/>
              </a:rPr>
              <a:t>Medranda</a:t>
            </a:r>
            <a:r>
              <a:rPr lang="es-ES" sz="1600" i="1" dirty="0">
                <a:solidFill>
                  <a:prstClr val="black"/>
                </a:solidFill>
                <a:latin typeface="Bahnschrift SemiLight SemiConde" panose="020B0502040204020203" pitchFamily="34" charset="0"/>
              </a:rPr>
              <a:t> Alex</a:t>
            </a:r>
          </a:p>
          <a:p>
            <a:pPr lvl="0">
              <a:lnSpc>
                <a:spcPct val="150000"/>
              </a:lnSpc>
              <a:defRPr/>
            </a:pPr>
            <a:r>
              <a:rPr lang="es-ES" sz="1600" i="1" dirty="0">
                <a:solidFill>
                  <a:prstClr val="black"/>
                </a:solidFill>
                <a:latin typeface="Bahnschrift SemiLight SemiConde" panose="020B0502040204020203" pitchFamily="34" charset="0"/>
              </a:rPr>
              <a:t>Curso: 5”B</a:t>
            </a:r>
            <a:r>
              <a:rPr lang="es-ES" sz="1600" i="1" dirty="0" smtClean="0">
                <a:solidFill>
                  <a:prstClr val="black"/>
                </a:solidFill>
                <a:latin typeface="Bahnschrift SemiLight SemiConde" panose="020B0502040204020203" pitchFamily="34" charset="0"/>
              </a:rPr>
              <a:t>”</a:t>
            </a:r>
            <a:endParaRPr kumimoji="0" lang="es-ES" sz="1600" i="1" u="none" strike="noStrike" kern="1200" cap="none" spc="0" normalizeH="0" baseline="0" noProof="0" dirty="0" smtClean="0">
              <a:ln>
                <a:noFill/>
              </a:ln>
              <a:solidFill>
                <a:prstClr val="black"/>
              </a:solidFill>
              <a:effectLst/>
              <a:uLnTx/>
              <a:uFillTx/>
              <a:latin typeface="Bahnschrift SemiLight SemiConde"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s-ES" sz="1600" i="1" u="none" strike="noStrike" kern="1200" cap="none" spc="0" normalizeH="0" baseline="0" noProof="0" dirty="0" smtClean="0">
                <a:ln>
                  <a:noFill/>
                </a:ln>
                <a:solidFill>
                  <a:prstClr val="black"/>
                </a:solidFill>
                <a:effectLst/>
                <a:uLnTx/>
                <a:uFillTx/>
                <a:latin typeface="Bahnschrift SemiLight SemiConde" panose="020B0502040204020203" pitchFamily="34" charset="0"/>
              </a:rPr>
              <a:t>Tecnología </a:t>
            </a:r>
            <a:r>
              <a:rPr kumimoji="0" lang="es-ES" sz="1600" i="1" u="none" strike="noStrike" kern="1200" cap="none" spc="0" normalizeH="0" baseline="0" noProof="0" dirty="0">
                <a:ln>
                  <a:noFill/>
                </a:ln>
                <a:solidFill>
                  <a:prstClr val="black"/>
                </a:solidFill>
                <a:effectLst/>
                <a:uLnTx/>
                <a:uFillTx/>
                <a:latin typeface="Bahnschrift SemiLight SemiConde" panose="020B0502040204020203" pitchFamily="34" charset="0"/>
              </a:rPr>
              <a:t>de la Información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s-ES" sz="1600" i="1" u="none" strike="noStrike" kern="1200" cap="none" spc="0" normalizeH="0" baseline="0" noProof="0" dirty="0">
                <a:ln>
                  <a:noFill/>
                </a:ln>
                <a:solidFill>
                  <a:prstClr val="black"/>
                </a:solidFill>
                <a:effectLst/>
                <a:uLnTx/>
                <a:uFillTx/>
                <a:latin typeface="Bahnschrift SemiLight SemiConde" panose="020B0502040204020203" pitchFamily="34" charset="0"/>
              </a:rPr>
              <a:t>Gestión de Base de </a:t>
            </a:r>
            <a:r>
              <a:rPr kumimoji="0" lang="es-ES" sz="1600" i="1" u="none" strike="noStrike" kern="1200" cap="none" spc="0" normalizeH="0" baseline="0" noProof="0" dirty="0" smtClean="0">
                <a:ln>
                  <a:noFill/>
                </a:ln>
                <a:solidFill>
                  <a:prstClr val="black"/>
                </a:solidFill>
                <a:effectLst/>
                <a:uLnTx/>
                <a:uFillTx/>
                <a:latin typeface="Bahnschrift SemiLight SemiConde" panose="020B0502040204020203" pitchFamily="34" charset="0"/>
              </a:rPr>
              <a:t>Datos</a:t>
            </a:r>
            <a:endParaRPr kumimoji="0" lang="es-ES" sz="1600" i="1" u="none" strike="noStrike" kern="1200" cap="none" spc="0" normalizeH="0" baseline="0" noProof="0" dirty="0">
              <a:ln>
                <a:noFill/>
              </a:ln>
              <a:solidFill>
                <a:prstClr val="black"/>
              </a:solidFill>
              <a:effectLst/>
              <a:uLnTx/>
              <a:uFillTx/>
              <a:latin typeface="Bahnschrift SemiLight SemiConde" panose="020B0502040204020203" pitchFamily="34" charset="0"/>
            </a:endParaRPr>
          </a:p>
        </p:txBody>
      </p:sp>
      <p:pic>
        <p:nvPicPr>
          <p:cNvPr id="2050" name="Picture 2" descr="ULEAM"/>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2131" b="29086"/>
          <a:stretch/>
        </p:blipFill>
        <p:spPr bwMode="auto">
          <a:xfrm>
            <a:off x="6324989" y="4874580"/>
            <a:ext cx="5721146" cy="1907897"/>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99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19632" y="860568"/>
            <a:ext cx="419538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INSERCIONES - LÓGICA</a:t>
            </a:r>
            <a:endParaRPr lang="es-MX" sz="2400" b="1" i="1" dirty="0">
              <a:ln w="0"/>
              <a:solidFill>
                <a:schemeClr val="accent1"/>
              </a:solidFill>
              <a:effectLst>
                <a:outerShdw blurRad="38100" dist="25400" dir="5400000" algn="ctr" rotWithShape="0">
                  <a:srgbClr val="6E747A">
                    <a:alpha val="43000"/>
                  </a:srgbClr>
                </a:outerShdw>
              </a:effectLst>
            </a:endParaRP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5023" y="1285892"/>
            <a:ext cx="4753004" cy="4343539"/>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1525" y="4583724"/>
            <a:ext cx="2514600" cy="2162175"/>
          </a:xfrm>
          <a:prstGeom prst="rect">
            <a:avLst/>
          </a:prstGeom>
        </p:spPr>
      </p:pic>
      <p:sp>
        <p:nvSpPr>
          <p:cNvPr id="7" name="Rectángulo 6"/>
          <p:cNvSpPr/>
          <p:nvPr/>
        </p:nvSpPr>
        <p:spPr>
          <a:xfrm>
            <a:off x="166255" y="1692469"/>
            <a:ext cx="6096000" cy="1169551"/>
          </a:xfrm>
          <a:prstGeom prst="rect">
            <a:avLst/>
          </a:prstGeom>
        </p:spPr>
        <p:txBody>
          <a:bodyPr>
            <a:spAutoFit/>
          </a:bodyPr>
          <a:lstStyle/>
          <a:p>
            <a:r>
              <a:rPr lang="es-MX" sz="1000" b="1" dirty="0">
                <a:solidFill>
                  <a:srgbClr val="800000"/>
                </a:solidFill>
                <a:latin typeface="Consolas" panose="020B0609020204030204" pitchFamily="49" charset="0"/>
              </a:rPr>
              <a:t>INSERT</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INTO</a:t>
            </a:r>
            <a:r>
              <a:rPr lang="es-MX" sz="1000" b="1" dirty="0">
                <a:solidFill>
                  <a:srgbClr val="000000"/>
                </a:solidFill>
                <a:latin typeface="Consolas" panose="020B0609020204030204" pitchFamily="49" charset="0"/>
              </a:rPr>
              <a:t> cliente</a:t>
            </a:r>
          </a:p>
          <a:p>
            <a:r>
              <a:rPr lang="es-MX" sz="1000" dirty="0">
                <a:solidFill>
                  <a:srgbClr val="000000"/>
                </a:solidFill>
                <a:latin typeface="Consolas" panose="020B0609020204030204" pitchFamily="49" charset="0"/>
              </a:rPr>
              <a:t>(</a:t>
            </a:r>
            <a:r>
              <a:rPr lang="es-MX" sz="1000" dirty="0" err="1">
                <a:solidFill>
                  <a:srgbClr val="000000"/>
                </a:solidFill>
                <a:latin typeface="Consolas" panose="020B0609020204030204" pitchFamily="49" charset="0"/>
              </a:rPr>
              <a:t>id_persona</a:t>
            </a:r>
            <a:r>
              <a:rPr lang="es-MX" sz="1000" dirty="0">
                <a:solidFill>
                  <a:srgbClr val="000000"/>
                </a:solidFill>
                <a:latin typeface="Consolas" panose="020B0609020204030204" pitchFamily="49" charset="0"/>
              </a:rPr>
              <a:t>, nombre, apellido, cedula, </a:t>
            </a:r>
            <a:r>
              <a:rPr lang="es-MX" sz="1000" dirty="0" err="1">
                <a:solidFill>
                  <a:srgbClr val="000000"/>
                </a:solidFill>
                <a:latin typeface="Consolas" panose="020B0609020204030204" pitchFamily="49" charset="0"/>
              </a:rPr>
              <a:t>direccion</a:t>
            </a:r>
            <a:r>
              <a:rPr lang="es-MX" sz="1000" dirty="0">
                <a:solidFill>
                  <a:srgbClr val="000000"/>
                </a:solidFill>
                <a:latin typeface="Consolas" panose="020B0609020204030204" pitchFamily="49" charset="0"/>
              </a:rPr>
              <a:t>, correo, </a:t>
            </a:r>
            <a:r>
              <a:rPr lang="es-MX" sz="1000" dirty="0" err="1">
                <a:solidFill>
                  <a:srgbClr val="000000"/>
                </a:solidFill>
                <a:latin typeface="Consolas" panose="020B0609020204030204" pitchFamily="49" charset="0"/>
              </a:rPr>
              <a:t>telefono</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fecha_nacimiento</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id_login</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id_cliente</a:t>
            </a:r>
            <a:r>
              <a:rPr lang="es-MX" sz="1000" dirty="0">
                <a:solidFill>
                  <a:srgbClr val="000000"/>
                </a:solidFill>
                <a:latin typeface="Consolas" panose="020B0609020204030204" pitchFamily="49" charset="0"/>
              </a:rPr>
              <a:t>, provincia, </a:t>
            </a:r>
            <a:r>
              <a:rPr lang="es-MX" sz="1000" dirty="0" err="1">
                <a:solidFill>
                  <a:srgbClr val="000000"/>
                </a:solidFill>
                <a:latin typeface="Consolas" panose="020B0609020204030204" pitchFamily="49" charset="0"/>
              </a:rPr>
              <a:t>canton</a:t>
            </a:r>
            <a:r>
              <a:rPr lang="es-MX" sz="1000" dirty="0">
                <a:solidFill>
                  <a:srgbClr val="000000"/>
                </a:solidFill>
                <a:latin typeface="Consolas" panose="020B0609020204030204" pitchFamily="49" charset="0"/>
              </a:rPr>
              <a:t>, parroquia, </a:t>
            </a:r>
            <a:r>
              <a:rPr lang="es-MX" sz="1000" dirty="0" err="1">
                <a:solidFill>
                  <a:srgbClr val="000000"/>
                </a:solidFill>
                <a:latin typeface="Consolas" panose="020B0609020204030204" pitchFamily="49" charset="0"/>
              </a:rPr>
              <a:t>codigo_postal</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id_admin</a:t>
            </a:r>
            <a:r>
              <a:rPr lang="es-MX" sz="1000" dirty="0">
                <a:solidFill>
                  <a:srgbClr val="000000"/>
                </a:solidFill>
                <a:latin typeface="Consolas" panose="020B0609020204030204" pitchFamily="49" charset="0"/>
              </a:rPr>
              <a:t>)</a:t>
            </a:r>
          </a:p>
          <a:p>
            <a:r>
              <a:rPr lang="pt-BR" sz="1000" b="1" dirty="0">
                <a:solidFill>
                  <a:srgbClr val="800000"/>
                </a:solidFill>
                <a:latin typeface="Consolas" panose="020B0609020204030204" pitchFamily="49" charset="0"/>
              </a:rPr>
              <a:t>VALUES</a:t>
            </a:r>
            <a:r>
              <a:rPr lang="pt-BR" sz="1000" b="1" dirty="0">
                <a:solidFill>
                  <a:srgbClr val="000000"/>
                </a:solidFill>
                <a:latin typeface="Consolas" panose="020B0609020204030204" pitchFamily="49" charset="0"/>
              </a:rPr>
              <a:t>(</a:t>
            </a:r>
            <a:r>
              <a:rPr lang="pt-BR" sz="1000" b="1" dirty="0">
                <a:solidFill>
                  <a:srgbClr val="008000"/>
                </a:solidFill>
                <a:latin typeface="Consolas" panose="020B0609020204030204" pitchFamily="49" charset="0"/>
              </a:rPr>
              <a:t>'PC01'</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'ALEX JONATHAN'</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'MEDRANDA </a:t>
            </a:r>
            <a:r>
              <a:rPr lang="pt-BR" sz="1000" b="1" dirty="0" err="1">
                <a:solidFill>
                  <a:srgbClr val="008000"/>
                </a:solidFill>
                <a:latin typeface="Consolas" panose="020B0609020204030204" pitchFamily="49" charset="0"/>
              </a:rPr>
              <a:t>MEDRANDA</a:t>
            </a:r>
            <a:r>
              <a:rPr lang="pt-BR" sz="1000" b="1" dirty="0">
                <a:solidFill>
                  <a:srgbClr val="008000"/>
                </a:solidFill>
                <a:latin typeface="Consolas" panose="020B0609020204030204" pitchFamily="49" charset="0"/>
              </a:rPr>
              <a:t>'</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'1316311719'</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'JARAMISOL VIA MANTA JARAMIJÓ'</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'alexmedranda_99@hotmail.com'</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'09552555232'</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'1999-09-05'</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'LOC01'</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'C01'</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'MANABI'</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'JARAMIJO'</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'JARAMISOL'</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'0655662'</a:t>
            </a:r>
            <a:r>
              <a:rPr lang="pt-BR" sz="1000" b="1" dirty="0">
                <a:solidFill>
                  <a:srgbClr val="000000"/>
                </a:solidFill>
                <a:latin typeface="Consolas" panose="020B0609020204030204" pitchFamily="49" charset="0"/>
              </a:rPr>
              <a:t>, </a:t>
            </a:r>
            <a:r>
              <a:rPr lang="pt-BR" sz="1000" b="1" dirty="0">
                <a:solidFill>
                  <a:srgbClr val="008000"/>
                </a:solidFill>
                <a:latin typeface="Consolas" panose="020B0609020204030204" pitchFamily="49" charset="0"/>
              </a:rPr>
              <a:t>'AD01'</a:t>
            </a:r>
            <a:r>
              <a:rPr lang="pt-BR" sz="1000" b="1" dirty="0">
                <a:solidFill>
                  <a:srgbClr val="000000"/>
                </a:solidFill>
                <a:latin typeface="Consolas" panose="020B0609020204030204" pitchFamily="49" charset="0"/>
              </a:rPr>
              <a:t>)</a:t>
            </a:r>
            <a:r>
              <a:rPr lang="pt-BR" sz="1000" b="1" dirty="0">
                <a:solidFill>
                  <a:srgbClr val="FF0000"/>
                </a:solidFill>
                <a:latin typeface="Consolas" panose="020B0609020204030204" pitchFamily="49" charset="0"/>
              </a:rPr>
              <a:t>;</a:t>
            </a:r>
          </a:p>
        </p:txBody>
      </p:sp>
      <p:sp>
        <p:nvSpPr>
          <p:cNvPr id="12" name="Rectángulo 11"/>
          <p:cNvSpPr/>
          <p:nvPr/>
        </p:nvSpPr>
        <p:spPr>
          <a:xfrm>
            <a:off x="166255" y="2891261"/>
            <a:ext cx="6096000" cy="553998"/>
          </a:xfrm>
          <a:prstGeom prst="rect">
            <a:avLst/>
          </a:prstGeom>
        </p:spPr>
        <p:txBody>
          <a:bodyPr>
            <a:spAutoFit/>
          </a:bodyPr>
          <a:lstStyle/>
          <a:p>
            <a:r>
              <a:rPr lang="es-MX" sz="1000" b="1" dirty="0">
                <a:solidFill>
                  <a:srgbClr val="800000"/>
                </a:solidFill>
                <a:latin typeface="Consolas" panose="020B0609020204030204" pitchFamily="49" charset="0"/>
              </a:rPr>
              <a:t>INSERT</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INTO</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login</a:t>
            </a:r>
            <a:endParaRPr lang="es-MX" sz="1000" b="1" dirty="0">
              <a:solidFill>
                <a:srgbClr val="000000"/>
              </a:solidFill>
              <a:latin typeface="Consolas" panose="020B0609020204030204" pitchFamily="49" charset="0"/>
            </a:endParaRPr>
          </a:p>
          <a:p>
            <a:r>
              <a:rPr lang="es-MX" sz="1000" dirty="0">
                <a:solidFill>
                  <a:srgbClr val="000000"/>
                </a:solidFill>
                <a:latin typeface="Consolas" panose="020B0609020204030204" pitchFamily="49" charset="0"/>
              </a:rPr>
              <a:t>(</a:t>
            </a:r>
            <a:r>
              <a:rPr lang="es-MX" sz="1000" dirty="0" err="1">
                <a:solidFill>
                  <a:srgbClr val="000000"/>
                </a:solidFill>
                <a:latin typeface="Consolas" panose="020B0609020204030204" pitchFamily="49" charset="0"/>
              </a:rPr>
              <a:t>id_login</a:t>
            </a:r>
            <a:r>
              <a:rPr lang="es-MX" sz="1000" dirty="0">
                <a:solidFill>
                  <a:srgbClr val="000000"/>
                </a:solidFill>
                <a:latin typeface="Consolas" panose="020B0609020204030204" pitchFamily="49" charset="0"/>
              </a:rPr>
              <a:t>, usuario, </a:t>
            </a:r>
            <a:r>
              <a:rPr lang="es-MX" sz="1000" dirty="0" err="1">
                <a:solidFill>
                  <a:srgbClr val="000000"/>
                </a:solidFill>
                <a:latin typeface="Consolas" panose="020B0609020204030204" pitchFamily="49" charset="0"/>
              </a:rPr>
              <a:t>passwd</a:t>
            </a:r>
            <a:r>
              <a:rPr lang="es-MX" sz="1000" dirty="0">
                <a:solidFill>
                  <a:srgbClr val="000000"/>
                </a:solidFill>
                <a:latin typeface="Consolas" panose="020B0609020204030204" pitchFamily="49" charset="0"/>
              </a:rPr>
              <a:t>)</a:t>
            </a:r>
          </a:p>
          <a:p>
            <a:r>
              <a:rPr lang="es-MX" sz="1000" b="1" dirty="0">
                <a:solidFill>
                  <a:srgbClr val="800000"/>
                </a:solidFill>
                <a:latin typeface="Consolas" panose="020B0609020204030204" pitchFamily="49" charset="0"/>
              </a:rPr>
              <a:t>VALUES</a:t>
            </a:r>
            <a:r>
              <a:rPr lang="es-MX" sz="1000" b="1" dirty="0">
                <a:solidFill>
                  <a:srgbClr val="000000"/>
                </a:solidFill>
                <a:latin typeface="Consolas" panose="020B0609020204030204" pitchFamily="49" charset="0"/>
              </a:rPr>
              <a:t>(</a:t>
            </a:r>
            <a:r>
              <a:rPr lang="es-MX" sz="1000" b="1" dirty="0">
                <a:solidFill>
                  <a:srgbClr val="008000"/>
                </a:solidFill>
                <a:latin typeface="Consolas" panose="020B0609020204030204" pitchFamily="49" charset="0"/>
              </a:rPr>
              <a:t>'LOC01'</a:t>
            </a:r>
            <a:r>
              <a:rPr lang="es-MX" sz="1000" b="1" dirty="0">
                <a:solidFill>
                  <a:srgbClr val="000000"/>
                </a:solidFill>
                <a:latin typeface="Consolas" panose="020B0609020204030204" pitchFamily="49" charset="0"/>
              </a:rPr>
              <a:t>, </a:t>
            </a:r>
            <a:r>
              <a:rPr lang="es-MX" sz="1000" b="1" dirty="0">
                <a:solidFill>
                  <a:srgbClr val="008000"/>
                </a:solidFill>
                <a:latin typeface="Consolas" panose="020B0609020204030204" pitchFamily="49" charset="0"/>
              </a:rPr>
              <a:t>'C1316311719'</a:t>
            </a:r>
            <a:r>
              <a:rPr lang="es-MX" sz="1000" b="1" dirty="0">
                <a:solidFill>
                  <a:srgbClr val="000000"/>
                </a:solidFill>
                <a:latin typeface="Consolas" panose="020B0609020204030204" pitchFamily="49" charset="0"/>
              </a:rPr>
              <a:t>, </a:t>
            </a:r>
            <a:r>
              <a:rPr lang="es-MX" sz="1000" b="1" dirty="0">
                <a:solidFill>
                  <a:srgbClr val="008000"/>
                </a:solidFill>
                <a:latin typeface="Consolas" panose="020B0609020204030204" pitchFamily="49" charset="0"/>
              </a:rPr>
              <a:t>'12345'</a:t>
            </a:r>
            <a:r>
              <a:rPr lang="es-MX" sz="1000" b="1" dirty="0">
                <a:solidFill>
                  <a:srgbClr val="000000"/>
                </a:solidFill>
                <a:latin typeface="Consolas" panose="020B0609020204030204" pitchFamily="49" charset="0"/>
              </a:rPr>
              <a:t>)</a:t>
            </a:r>
            <a:r>
              <a:rPr lang="es-MX" sz="1000" b="1" dirty="0">
                <a:solidFill>
                  <a:srgbClr val="FF0000"/>
                </a:solidFill>
                <a:latin typeface="Consolas" panose="020B0609020204030204" pitchFamily="49" charset="0"/>
              </a:rPr>
              <a:t>;</a:t>
            </a:r>
          </a:p>
        </p:txBody>
      </p:sp>
      <p:sp>
        <p:nvSpPr>
          <p:cNvPr id="13" name="Rectángulo 12"/>
          <p:cNvSpPr/>
          <p:nvPr/>
        </p:nvSpPr>
        <p:spPr>
          <a:xfrm>
            <a:off x="166255" y="3610933"/>
            <a:ext cx="6096000" cy="1446550"/>
          </a:xfrm>
          <a:prstGeom prst="rect">
            <a:avLst/>
          </a:prstGeom>
        </p:spPr>
        <p:txBody>
          <a:bodyPr>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reclamos</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id_reclamo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fecha_reclamo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tipo_reclamo</a:t>
            </a:r>
            <a:r>
              <a:rPr lang="es-MX" sz="1100" dirty="0">
                <a:solidFill>
                  <a:srgbClr val="000000"/>
                </a:solidFill>
                <a:latin typeface="Consolas" panose="020B0609020204030204" pitchFamily="49" charset="0"/>
              </a:rPr>
              <a:t>, motivo, </a:t>
            </a:r>
            <a:r>
              <a:rPr lang="es-MX" sz="1100" dirty="0" err="1">
                <a:solidFill>
                  <a:srgbClr val="000000"/>
                </a:solidFill>
                <a:latin typeface="Consolas" panose="020B0609020204030204" pitchFamily="49" charset="0"/>
              </a:rPr>
              <a:t>descripcion</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fk_id_cliente</a:t>
            </a:r>
            <a:r>
              <a:rPr lang="es-MX" sz="1100" dirty="0">
                <a:solidFill>
                  <a:srgbClr val="000000"/>
                </a:solidFill>
                <a:latin typeface="Consolas" panose="020B0609020204030204" pitchFamily="49" charset="0"/>
              </a:rPr>
              <a:t>)</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'REC001'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'2020-09-05'</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'PRECIOS'</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'PRECIOS ELEVADOS'</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'EL DÍA 5 DE SEPTIEMBRE EL PRECIO DE LUZ AUMENTO CONSIDERABLEMENTE'</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'C01'</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reclamos</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id_reclamo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fecha_reclamo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tipo_reclamo</a:t>
            </a:r>
            <a:r>
              <a:rPr lang="es-MX" sz="1100" dirty="0">
                <a:solidFill>
                  <a:srgbClr val="000000"/>
                </a:solidFill>
                <a:latin typeface="Consolas" panose="020B0609020204030204" pitchFamily="49" charset="0"/>
              </a:rPr>
              <a:t>, motivo, </a:t>
            </a:r>
            <a:r>
              <a:rPr lang="es-MX" sz="1100" dirty="0" err="1">
                <a:solidFill>
                  <a:srgbClr val="000000"/>
                </a:solidFill>
                <a:latin typeface="Consolas" panose="020B0609020204030204" pitchFamily="49" charset="0"/>
              </a:rPr>
              <a:t>descripcion</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fk_id_cliente</a:t>
            </a:r>
            <a:r>
              <a:rPr lang="es-MX" sz="1100" dirty="0">
                <a:solidFill>
                  <a:srgbClr val="000000"/>
                </a:solidFill>
                <a:latin typeface="Consolas" panose="020B0609020204030204" pitchFamily="49" charset="0"/>
              </a:rPr>
              <a:t>)</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'RE002'</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'2020-09-05'</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'APLICACION'</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'VISUALIZACION DE DATOS'</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'NO SE APRECIAN LOS VALORES QUE DEBO '</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'C01'</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endParaRPr lang="es-MX" sz="2400" dirty="0"/>
          </a:p>
        </p:txBody>
      </p:sp>
      <p:sp>
        <p:nvSpPr>
          <p:cNvPr id="18" name="Rectángulo 17"/>
          <p:cNvSpPr/>
          <p:nvPr/>
        </p:nvSpPr>
        <p:spPr>
          <a:xfrm>
            <a:off x="166255" y="5311410"/>
            <a:ext cx="6096000" cy="769441"/>
          </a:xfrm>
          <a:prstGeom prst="rect">
            <a:avLst/>
          </a:prstGeom>
        </p:spPr>
        <p:txBody>
          <a:bodyPr>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solicitudes</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id_solicitudes</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fecha_solicitud</a:t>
            </a:r>
            <a:r>
              <a:rPr lang="es-MX" sz="1100" dirty="0">
                <a:solidFill>
                  <a:srgbClr val="000000"/>
                </a:solidFill>
                <a:latin typeface="Consolas" panose="020B0609020204030204" pitchFamily="49" charset="0"/>
              </a:rPr>
              <a:t>, motivo, </a:t>
            </a:r>
            <a:r>
              <a:rPr lang="es-MX" sz="1100" dirty="0" err="1">
                <a:solidFill>
                  <a:srgbClr val="000000"/>
                </a:solidFill>
                <a:latin typeface="Consolas" panose="020B0609020204030204" pitchFamily="49" charset="0"/>
              </a:rPr>
              <a:t>descripcion</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fk_id_cliente</a:t>
            </a:r>
            <a:r>
              <a:rPr lang="es-MX" sz="1100" dirty="0">
                <a:solidFill>
                  <a:srgbClr val="000000"/>
                </a:solidFill>
                <a:latin typeface="Consolas" panose="020B0609020204030204" pitchFamily="49" charset="0"/>
              </a:rPr>
              <a:t>)</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'SOL01'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'2019-01-01'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'RECONEXION'</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'SE SOLICITA UNA RECONEXION '</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'C01'</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p:txBody>
      </p:sp>
      <p:sp>
        <p:nvSpPr>
          <p:cNvPr id="21" name="CuadroTexto 20"/>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6"/>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7"/>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8"/>
              </a:rPr>
              <a:t>POSTGRESTSQL</a:t>
            </a:r>
            <a:endParaRPr lang="es-MX" sz="1200" i="1" dirty="0">
              <a:latin typeface="Bahnschrift SemiLight SemiConde" panose="020B0502040204020203" pitchFamily="34" charset="0"/>
            </a:endParaRPr>
          </a:p>
        </p:txBody>
      </p:sp>
    </p:spTree>
    <p:extLst>
      <p:ext uri="{BB962C8B-B14F-4D97-AF65-F5344CB8AC3E}">
        <p14:creationId xmlns:p14="http://schemas.microsoft.com/office/powerpoint/2010/main" val="2295228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19632" y="860568"/>
            <a:ext cx="419538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INSERCIONES - LÓGICA</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pic>
        <p:nvPicPr>
          <p:cNvPr id="14" name="Imagen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2822" y="3533294"/>
            <a:ext cx="3848100" cy="1619250"/>
          </a:xfrm>
          <a:prstGeom prst="rect">
            <a:avLst/>
          </a:prstGeom>
        </p:spPr>
      </p:pic>
      <p:sp>
        <p:nvSpPr>
          <p:cNvPr id="15" name="Rectángulo 14"/>
          <p:cNvSpPr/>
          <p:nvPr/>
        </p:nvSpPr>
        <p:spPr>
          <a:xfrm>
            <a:off x="166255" y="1490879"/>
            <a:ext cx="6096000" cy="1107996"/>
          </a:xfrm>
          <a:prstGeom prst="rect">
            <a:avLst/>
          </a:prstGeom>
        </p:spPr>
        <p:txBody>
          <a:bodyPr>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tecnico</a:t>
            </a:r>
            <a:endParaRPr lang="es-MX" sz="1100" b="1" dirty="0">
              <a:solidFill>
                <a:srgbClr val="000000"/>
              </a:solidFill>
              <a:latin typeface="Consolas" panose="020B0609020204030204" pitchFamily="49" charset="0"/>
            </a:endParaRP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id_persona</a:t>
            </a:r>
            <a:r>
              <a:rPr lang="es-MX" sz="1100" dirty="0">
                <a:solidFill>
                  <a:srgbClr val="000000"/>
                </a:solidFill>
                <a:latin typeface="Consolas" panose="020B0609020204030204" pitchFamily="49" charset="0"/>
              </a:rPr>
              <a:t>, nombre, apellido, cedula, </a:t>
            </a:r>
            <a:r>
              <a:rPr lang="es-MX" sz="1100" dirty="0" err="1">
                <a:solidFill>
                  <a:srgbClr val="000000"/>
                </a:solidFill>
                <a:latin typeface="Consolas" panose="020B0609020204030204" pitchFamily="49" charset="0"/>
              </a:rPr>
              <a:t>direccion</a:t>
            </a:r>
            <a:r>
              <a:rPr lang="es-MX" sz="1100" dirty="0">
                <a:solidFill>
                  <a:srgbClr val="000000"/>
                </a:solidFill>
                <a:latin typeface="Consolas" panose="020B0609020204030204" pitchFamily="49" charset="0"/>
              </a:rPr>
              <a:t>, correo, </a:t>
            </a:r>
            <a:r>
              <a:rPr lang="es-MX" sz="1100" dirty="0" err="1">
                <a:solidFill>
                  <a:srgbClr val="000000"/>
                </a:solidFill>
                <a:latin typeface="Consolas" panose="020B0609020204030204" pitchFamily="49" charset="0"/>
              </a:rPr>
              <a:t>telefono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fecha_nacimiento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id_login</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id_tecnico</a:t>
            </a:r>
            <a:r>
              <a:rPr lang="es-MX" sz="1100" dirty="0">
                <a:solidFill>
                  <a:srgbClr val="000000"/>
                </a:solidFill>
                <a:latin typeface="Consolas" panose="020B0609020204030204" pitchFamily="49" charset="0"/>
              </a:rPr>
              <a:t>, zona)</a:t>
            </a:r>
          </a:p>
          <a:p>
            <a:r>
              <a:rPr lang="pt-BR" sz="1100" b="1" dirty="0">
                <a:solidFill>
                  <a:srgbClr val="800000"/>
                </a:solidFill>
                <a:latin typeface="Consolas" panose="020B0609020204030204" pitchFamily="49" charset="0"/>
              </a:rPr>
              <a:t>VALUES</a:t>
            </a:r>
            <a:r>
              <a:rPr lang="pt-BR" sz="1100" b="1" dirty="0">
                <a:solidFill>
                  <a:srgbClr val="000000"/>
                </a:solidFill>
                <a:latin typeface="Consolas" panose="020B0609020204030204" pitchFamily="49" charset="0"/>
              </a:rPr>
              <a:t>(</a:t>
            </a:r>
            <a:r>
              <a:rPr lang="pt-BR" sz="1100" b="1" dirty="0">
                <a:solidFill>
                  <a:srgbClr val="008000"/>
                </a:solidFill>
                <a:latin typeface="Consolas" panose="020B0609020204030204" pitchFamily="49" charset="0"/>
              </a:rPr>
              <a:t>'PTEC01'</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'MATEO ADRIAN'</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'VERA VALDIVIEZO'</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'1523659874'</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'PORTOVIEJO -REALES TAMARINDO'</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'mateoaverav@hotmail.com'</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'095658556'</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'1986-06-09'</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'ADTEC01'</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'TEC01'</a:t>
            </a:r>
            <a:r>
              <a:rPr lang="pt-BR" sz="1100" b="1" dirty="0">
                <a:solidFill>
                  <a:srgbClr val="000000"/>
                </a:solidFill>
                <a:latin typeface="Consolas" panose="020B0609020204030204" pitchFamily="49" charset="0"/>
              </a:rPr>
              <a:t>, </a:t>
            </a:r>
            <a:r>
              <a:rPr lang="pt-BR" sz="1100" b="1" dirty="0">
                <a:solidFill>
                  <a:srgbClr val="008000"/>
                </a:solidFill>
                <a:latin typeface="Consolas" panose="020B0609020204030204" pitchFamily="49" charset="0"/>
              </a:rPr>
              <a:t>'MANTA'</a:t>
            </a:r>
            <a:r>
              <a:rPr lang="pt-BR" sz="1100" b="1" dirty="0">
                <a:solidFill>
                  <a:srgbClr val="000000"/>
                </a:solidFill>
                <a:latin typeface="Consolas" panose="020B0609020204030204" pitchFamily="49" charset="0"/>
              </a:rPr>
              <a:t>)</a:t>
            </a:r>
            <a:r>
              <a:rPr lang="pt-BR" sz="1100" b="1" dirty="0">
                <a:solidFill>
                  <a:srgbClr val="FF0000"/>
                </a:solidFill>
                <a:latin typeface="Consolas" panose="020B0609020204030204" pitchFamily="49" charset="0"/>
              </a:rPr>
              <a:t>;</a:t>
            </a:r>
          </a:p>
        </p:txBody>
      </p:sp>
      <p:pic>
        <p:nvPicPr>
          <p:cNvPr id="16" name="Imagen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2822" y="1371119"/>
            <a:ext cx="3943350" cy="2162175"/>
          </a:xfrm>
          <a:prstGeom prst="rect">
            <a:avLst/>
          </a:prstGeom>
        </p:spPr>
      </p:pic>
      <p:pic>
        <p:nvPicPr>
          <p:cNvPr id="20" name="Imagen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52819" y="5092081"/>
            <a:ext cx="4314825" cy="1619250"/>
          </a:xfrm>
          <a:prstGeom prst="rect">
            <a:avLst/>
          </a:prstGeom>
        </p:spPr>
      </p:pic>
      <p:sp>
        <p:nvSpPr>
          <p:cNvPr id="21" name="Rectángulo 20"/>
          <p:cNvSpPr/>
          <p:nvPr/>
        </p:nvSpPr>
        <p:spPr>
          <a:xfrm>
            <a:off x="166255" y="2719785"/>
            <a:ext cx="6096000" cy="769441"/>
          </a:xfrm>
          <a:prstGeom prst="rect">
            <a:avLst/>
          </a:prstGeom>
        </p:spPr>
        <p:txBody>
          <a:bodyPr>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medidor</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id_medidor</a:t>
            </a:r>
            <a:r>
              <a:rPr lang="es-MX" sz="1100" dirty="0">
                <a:solidFill>
                  <a:srgbClr val="000000"/>
                </a:solidFill>
                <a:latin typeface="Consolas" panose="020B0609020204030204" pitchFamily="49" charset="0"/>
              </a:rPr>
              <a:t>, detalle, sector, </a:t>
            </a:r>
            <a:r>
              <a:rPr lang="es-MX" sz="1100" dirty="0" err="1">
                <a:solidFill>
                  <a:srgbClr val="000000"/>
                </a:solidFill>
                <a:latin typeface="Consolas" panose="020B0609020204030204" pitchFamily="49" charset="0"/>
              </a:rPr>
              <a:t>id_tecnico</a:t>
            </a:r>
            <a:r>
              <a:rPr lang="es-MX" sz="1100" dirty="0">
                <a:solidFill>
                  <a:srgbClr val="000000"/>
                </a:solidFill>
                <a:latin typeface="Consolas" panose="020B0609020204030204" pitchFamily="49" charset="0"/>
              </a:rPr>
              <a:t>)</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'MED001'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'MEDIDOR QUE MUESTRA LOS VALORES ELÉCTRICOS EN KW'</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'JARAMISOL - JARAMIJÓ- CALLEJÓN U - SIN REFERENCIA'</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'TEC01'</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p:txBody>
      </p:sp>
      <p:sp>
        <p:nvSpPr>
          <p:cNvPr id="22" name="Rectángulo 21"/>
          <p:cNvSpPr/>
          <p:nvPr/>
        </p:nvSpPr>
        <p:spPr>
          <a:xfrm>
            <a:off x="166255" y="3691698"/>
            <a:ext cx="6096000" cy="2800767"/>
          </a:xfrm>
          <a:prstGeom prst="rect">
            <a:avLst/>
          </a:prstGeom>
        </p:spPr>
        <p:txBody>
          <a:bodyPr>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consumo</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id_tarifa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id_medidor</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valor_electrico</a:t>
            </a:r>
            <a:r>
              <a:rPr lang="es-MX" sz="1100" dirty="0">
                <a:solidFill>
                  <a:srgbClr val="000000"/>
                </a:solidFill>
                <a:latin typeface="Consolas" panose="020B0609020204030204" pitchFamily="49" charset="0"/>
              </a:rPr>
              <a:t>)</a:t>
            </a:r>
          </a:p>
          <a:p>
            <a:r>
              <a:rPr lang="nn-NO" sz="1100" b="1" dirty="0">
                <a:solidFill>
                  <a:srgbClr val="800000"/>
                </a:solidFill>
                <a:latin typeface="Consolas" panose="020B0609020204030204" pitchFamily="49" charset="0"/>
              </a:rPr>
              <a:t>VALUES</a:t>
            </a:r>
            <a:r>
              <a:rPr lang="nn-NO" sz="1100" b="1" dirty="0">
                <a:solidFill>
                  <a:srgbClr val="000000"/>
                </a:solidFill>
                <a:latin typeface="Consolas" panose="020B0609020204030204" pitchFamily="49" charset="0"/>
              </a:rPr>
              <a:t>(</a:t>
            </a:r>
            <a:r>
              <a:rPr lang="nn-NO" sz="1100" b="1" dirty="0">
                <a:solidFill>
                  <a:srgbClr val="008000"/>
                </a:solidFill>
                <a:latin typeface="Consolas" panose="020B0609020204030204" pitchFamily="49" charset="0"/>
              </a:rPr>
              <a:t>'CO01TA01'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'2019-12-10'</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0.15</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'MED001'</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31</a:t>
            </a:r>
            <a:r>
              <a:rPr lang="nn-NO" sz="1100" b="1" dirty="0">
                <a:solidFill>
                  <a:srgbClr val="000000"/>
                </a:solidFill>
                <a:latin typeface="Consolas" panose="020B0609020204030204" pitchFamily="49" charset="0"/>
              </a:rPr>
              <a:t>)</a:t>
            </a:r>
            <a:r>
              <a:rPr lang="nn-NO"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consumo</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id_tarifa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id_medidor</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valor_electrico</a:t>
            </a:r>
            <a:r>
              <a:rPr lang="es-MX" sz="1100" dirty="0">
                <a:solidFill>
                  <a:srgbClr val="000000"/>
                </a:solidFill>
                <a:latin typeface="Consolas" panose="020B0609020204030204" pitchFamily="49" charset="0"/>
              </a:rPr>
              <a:t>)</a:t>
            </a:r>
          </a:p>
          <a:p>
            <a:r>
              <a:rPr lang="nn-NO" sz="1100" b="1" dirty="0">
                <a:solidFill>
                  <a:srgbClr val="800000"/>
                </a:solidFill>
                <a:latin typeface="Consolas" panose="020B0609020204030204" pitchFamily="49" charset="0"/>
              </a:rPr>
              <a:t>VALUES</a:t>
            </a:r>
            <a:r>
              <a:rPr lang="nn-NO" sz="1100" b="1" dirty="0">
                <a:solidFill>
                  <a:srgbClr val="000000"/>
                </a:solidFill>
                <a:latin typeface="Consolas" panose="020B0609020204030204" pitchFamily="49" charset="0"/>
              </a:rPr>
              <a:t>(</a:t>
            </a:r>
            <a:r>
              <a:rPr lang="nn-NO" sz="1100" b="1" dirty="0">
                <a:solidFill>
                  <a:srgbClr val="008000"/>
                </a:solidFill>
                <a:latin typeface="Consolas" panose="020B0609020204030204" pitchFamily="49" charset="0"/>
              </a:rPr>
              <a:t>'CO02TA01'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'2019-12-20'</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0.15</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'MED001'</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32</a:t>
            </a:r>
            <a:r>
              <a:rPr lang="nn-NO" sz="1100" b="1" dirty="0">
                <a:solidFill>
                  <a:srgbClr val="000000"/>
                </a:solidFill>
                <a:latin typeface="Consolas" panose="020B0609020204030204" pitchFamily="49" charset="0"/>
              </a:rPr>
              <a:t>)</a:t>
            </a:r>
            <a:r>
              <a:rPr lang="nn-NO"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consumo</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id_tarifa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id_medidor</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valor_electrico</a:t>
            </a:r>
            <a:r>
              <a:rPr lang="es-MX" sz="1100" dirty="0">
                <a:solidFill>
                  <a:srgbClr val="000000"/>
                </a:solidFill>
                <a:latin typeface="Consolas" panose="020B0609020204030204" pitchFamily="49" charset="0"/>
              </a:rPr>
              <a:t>)</a:t>
            </a:r>
          </a:p>
          <a:p>
            <a:r>
              <a:rPr lang="nn-NO" sz="1100" b="1" dirty="0">
                <a:solidFill>
                  <a:srgbClr val="800000"/>
                </a:solidFill>
                <a:latin typeface="Consolas" panose="020B0609020204030204" pitchFamily="49" charset="0"/>
              </a:rPr>
              <a:t>VALUES</a:t>
            </a:r>
            <a:r>
              <a:rPr lang="nn-NO" sz="1100" b="1" dirty="0">
                <a:solidFill>
                  <a:srgbClr val="000000"/>
                </a:solidFill>
                <a:latin typeface="Consolas" panose="020B0609020204030204" pitchFamily="49" charset="0"/>
              </a:rPr>
              <a:t>(</a:t>
            </a:r>
            <a:r>
              <a:rPr lang="nn-NO" sz="1100" b="1" dirty="0">
                <a:solidFill>
                  <a:srgbClr val="008000"/>
                </a:solidFill>
                <a:latin typeface="Consolas" panose="020B0609020204030204" pitchFamily="49" charset="0"/>
              </a:rPr>
              <a:t>'CO03TA01'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'2019-12-26'</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0.15</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'MED001'</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20</a:t>
            </a:r>
            <a:r>
              <a:rPr lang="nn-NO" sz="1100" b="1" dirty="0">
                <a:solidFill>
                  <a:srgbClr val="000000"/>
                </a:solidFill>
                <a:latin typeface="Consolas" panose="020B0609020204030204" pitchFamily="49" charset="0"/>
              </a:rPr>
              <a:t>)</a:t>
            </a:r>
            <a:r>
              <a:rPr lang="nn-NO"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consumo</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valor_consumo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id_tarifa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id_medidor</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valor_electrico</a:t>
            </a:r>
            <a:r>
              <a:rPr lang="es-MX" sz="1100" dirty="0">
                <a:solidFill>
                  <a:srgbClr val="000000"/>
                </a:solidFill>
                <a:latin typeface="Consolas" panose="020B0609020204030204" pitchFamily="49" charset="0"/>
              </a:rPr>
              <a:t>)</a:t>
            </a:r>
          </a:p>
          <a:p>
            <a:r>
              <a:rPr lang="nn-NO" sz="1100" b="1" dirty="0">
                <a:solidFill>
                  <a:srgbClr val="800000"/>
                </a:solidFill>
                <a:latin typeface="Consolas" panose="020B0609020204030204" pitchFamily="49" charset="0"/>
              </a:rPr>
              <a:t>VALUES</a:t>
            </a:r>
            <a:r>
              <a:rPr lang="nn-NO" sz="1100" b="1" dirty="0">
                <a:solidFill>
                  <a:srgbClr val="000000"/>
                </a:solidFill>
                <a:latin typeface="Consolas" panose="020B0609020204030204" pitchFamily="49" charset="0"/>
              </a:rPr>
              <a:t>(</a:t>
            </a:r>
            <a:r>
              <a:rPr lang="nn-NO" sz="1100" b="1" dirty="0">
                <a:solidFill>
                  <a:srgbClr val="008000"/>
                </a:solidFill>
                <a:latin typeface="Consolas" panose="020B0609020204030204" pitchFamily="49" charset="0"/>
              </a:rPr>
              <a:t>'CO04TA01'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'2019-01-31'</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0.15</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'TA01'</a:t>
            </a:r>
            <a:r>
              <a:rPr lang="nn-NO" sz="1100" b="1" dirty="0">
                <a:solidFill>
                  <a:srgbClr val="000000"/>
                </a:solidFill>
                <a:latin typeface="Consolas" panose="020B0609020204030204" pitchFamily="49" charset="0"/>
              </a:rPr>
              <a:t>, </a:t>
            </a:r>
            <a:r>
              <a:rPr lang="nn-NO" sz="1100" b="1" dirty="0">
                <a:solidFill>
                  <a:srgbClr val="008000"/>
                </a:solidFill>
                <a:latin typeface="Consolas" panose="020B0609020204030204" pitchFamily="49" charset="0"/>
              </a:rPr>
              <a:t>'MED001'</a:t>
            </a:r>
            <a:r>
              <a:rPr lang="nn-NO" sz="1100" b="1" dirty="0">
                <a:solidFill>
                  <a:srgbClr val="000000"/>
                </a:solidFill>
                <a:latin typeface="Consolas" panose="020B0609020204030204" pitchFamily="49" charset="0"/>
              </a:rPr>
              <a:t>, </a:t>
            </a:r>
            <a:r>
              <a:rPr lang="nn-NO" sz="1100" b="1" dirty="0">
                <a:solidFill>
                  <a:srgbClr val="0000FF"/>
                </a:solidFill>
                <a:latin typeface="Consolas" panose="020B0609020204030204" pitchFamily="49" charset="0"/>
              </a:rPr>
              <a:t>35</a:t>
            </a:r>
            <a:r>
              <a:rPr lang="nn-NO" sz="1100" b="1" dirty="0">
                <a:solidFill>
                  <a:srgbClr val="000000"/>
                </a:solidFill>
                <a:latin typeface="Consolas" panose="020B0609020204030204" pitchFamily="49" charset="0"/>
              </a:rPr>
              <a:t>)</a:t>
            </a:r>
            <a:r>
              <a:rPr lang="nn-NO" sz="1100" b="1" dirty="0">
                <a:solidFill>
                  <a:srgbClr val="FF0000"/>
                </a:solidFill>
                <a:latin typeface="Consolas" panose="020B0609020204030204" pitchFamily="49" charset="0"/>
              </a:rPr>
              <a:t>;</a:t>
            </a:r>
          </a:p>
        </p:txBody>
      </p:sp>
    </p:spTree>
    <p:extLst>
      <p:ext uri="{BB962C8B-B14F-4D97-AF65-F5344CB8AC3E}">
        <p14:creationId xmlns:p14="http://schemas.microsoft.com/office/powerpoint/2010/main" val="1952118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19632" y="860568"/>
            <a:ext cx="419538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INSERCIONES - LÓGICA</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7" name="Rectángulo 6"/>
          <p:cNvSpPr/>
          <p:nvPr/>
        </p:nvSpPr>
        <p:spPr>
          <a:xfrm>
            <a:off x="671632" y="1487299"/>
            <a:ext cx="6096000" cy="2031325"/>
          </a:xfrm>
          <a:prstGeom prst="rect">
            <a:avLst/>
          </a:prstGeom>
        </p:spPr>
        <p:txBody>
          <a:bodyPr>
            <a:spAutoFit/>
          </a:bodyPr>
          <a:lstStyle/>
          <a:p>
            <a:r>
              <a:rPr lang="es-MX" sz="1050" b="1" dirty="0">
                <a:solidFill>
                  <a:srgbClr val="800000"/>
                </a:solidFill>
                <a:latin typeface="Consolas" panose="020B0609020204030204" pitchFamily="49" charset="0"/>
              </a:rPr>
              <a:t>INSERT</a:t>
            </a:r>
            <a:r>
              <a:rPr lang="es-MX" sz="1050" b="1" dirty="0">
                <a:solidFill>
                  <a:srgbClr val="000000"/>
                </a:solidFill>
                <a:latin typeface="Consolas" panose="020B0609020204030204" pitchFamily="49" charset="0"/>
              </a:rPr>
              <a:t> </a:t>
            </a:r>
            <a:r>
              <a:rPr lang="es-MX" sz="1050" b="1" dirty="0">
                <a:solidFill>
                  <a:srgbClr val="800000"/>
                </a:solidFill>
                <a:latin typeface="Consolas" panose="020B0609020204030204" pitchFamily="49" charset="0"/>
              </a:rPr>
              <a:t>INTO</a:t>
            </a:r>
            <a:r>
              <a:rPr lang="es-MX" sz="1050" b="1" dirty="0">
                <a:solidFill>
                  <a:srgbClr val="000000"/>
                </a:solidFill>
                <a:latin typeface="Consolas" panose="020B0609020204030204" pitchFamily="49" charset="0"/>
              </a:rPr>
              <a:t> subsidio</a:t>
            </a:r>
          </a:p>
          <a:p>
            <a:r>
              <a:rPr lang="es-MX" sz="1050" dirty="0">
                <a:solidFill>
                  <a:srgbClr val="000000"/>
                </a:solidFill>
                <a:latin typeface="Consolas" panose="020B0609020204030204" pitchFamily="49" charset="0"/>
              </a:rPr>
              <a:t>(</a:t>
            </a:r>
            <a:r>
              <a:rPr lang="es-MX" sz="1050" dirty="0" err="1">
                <a:solidFill>
                  <a:srgbClr val="000000"/>
                </a:solidFill>
                <a:latin typeface="Consolas" panose="020B0609020204030204" pitchFamily="49" charset="0"/>
              </a:rPr>
              <a:t>id_subsidio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tipo_subsidio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valor_subsidio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detalle_subsidio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id_tarifa</a:t>
            </a:r>
            <a:r>
              <a:rPr lang="es-MX" sz="1050" dirty="0">
                <a:solidFill>
                  <a:srgbClr val="000000"/>
                </a:solidFill>
                <a:latin typeface="Consolas" panose="020B0609020204030204" pitchFamily="49" charset="0"/>
              </a:rPr>
              <a:t>, fecha)</a:t>
            </a:r>
          </a:p>
          <a:p>
            <a:r>
              <a:rPr lang="es-MX" sz="1050" b="1" dirty="0">
                <a:solidFill>
                  <a:srgbClr val="800000"/>
                </a:solidFill>
                <a:latin typeface="Consolas" panose="020B0609020204030204" pitchFamily="49" charset="0"/>
              </a:rPr>
              <a:t>VALUES</a:t>
            </a:r>
            <a:r>
              <a:rPr lang="es-MX" sz="1050" b="1" dirty="0">
                <a:solidFill>
                  <a:srgbClr val="000000"/>
                </a:solidFill>
                <a:latin typeface="Consolas" panose="020B0609020204030204" pitchFamily="49" charset="0"/>
              </a:rPr>
              <a:t>(</a:t>
            </a:r>
            <a:r>
              <a:rPr lang="es-MX" sz="1050" b="1" dirty="0">
                <a:solidFill>
                  <a:srgbClr val="008000"/>
                </a:solidFill>
                <a:latin typeface="Consolas" panose="020B0609020204030204" pitchFamily="49" charset="0"/>
              </a:rPr>
              <a:t>'SU01TA01'</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'CUERPO DE BONBEROS'</a:t>
            </a:r>
            <a:r>
              <a:rPr lang="es-MX" sz="1050" b="1" dirty="0">
                <a:solidFill>
                  <a:srgbClr val="000000"/>
                </a:solidFill>
                <a:latin typeface="Consolas" panose="020B0609020204030204" pitchFamily="49" charset="0"/>
              </a:rPr>
              <a:t>, </a:t>
            </a:r>
            <a:r>
              <a:rPr lang="es-MX" sz="1050" b="1" dirty="0">
                <a:solidFill>
                  <a:srgbClr val="0000FF"/>
                </a:solidFill>
                <a:latin typeface="Consolas" panose="020B0609020204030204" pitchFamily="49" charset="0"/>
              </a:rPr>
              <a:t>2.00</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'TOTAL TRIBUTO AL CUERPO DE BOMBEROS'</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'TA01'</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'2019-12-31'</a:t>
            </a:r>
            <a:r>
              <a:rPr lang="es-MX" sz="1050" b="1" dirty="0">
                <a:solidFill>
                  <a:srgbClr val="000000"/>
                </a:solidFill>
                <a:latin typeface="Consolas" panose="020B0609020204030204" pitchFamily="49" charset="0"/>
              </a:rPr>
              <a:t>)</a:t>
            </a:r>
            <a:r>
              <a:rPr lang="es-MX" sz="1050" b="1" dirty="0">
                <a:solidFill>
                  <a:srgbClr val="FF0000"/>
                </a:solidFill>
                <a:latin typeface="Consolas" panose="020B0609020204030204" pitchFamily="49" charset="0"/>
              </a:rPr>
              <a:t>;</a:t>
            </a:r>
          </a:p>
          <a:p>
            <a:r>
              <a:rPr lang="es-MX" sz="1050" b="1" dirty="0">
                <a:solidFill>
                  <a:srgbClr val="800000"/>
                </a:solidFill>
                <a:latin typeface="Consolas" panose="020B0609020204030204" pitchFamily="49" charset="0"/>
              </a:rPr>
              <a:t>INSERT</a:t>
            </a:r>
            <a:r>
              <a:rPr lang="es-MX" sz="1050" b="1" dirty="0">
                <a:solidFill>
                  <a:srgbClr val="000000"/>
                </a:solidFill>
                <a:latin typeface="Consolas" panose="020B0609020204030204" pitchFamily="49" charset="0"/>
              </a:rPr>
              <a:t> </a:t>
            </a:r>
            <a:r>
              <a:rPr lang="es-MX" sz="1050" b="1" dirty="0">
                <a:solidFill>
                  <a:srgbClr val="800000"/>
                </a:solidFill>
                <a:latin typeface="Consolas" panose="020B0609020204030204" pitchFamily="49" charset="0"/>
              </a:rPr>
              <a:t>INTO</a:t>
            </a:r>
            <a:r>
              <a:rPr lang="es-MX" sz="1050" b="1" dirty="0">
                <a:solidFill>
                  <a:srgbClr val="000000"/>
                </a:solidFill>
                <a:latin typeface="Consolas" panose="020B0609020204030204" pitchFamily="49" charset="0"/>
              </a:rPr>
              <a:t> subsidio</a:t>
            </a:r>
          </a:p>
          <a:p>
            <a:r>
              <a:rPr lang="es-MX" sz="1050" dirty="0">
                <a:solidFill>
                  <a:srgbClr val="000000"/>
                </a:solidFill>
                <a:latin typeface="Consolas" panose="020B0609020204030204" pitchFamily="49" charset="0"/>
              </a:rPr>
              <a:t>(</a:t>
            </a:r>
            <a:r>
              <a:rPr lang="es-MX" sz="1050" dirty="0" err="1">
                <a:solidFill>
                  <a:srgbClr val="000000"/>
                </a:solidFill>
                <a:latin typeface="Consolas" panose="020B0609020204030204" pitchFamily="49" charset="0"/>
              </a:rPr>
              <a:t>id_subsidio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tipo_subsidio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valor_subsidio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detalle_subsidio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id_tarifa</a:t>
            </a:r>
            <a:r>
              <a:rPr lang="es-MX" sz="1050" dirty="0">
                <a:solidFill>
                  <a:srgbClr val="000000"/>
                </a:solidFill>
                <a:latin typeface="Consolas" panose="020B0609020204030204" pitchFamily="49" charset="0"/>
              </a:rPr>
              <a:t>, fecha)</a:t>
            </a:r>
          </a:p>
          <a:p>
            <a:r>
              <a:rPr lang="es-MX" sz="1050" b="1" dirty="0">
                <a:solidFill>
                  <a:srgbClr val="800000"/>
                </a:solidFill>
                <a:latin typeface="Consolas" panose="020B0609020204030204" pitchFamily="49" charset="0"/>
              </a:rPr>
              <a:t>VALUES</a:t>
            </a:r>
            <a:r>
              <a:rPr lang="es-MX" sz="1050" b="1" dirty="0">
                <a:solidFill>
                  <a:srgbClr val="000000"/>
                </a:solidFill>
                <a:latin typeface="Consolas" panose="020B0609020204030204" pitchFamily="49" charset="0"/>
              </a:rPr>
              <a:t>(</a:t>
            </a:r>
            <a:r>
              <a:rPr lang="es-MX" sz="1050" b="1" dirty="0">
                <a:solidFill>
                  <a:srgbClr val="008000"/>
                </a:solidFill>
                <a:latin typeface="Consolas" panose="020B0609020204030204" pitchFamily="49" charset="0"/>
              </a:rPr>
              <a:t>'SU02TA01'</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'RECOLECCION DE BASURA'</a:t>
            </a:r>
            <a:r>
              <a:rPr lang="es-MX" sz="1050" b="1" dirty="0">
                <a:solidFill>
                  <a:srgbClr val="000000"/>
                </a:solidFill>
                <a:latin typeface="Consolas" panose="020B0609020204030204" pitchFamily="49" charset="0"/>
              </a:rPr>
              <a:t>, </a:t>
            </a:r>
            <a:r>
              <a:rPr lang="es-MX" sz="1050" b="1" dirty="0">
                <a:solidFill>
                  <a:srgbClr val="0000FF"/>
                </a:solidFill>
                <a:latin typeface="Consolas" panose="020B0609020204030204" pitchFamily="49" charset="0"/>
              </a:rPr>
              <a:t>2.40</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'TOTAL VALOR DE RECOLECCION DE BASURA'</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'TA01'</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'2019-12-31'</a:t>
            </a:r>
            <a:r>
              <a:rPr lang="es-MX" sz="1050" b="1" dirty="0">
                <a:solidFill>
                  <a:srgbClr val="000000"/>
                </a:solidFill>
                <a:latin typeface="Consolas" panose="020B0609020204030204" pitchFamily="49" charset="0"/>
              </a:rPr>
              <a:t>)</a:t>
            </a:r>
            <a:r>
              <a:rPr lang="es-MX" sz="1050" b="1" dirty="0">
                <a:solidFill>
                  <a:srgbClr val="FF0000"/>
                </a:solidFill>
                <a:latin typeface="Consolas" panose="020B0609020204030204" pitchFamily="49" charset="0"/>
              </a:rPr>
              <a:t>;</a:t>
            </a:r>
          </a:p>
          <a:p>
            <a:r>
              <a:rPr lang="es-MX" sz="1050" b="1" dirty="0">
                <a:solidFill>
                  <a:srgbClr val="800000"/>
                </a:solidFill>
                <a:latin typeface="Consolas" panose="020B0609020204030204" pitchFamily="49" charset="0"/>
              </a:rPr>
              <a:t>INSERT</a:t>
            </a:r>
            <a:r>
              <a:rPr lang="es-MX" sz="1050" b="1" dirty="0">
                <a:solidFill>
                  <a:srgbClr val="000000"/>
                </a:solidFill>
                <a:latin typeface="Consolas" panose="020B0609020204030204" pitchFamily="49" charset="0"/>
              </a:rPr>
              <a:t> </a:t>
            </a:r>
            <a:r>
              <a:rPr lang="es-MX" sz="1050" b="1" dirty="0">
                <a:solidFill>
                  <a:srgbClr val="800000"/>
                </a:solidFill>
                <a:latin typeface="Consolas" panose="020B0609020204030204" pitchFamily="49" charset="0"/>
              </a:rPr>
              <a:t>INTO</a:t>
            </a:r>
            <a:r>
              <a:rPr lang="es-MX" sz="1050" b="1" dirty="0">
                <a:solidFill>
                  <a:srgbClr val="000000"/>
                </a:solidFill>
                <a:latin typeface="Consolas" panose="020B0609020204030204" pitchFamily="49" charset="0"/>
              </a:rPr>
              <a:t> subsidio</a:t>
            </a:r>
          </a:p>
          <a:p>
            <a:r>
              <a:rPr lang="es-MX" sz="1050" dirty="0">
                <a:solidFill>
                  <a:srgbClr val="000000"/>
                </a:solidFill>
                <a:latin typeface="Consolas" panose="020B0609020204030204" pitchFamily="49" charset="0"/>
              </a:rPr>
              <a:t>(</a:t>
            </a:r>
            <a:r>
              <a:rPr lang="es-MX" sz="1050" dirty="0" err="1">
                <a:solidFill>
                  <a:srgbClr val="000000"/>
                </a:solidFill>
                <a:latin typeface="Consolas" panose="020B0609020204030204" pitchFamily="49" charset="0"/>
              </a:rPr>
              <a:t>id_subsidio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tipo_subsidio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valor_subsidio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detalle_subsidio</a:t>
            </a:r>
            <a:r>
              <a:rPr lang="es-MX" sz="1050" dirty="0">
                <a:solidFill>
                  <a:srgbClr val="000000"/>
                </a:solidFill>
                <a:latin typeface="Consolas" panose="020B0609020204030204" pitchFamily="49" charset="0"/>
              </a:rPr>
              <a:t>, </a:t>
            </a:r>
            <a:r>
              <a:rPr lang="es-MX" sz="1050" dirty="0" err="1">
                <a:solidFill>
                  <a:srgbClr val="000000"/>
                </a:solidFill>
                <a:latin typeface="Consolas" panose="020B0609020204030204" pitchFamily="49" charset="0"/>
              </a:rPr>
              <a:t>id_tarifa</a:t>
            </a:r>
            <a:r>
              <a:rPr lang="es-MX" sz="1050" dirty="0">
                <a:solidFill>
                  <a:srgbClr val="000000"/>
                </a:solidFill>
                <a:latin typeface="Consolas" panose="020B0609020204030204" pitchFamily="49" charset="0"/>
              </a:rPr>
              <a:t>, fecha)</a:t>
            </a:r>
          </a:p>
          <a:p>
            <a:r>
              <a:rPr lang="es-MX" sz="1050" b="1" dirty="0">
                <a:solidFill>
                  <a:srgbClr val="800000"/>
                </a:solidFill>
                <a:latin typeface="Consolas" panose="020B0609020204030204" pitchFamily="49" charset="0"/>
              </a:rPr>
              <a:t>VALUES</a:t>
            </a:r>
            <a:r>
              <a:rPr lang="es-MX" sz="1050" b="1" dirty="0">
                <a:solidFill>
                  <a:srgbClr val="000000"/>
                </a:solidFill>
                <a:latin typeface="Consolas" panose="020B0609020204030204" pitchFamily="49" charset="0"/>
              </a:rPr>
              <a:t>(</a:t>
            </a:r>
            <a:r>
              <a:rPr lang="es-MX" sz="1050" b="1" dirty="0">
                <a:solidFill>
                  <a:srgbClr val="008000"/>
                </a:solidFill>
                <a:latin typeface="Consolas" panose="020B0609020204030204" pitchFamily="49" charset="0"/>
              </a:rPr>
              <a:t>'SU03TA01'</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'ALUMBRADO PUBLICO'</a:t>
            </a:r>
            <a:r>
              <a:rPr lang="es-MX" sz="1050" b="1" dirty="0">
                <a:solidFill>
                  <a:srgbClr val="000000"/>
                </a:solidFill>
                <a:latin typeface="Consolas" panose="020B0609020204030204" pitchFamily="49" charset="0"/>
              </a:rPr>
              <a:t>, </a:t>
            </a:r>
            <a:r>
              <a:rPr lang="es-MX" sz="1050" b="1" dirty="0">
                <a:solidFill>
                  <a:srgbClr val="0000FF"/>
                </a:solidFill>
                <a:latin typeface="Consolas" panose="020B0609020204030204" pitchFamily="49" charset="0"/>
              </a:rPr>
              <a:t>0.28</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'INTERESES DE ALUMBRADO PUBLICO'</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'TA01'</a:t>
            </a:r>
            <a:r>
              <a:rPr lang="es-MX" sz="1050" b="1" dirty="0">
                <a:solidFill>
                  <a:srgbClr val="000000"/>
                </a:solidFill>
                <a:latin typeface="Consolas" panose="020B0609020204030204" pitchFamily="49" charset="0"/>
              </a:rPr>
              <a:t>, </a:t>
            </a:r>
            <a:r>
              <a:rPr lang="es-MX" sz="1050" b="1" dirty="0">
                <a:solidFill>
                  <a:srgbClr val="008000"/>
                </a:solidFill>
                <a:latin typeface="Consolas" panose="020B0609020204030204" pitchFamily="49" charset="0"/>
              </a:rPr>
              <a:t>'2019-12-31'</a:t>
            </a:r>
            <a:r>
              <a:rPr lang="es-MX" sz="1050" b="1" dirty="0">
                <a:solidFill>
                  <a:srgbClr val="000000"/>
                </a:solidFill>
                <a:latin typeface="Consolas" panose="020B0609020204030204" pitchFamily="49" charset="0"/>
              </a:rPr>
              <a:t>)</a:t>
            </a:r>
            <a:r>
              <a:rPr lang="es-MX" sz="1050" b="1" dirty="0">
                <a:solidFill>
                  <a:srgbClr val="FF0000"/>
                </a:solidFill>
                <a:latin typeface="Consolas" panose="020B0609020204030204" pitchFamily="49" charset="0"/>
              </a:rPr>
              <a:t>;</a:t>
            </a:r>
          </a:p>
        </p:txBody>
      </p:sp>
      <p:pic>
        <p:nvPicPr>
          <p:cNvPr id="12" name="Imagen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5377" y="1319218"/>
            <a:ext cx="4362450" cy="3333750"/>
          </a:xfrm>
          <a:prstGeom prst="rect">
            <a:avLst/>
          </a:prstGeom>
        </p:spPr>
      </p:pic>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17673" y="4917958"/>
            <a:ext cx="2660967" cy="1570710"/>
          </a:xfrm>
          <a:prstGeom prst="rect">
            <a:avLst/>
          </a:prstGeom>
        </p:spPr>
      </p:pic>
      <p:sp>
        <p:nvSpPr>
          <p:cNvPr id="18" name="Rectángulo 17"/>
          <p:cNvSpPr/>
          <p:nvPr/>
        </p:nvSpPr>
        <p:spPr>
          <a:xfrm>
            <a:off x="671632" y="3518624"/>
            <a:ext cx="6096000" cy="2970044"/>
          </a:xfrm>
          <a:prstGeom prst="rect">
            <a:avLst/>
          </a:prstGeom>
        </p:spPr>
        <p:txBody>
          <a:bodyPr>
            <a:spAutoFit/>
          </a:bodyPr>
          <a:lstStyle/>
          <a:p>
            <a:pPr algn="ctr"/>
            <a:r>
              <a:rPr lang="es-MX" sz="1100" dirty="0">
                <a:solidFill>
                  <a:srgbClr val="808080"/>
                </a:solidFill>
                <a:latin typeface="Consolas" panose="020B0609020204030204" pitchFamily="49" charset="0"/>
              </a:rPr>
              <a:t>-- MES ENERO 2020</a:t>
            </a:r>
          </a:p>
          <a:p>
            <a:r>
              <a:rPr lang="es-MX" sz="1100" b="1" dirty="0" err="1">
                <a:solidFill>
                  <a:srgbClr val="800000"/>
                </a:solidFill>
                <a:latin typeface="Consolas" panose="020B0609020204030204" pitchFamily="49" charset="0"/>
              </a:rPr>
              <a:t>begin</a:t>
            </a:r>
            <a:r>
              <a:rPr lang="es-MX"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tarifa</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id_tarifa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fecha_tarifa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precio_mes</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id_transaccion</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id_cliente</a:t>
            </a:r>
            <a:r>
              <a:rPr lang="es-MX" sz="1100" dirty="0">
                <a:solidFill>
                  <a:srgbClr val="000000"/>
                </a:solidFill>
                <a:latin typeface="Consolas" panose="020B0609020204030204" pitchFamily="49" charset="0"/>
              </a:rPr>
              <a:t>)</a:t>
            </a:r>
          </a:p>
          <a:p>
            <a:r>
              <a:rPr lang="fr-FR" sz="1100" b="1" dirty="0">
                <a:solidFill>
                  <a:srgbClr val="800000"/>
                </a:solidFill>
                <a:latin typeface="Consolas" panose="020B0609020204030204" pitchFamily="49" charset="0"/>
              </a:rPr>
              <a:t>VALUES</a:t>
            </a:r>
            <a:r>
              <a:rPr lang="fr-FR" sz="1100" b="1" dirty="0">
                <a:solidFill>
                  <a:srgbClr val="000000"/>
                </a:solidFill>
                <a:latin typeface="Consolas" panose="020B0609020204030204" pitchFamily="49" charset="0"/>
              </a:rPr>
              <a:t>(</a:t>
            </a:r>
            <a:r>
              <a:rPr lang="fr-FR" sz="1100" b="1" dirty="0">
                <a:solidFill>
                  <a:srgbClr val="008000"/>
                </a:solidFill>
                <a:latin typeface="Consolas" panose="020B0609020204030204" pitchFamily="49" charset="0"/>
              </a:rPr>
              <a:t>'TA01'</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'01-01-2020'</a:t>
            </a:r>
            <a:r>
              <a:rPr lang="fr-FR" sz="1100" b="1" dirty="0">
                <a:solidFill>
                  <a:srgbClr val="000000"/>
                </a:solidFill>
                <a:latin typeface="Consolas" panose="020B0609020204030204" pitchFamily="49" charset="0"/>
              </a:rPr>
              <a:t>, </a:t>
            </a:r>
            <a:r>
              <a:rPr lang="fr-FR" sz="1100" b="1" dirty="0">
                <a:solidFill>
                  <a:srgbClr val="0000FF"/>
                </a:solidFill>
                <a:latin typeface="Consolas" panose="020B0609020204030204" pitchFamily="49" charset="0"/>
              </a:rPr>
              <a:t>22.38</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'TRANSAC01'</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'C01'</a:t>
            </a:r>
            <a:r>
              <a:rPr lang="fr-FR" sz="1100" b="1" dirty="0">
                <a:solidFill>
                  <a:srgbClr val="000000"/>
                </a:solidFill>
                <a:latin typeface="Consolas" panose="020B0609020204030204" pitchFamily="49" charset="0"/>
              </a:rPr>
              <a:t>)</a:t>
            </a:r>
            <a:r>
              <a:rPr lang="fr-FR"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b="1" dirty="0" err="1">
                <a:solidFill>
                  <a:srgbClr val="800000"/>
                </a:solidFill>
                <a:latin typeface="Consolas" panose="020B0609020204030204" pitchFamily="49" charset="0"/>
              </a:rPr>
              <a:t>update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valor_transaccional</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set</a:t>
            </a:r>
            <a:r>
              <a:rPr lang="es-MX" sz="1100" b="1" dirty="0">
                <a:solidFill>
                  <a:srgbClr val="000000"/>
                </a:solidFill>
                <a:latin typeface="Consolas" panose="020B0609020204030204" pitchFamily="49" charset="0"/>
              </a:rPr>
              <a:t> total = total + </a:t>
            </a:r>
            <a:r>
              <a:rPr lang="es-MX" sz="1100" b="1" dirty="0">
                <a:solidFill>
                  <a:srgbClr val="0000FF"/>
                </a:solidFill>
                <a:latin typeface="Consolas" panose="020B0609020204030204" pitchFamily="49" charset="0"/>
              </a:rPr>
              <a:t>22.38</a:t>
            </a:r>
            <a:r>
              <a:rPr lang="es-MX" sz="1100" b="1"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where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id_transaccion</a:t>
            </a:r>
            <a:r>
              <a:rPr lang="es-MX" sz="1100" b="1" dirty="0">
                <a:solidFill>
                  <a:srgbClr val="000000"/>
                </a:solidFill>
                <a:latin typeface="Consolas" panose="020B0609020204030204" pitchFamily="49" charset="0"/>
              </a:rPr>
              <a:t> = </a:t>
            </a:r>
            <a:r>
              <a:rPr lang="es-MX" sz="1100" b="1" dirty="0">
                <a:solidFill>
                  <a:srgbClr val="008000"/>
                </a:solidFill>
                <a:latin typeface="Consolas" panose="020B0609020204030204" pitchFamily="49" charset="0"/>
              </a:rPr>
              <a:t>'TRANSAC01'</a:t>
            </a:r>
            <a:r>
              <a:rPr lang="es-MX"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factura</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id_factura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id_cliente</a:t>
            </a:r>
            <a:r>
              <a:rPr lang="es-MX" sz="1100" dirty="0">
                <a:solidFill>
                  <a:srgbClr val="000000"/>
                </a:solidFill>
                <a:latin typeface="Consolas" panose="020B0609020204030204" pitchFamily="49" charset="0"/>
              </a:rPr>
              <a:t>, fecha)</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'FA01'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'C01'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'01-01-2020'</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detalle_factura</a:t>
            </a:r>
            <a:endParaRPr lang="es-MX" sz="1100" b="1" dirty="0">
              <a:solidFill>
                <a:srgbClr val="000000"/>
              </a:solidFill>
              <a:latin typeface="Consolas" panose="020B0609020204030204" pitchFamily="49" charset="0"/>
            </a:endParaRP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id_detalle</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id_transaccion</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id_factura</a:t>
            </a:r>
            <a:r>
              <a:rPr lang="es-MX" sz="1100" dirty="0">
                <a:solidFill>
                  <a:srgbClr val="000000"/>
                </a:solidFill>
                <a:latin typeface="Consolas" panose="020B0609020204030204" pitchFamily="49" charset="0"/>
              </a:rPr>
              <a:t>, valor, </a:t>
            </a:r>
            <a:r>
              <a:rPr lang="es-MX" sz="1100" dirty="0" err="1">
                <a:solidFill>
                  <a:srgbClr val="000000"/>
                </a:solidFill>
                <a:latin typeface="Consolas" panose="020B0609020204030204" pitchFamily="49" charset="0"/>
              </a:rPr>
              <a:t>iva</a:t>
            </a:r>
            <a:r>
              <a:rPr lang="es-MX" sz="1100" dirty="0">
                <a:solidFill>
                  <a:srgbClr val="000000"/>
                </a:solidFill>
                <a:latin typeface="Consolas" panose="020B0609020204030204" pitchFamily="49" charset="0"/>
              </a:rPr>
              <a:t>, total)</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'DETA01'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'TRANSAC01'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'FA01'</a:t>
            </a:r>
            <a:r>
              <a:rPr lang="es-MX" sz="1100" b="1" dirty="0">
                <a:solidFill>
                  <a:srgbClr val="000000"/>
                </a:solidFill>
                <a:latin typeface="Consolas" panose="020B0609020204030204" pitchFamily="49" charset="0"/>
              </a:rPr>
              <a:t>, </a:t>
            </a:r>
            <a:r>
              <a:rPr lang="es-MX" sz="1100" b="1" dirty="0">
                <a:solidFill>
                  <a:srgbClr val="0000FF"/>
                </a:solidFill>
                <a:latin typeface="Consolas" panose="020B0609020204030204" pitchFamily="49" charset="0"/>
              </a:rPr>
              <a:t>22.38</a:t>
            </a:r>
            <a:r>
              <a:rPr lang="es-MX" sz="1100" b="1" dirty="0">
                <a:solidFill>
                  <a:srgbClr val="000000"/>
                </a:solidFill>
                <a:latin typeface="Consolas" panose="020B0609020204030204" pitchFamily="49" charset="0"/>
              </a:rPr>
              <a:t>, </a:t>
            </a:r>
            <a:r>
              <a:rPr lang="es-MX" sz="1100" b="1" dirty="0">
                <a:solidFill>
                  <a:srgbClr val="0000FF"/>
                </a:solidFill>
                <a:latin typeface="Consolas" panose="020B0609020204030204" pitchFamily="49" charset="0"/>
              </a:rPr>
              <a:t>2.69</a:t>
            </a:r>
            <a:r>
              <a:rPr lang="es-MX" sz="1100" b="1" dirty="0">
                <a:solidFill>
                  <a:srgbClr val="000000"/>
                </a:solidFill>
                <a:latin typeface="Consolas" panose="020B0609020204030204" pitchFamily="49" charset="0"/>
              </a:rPr>
              <a:t>, </a:t>
            </a:r>
            <a:r>
              <a:rPr lang="es-MX" sz="1100" b="1" dirty="0">
                <a:solidFill>
                  <a:srgbClr val="0000FF"/>
                </a:solidFill>
                <a:latin typeface="Consolas" panose="020B0609020204030204" pitchFamily="49" charset="0"/>
              </a:rPr>
              <a:t>25.07</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a:p>
            <a:r>
              <a:rPr lang="es-MX" sz="1100" b="1" dirty="0" err="1">
                <a:solidFill>
                  <a:srgbClr val="800000"/>
                </a:solidFill>
                <a:latin typeface="Consolas" panose="020B0609020204030204" pitchFamily="49" charset="0"/>
              </a:rPr>
              <a:t>commit</a:t>
            </a:r>
            <a:r>
              <a:rPr lang="es-MX" sz="1100" b="1" dirty="0">
                <a:solidFill>
                  <a:srgbClr val="FF0000"/>
                </a:solidFill>
                <a:latin typeface="Consolas" panose="020B0609020204030204" pitchFamily="49" charset="0"/>
              </a:rPr>
              <a:t>;</a:t>
            </a:r>
            <a:endParaRPr lang="es-MX" sz="2400" dirty="0"/>
          </a:p>
        </p:txBody>
      </p:sp>
      <p:sp>
        <p:nvSpPr>
          <p:cNvPr id="19" name="Rectángulo 18"/>
          <p:cNvSpPr/>
          <p:nvPr/>
        </p:nvSpPr>
        <p:spPr>
          <a:xfrm>
            <a:off x="8747048" y="4009240"/>
            <a:ext cx="2446542" cy="553998"/>
          </a:xfrm>
          <a:prstGeom prst="rect">
            <a:avLst/>
          </a:prstGeom>
        </p:spPr>
        <p:txBody>
          <a:bodyPr wrap="square">
            <a:spAutoFit/>
          </a:bodyPr>
          <a:lstStyle/>
          <a:p>
            <a:r>
              <a:rPr lang="es-MX" sz="1000" b="1" dirty="0">
                <a:solidFill>
                  <a:srgbClr val="800000"/>
                </a:solidFill>
                <a:latin typeface="Consolas" panose="020B0609020204030204" pitchFamily="49" charset="0"/>
              </a:rPr>
              <a:t>INSERT</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INTO</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a:t>
            </a:r>
            <a:endParaRPr lang="es-MX" sz="1000" b="1" dirty="0">
              <a:solidFill>
                <a:srgbClr val="000000"/>
              </a:solidFill>
              <a:latin typeface="Consolas" panose="020B0609020204030204" pitchFamily="49" charset="0"/>
            </a:endParaRPr>
          </a:p>
          <a:p>
            <a:r>
              <a:rPr lang="es-MX" sz="1000" dirty="0">
                <a:solidFill>
                  <a:srgbClr val="000000"/>
                </a:solidFill>
                <a:latin typeface="Consolas" panose="020B0609020204030204" pitchFamily="49" charset="0"/>
              </a:rPr>
              <a:t>(</a:t>
            </a:r>
            <a:r>
              <a:rPr lang="es-MX" sz="1000" dirty="0" err="1">
                <a:solidFill>
                  <a:srgbClr val="000000"/>
                </a:solidFill>
                <a:latin typeface="Consolas" panose="020B0609020204030204" pitchFamily="49" charset="0"/>
              </a:rPr>
              <a:t>id_transaccion</a:t>
            </a:r>
            <a:r>
              <a:rPr lang="es-MX" sz="1000" dirty="0">
                <a:solidFill>
                  <a:srgbClr val="000000"/>
                </a:solidFill>
                <a:latin typeface="Consolas" panose="020B0609020204030204" pitchFamily="49" charset="0"/>
              </a:rPr>
              <a:t>, total)</a:t>
            </a:r>
          </a:p>
          <a:p>
            <a:r>
              <a:rPr lang="es-MX" sz="1000" b="1" dirty="0">
                <a:solidFill>
                  <a:srgbClr val="800000"/>
                </a:solidFill>
                <a:latin typeface="Consolas" panose="020B0609020204030204" pitchFamily="49" charset="0"/>
              </a:rPr>
              <a:t>VALUES</a:t>
            </a:r>
            <a:r>
              <a:rPr lang="es-MX" sz="1000" b="1" dirty="0">
                <a:solidFill>
                  <a:srgbClr val="000000"/>
                </a:solidFill>
                <a:latin typeface="Consolas" panose="020B0609020204030204" pitchFamily="49" charset="0"/>
              </a:rPr>
              <a:t>(</a:t>
            </a:r>
            <a:r>
              <a:rPr lang="es-MX" sz="1000" b="1" dirty="0" smtClean="0">
                <a:solidFill>
                  <a:srgbClr val="008000"/>
                </a:solidFill>
                <a:latin typeface="Consolas" panose="020B0609020204030204" pitchFamily="49" charset="0"/>
              </a:rPr>
              <a:t>'TRANSAC01'</a:t>
            </a:r>
            <a:r>
              <a:rPr lang="es-MX" sz="1000" b="1" dirty="0" smtClean="0">
                <a:solidFill>
                  <a:srgbClr val="000000"/>
                </a:solidFill>
                <a:latin typeface="Consolas" panose="020B0609020204030204" pitchFamily="49" charset="0"/>
              </a:rPr>
              <a:t>, </a:t>
            </a:r>
            <a:r>
              <a:rPr lang="es-MX" sz="1000" b="1" dirty="0">
                <a:solidFill>
                  <a:srgbClr val="0000FF"/>
                </a:solidFill>
                <a:latin typeface="Consolas" panose="020B0609020204030204" pitchFamily="49" charset="0"/>
              </a:rPr>
              <a:t>0</a:t>
            </a:r>
            <a:r>
              <a:rPr lang="es-MX" sz="1000" b="1" dirty="0">
                <a:solidFill>
                  <a:srgbClr val="000000"/>
                </a:solidFill>
                <a:latin typeface="Consolas" panose="020B0609020204030204" pitchFamily="49" charset="0"/>
              </a:rPr>
              <a:t>)</a:t>
            </a:r>
            <a:r>
              <a:rPr lang="es-MX" sz="1000" b="1" dirty="0">
                <a:solidFill>
                  <a:srgbClr val="FF0000"/>
                </a:solidFill>
                <a:latin typeface="Consolas" panose="020B0609020204030204" pitchFamily="49" charset="0"/>
              </a:rPr>
              <a:t>;</a:t>
            </a:r>
            <a:endParaRPr lang="es-MX" dirty="0"/>
          </a:p>
        </p:txBody>
      </p:sp>
      <p:pic>
        <p:nvPicPr>
          <p:cNvPr id="23" name="Imagen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41203" y="4880785"/>
            <a:ext cx="3235924" cy="1351614"/>
          </a:xfrm>
          <a:prstGeom prst="rect">
            <a:avLst/>
          </a:prstGeom>
        </p:spPr>
      </p:pic>
    </p:spTree>
    <p:extLst>
      <p:ext uri="{BB962C8B-B14F-4D97-AF65-F5344CB8AC3E}">
        <p14:creationId xmlns:p14="http://schemas.microsoft.com/office/powerpoint/2010/main" val="2441371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19632" y="860568"/>
            <a:ext cx="419538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INSERCIONES - LÓGICA</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14" name="Rectángulo 13"/>
          <p:cNvSpPr/>
          <p:nvPr/>
        </p:nvSpPr>
        <p:spPr>
          <a:xfrm>
            <a:off x="366832" y="1714649"/>
            <a:ext cx="6096000" cy="1954381"/>
          </a:xfrm>
          <a:prstGeom prst="rect">
            <a:avLst/>
          </a:prstGeom>
        </p:spPr>
        <p:txBody>
          <a:bodyPr>
            <a:spAutoFit/>
          </a:bodyPr>
          <a:lstStyle/>
          <a:p>
            <a:r>
              <a:rPr lang="es-MX" sz="1100" b="1" dirty="0" err="1">
                <a:solidFill>
                  <a:srgbClr val="800000"/>
                </a:solidFill>
                <a:latin typeface="Consolas" panose="020B0609020204030204" pitchFamily="49" charset="0"/>
              </a:rPr>
              <a:t>begin</a:t>
            </a:r>
            <a:r>
              <a:rPr lang="es-MX"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pago</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id_pago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fecha_pago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tipo_pago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n_cuenta</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fk_id_cliente</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id_transaccion,valor_pagar</a:t>
            </a:r>
            <a:r>
              <a:rPr lang="es-MX" sz="1100" dirty="0">
                <a:solidFill>
                  <a:srgbClr val="000000"/>
                </a:solidFill>
                <a:latin typeface="Consolas" panose="020B0609020204030204" pitchFamily="49" charset="0"/>
              </a:rPr>
              <a:t>)</a:t>
            </a:r>
          </a:p>
          <a:p>
            <a:r>
              <a:rPr lang="fr-FR" sz="1100" b="1" dirty="0">
                <a:solidFill>
                  <a:srgbClr val="800000"/>
                </a:solidFill>
                <a:latin typeface="Consolas" panose="020B0609020204030204" pitchFamily="49" charset="0"/>
              </a:rPr>
              <a:t>VALUES</a:t>
            </a:r>
            <a:r>
              <a:rPr lang="fr-FR" sz="1100" b="1" dirty="0">
                <a:solidFill>
                  <a:srgbClr val="000000"/>
                </a:solidFill>
                <a:latin typeface="Consolas" panose="020B0609020204030204" pitchFamily="49" charset="0"/>
              </a:rPr>
              <a:t>(</a:t>
            </a:r>
            <a:r>
              <a:rPr lang="fr-FR" sz="1100" b="1" dirty="0">
                <a:solidFill>
                  <a:srgbClr val="008000"/>
                </a:solidFill>
                <a:latin typeface="Consolas" panose="020B0609020204030204" pitchFamily="49" charset="0"/>
              </a:rPr>
              <a:t>'PA001'</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'05-01-2020'</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'PYPAL'</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'1111111111'</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'C01'</a:t>
            </a:r>
            <a:r>
              <a:rPr lang="fr-FR" sz="1100" b="1" dirty="0">
                <a:solidFill>
                  <a:srgbClr val="000000"/>
                </a:solidFill>
                <a:latin typeface="Consolas" panose="020B0609020204030204" pitchFamily="49" charset="0"/>
              </a:rPr>
              <a:t>, </a:t>
            </a:r>
            <a:r>
              <a:rPr lang="fr-FR" sz="1100" b="1" dirty="0">
                <a:solidFill>
                  <a:srgbClr val="008000"/>
                </a:solidFill>
                <a:latin typeface="Consolas" panose="020B0609020204030204" pitchFamily="49" charset="0"/>
              </a:rPr>
              <a:t>'TRANSAC01'</a:t>
            </a:r>
            <a:r>
              <a:rPr lang="fr-FR" sz="1100" b="1" dirty="0">
                <a:solidFill>
                  <a:srgbClr val="000000"/>
                </a:solidFill>
                <a:latin typeface="Consolas" panose="020B0609020204030204" pitchFamily="49" charset="0"/>
              </a:rPr>
              <a:t>, </a:t>
            </a:r>
            <a:r>
              <a:rPr lang="fr-FR" sz="1100" b="1" dirty="0">
                <a:solidFill>
                  <a:srgbClr val="0000FF"/>
                </a:solidFill>
                <a:latin typeface="Consolas" panose="020B0609020204030204" pitchFamily="49" charset="0"/>
              </a:rPr>
              <a:t>22.38</a:t>
            </a:r>
            <a:r>
              <a:rPr lang="fr-FR" sz="1100" b="1" dirty="0">
                <a:solidFill>
                  <a:srgbClr val="000000"/>
                </a:solidFill>
                <a:latin typeface="Consolas" panose="020B0609020204030204" pitchFamily="49" charset="0"/>
              </a:rPr>
              <a:t>)</a:t>
            </a:r>
            <a:r>
              <a:rPr lang="fr-FR"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b="1" dirty="0" err="1">
                <a:solidFill>
                  <a:srgbClr val="800000"/>
                </a:solidFill>
                <a:latin typeface="Consolas" panose="020B0609020204030204" pitchFamily="49" charset="0"/>
              </a:rPr>
              <a:t>update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valor_transaccional</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set</a:t>
            </a:r>
            <a:r>
              <a:rPr lang="es-MX" sz="1100" b="1" dirty="0">
                <a:solidFill>
                  <a:srgbClr val="000000"/>
                </a:solidFill>
                <a:latin typeface="Consolas" panose="020B0609020204030204" pitchFamily="49" charset="0"/>
              </a:rPr>
              <a:t> total = total -</a:t>
            </a:r>
            <a:r>
              <a:rPr lang="es-MX" sz="1100" b="1" dirty="0">
                <a:solidFill>
                  <a:srgbClr val="0000FF"/>
                </a:solidFill>
                <a:latin typeface="Consolas" panose="020B0609020204030204" pitchFamily="49" charset="0"/>
              </a:rPr>
              <a:t>22.38</a:t>
            </a:r>
            <a:r>
              <a:rPr lang="es-MX" sz="1100" b="1"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where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id_transaccion</a:t>
            </a:r>
            <a:r>
              <a:rPr lang="es-MX" sz="1100" b="1" dirty="0">
                <a:solidFill>
                  <a:srgbClr val="000000"/>
                </a:solidFill>
                <a:latin typeface="Consolas" panose="020B0609020204030204" pitchFamily="49" charset="0"/>
              </a:rPr>
              <a:t> = </a:t>
            </a:r>
            <a:r>
              <a:rPr lang="es-MX" sz="1100" b="1" dirty="0">
                <a:solidFill>
                  <a:srgbClr val="008000"/>
                </a:solidFill>
                <a:latin typeface="Consolas" panose="020B0609020204030204" pitchFamily="49" charset="0"/>
              </a:rPr>
              <a:t>'TRANSAC01'</a:t>
            </a:r>
            <a:r>
              <a:rPr lang="es-MX"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b="1" dirty="0" err="1">
                <a:solidFill>
                  <a:srgbClr val="800000"/>
                </a:solidFill>
                <a:latin typeface="Consolas" panose="020B0609020204030204" pitchFamily="49" charset="0"/>
              </a:rPr>
              <a:t>commit</a:t>
            </a:r>
            <a:r>
              <a:rPr lang="es-MX" sz="1100" b="1" dirty="0">
                <a:solidFill>
                  <a:srgbClr val="FF0000"/>
                </a:solidFill>
                <a:latin typeface="Consolas" panose="020B0609020204030204" pitchFamily="49" charset="0"/>
              </a:rPr>
              <a:t>;</a:t>
            </a:r>
          </a:p>
        </p:txBody>
      </p:sp>
      <p:pic>
        <p:nvPicPr>
          <p:cNvPr id="15" name="Imagen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0232" y="1625084"/>
            <a:ext cx="2857500" cy="5048250"/>
          </a:xfrm>
          <a:prstGeom prst="rect">
            <a:avLst/>
          </a:prstGeom>
        </p:spPr>
      </p:pic>
      <p:sp>
        <p:nvSpPr>
          <p:cNvPr id="16" name="Rectángulo 15"/>
          <p:cNvSpPr/>
          <p:nvPr/>
        </p:nvSpPr>
        <p:spPr>
          <a:xfrm>
            <a:off x="1740532" y="4014756"/>
            <a:ext cx="6096000" cy="1169551"/>
          </a:xfrm>
          <a:prstGeom prst="rect">
            <a:avLst/>
          </a:prstGeom>
        </p:spPr>
        <p:txBody>
          <a:bodyPr>
            <a:spAutoFit/>
          </a:bodyPr>
          <a:lstStyle/>
          <a:p>
            <a:r>
              <a:rPr lang="es-MX" sz="1000" b="1" dirty="0">
                <a:solidFill>
                  <a:srgbClr val="800000"/>
                </a:solidFill>
                <a:latin typeface="Consolas" panose="020B0609020204030204" pitchFamily="49" charset="0"/>
              </a:rPr>
              <a:t>SELECT</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valor_transaccional.id_transaccion</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tarifa.precio_mes,pago.valor_pagar</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valor_transaccional.total</a:t>
            </a:r>
            <a:endParaRPr lang="es-MX" sz="1000" b="1" dirty="0">
              <a:solidFill>
                <a:srgbClr val="000000"/>
              </a:solidFill>
              <a:latin typeface="Consolas" panose="020B0609020204030204" pitchFamily="49" charset="0"/>
            </a:endParaRPr>
          </a:p>
          <a:p>
            <a:r>
              <a:rPr lang="es-MX" sz="1000" b="1" dirty="0">
                <a:solidFill>
                  <a:srgbClr val="800000"/>
                </a:solidFill>
                <a:latin typeface="Consolas" panose="020B0609020204030204" pitchFamily="49" charset="0"/>
              </a:rPr>
              <a:t>FROM</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a:t>
            </a:r>
            <a:r>
              <a:rPr lang="es-MX" sz="1000" b="1" dirty="0">
                <a:solidFill>
                  <a:srgbClr val="000000"/>
                </a:solidFill>
                <a:latin typeface="Consolas" panose="020B0609020204030204" pitchFamily="49" charset="0"/>
              </a:rPr>
              <a:t>, pago , tarifa</a:t>
            </a:r>
          </a:p>
          <a:p>
            <a:r>
              <a:rPr lang="es-MX" sz="1000" b="1" dirty="0">
                <a:solidFill>
                  <a:srgbClr val="800000"/>
                </a:solidFill>
                <a:latin typeface="Consolas" panose="020B0609020204030204" pitchFamily="49" charset="0"/>
              </a:rPr>
              <a:t>WHERE</a:t>
            </a:r>
            <a:r>
              <a:rPr lang="es-MX" sz="1000" b="1" dirty="0">
                <a:solidFill>
                  <a:srgbClr val="000000"/>
                </a:solidFill>
                <a:latin typeface="Consolas" panose="020B0609020204030204" pitchFamily="49" charset="0"/>
              </a:rPr>
              <a:t> </a:t>
            </a:r>
          </a:p>
          <a:p>
            <a:r>
              <a:rPr lang="es-MX" sz="1000" dirty="0" err="1">
                <a:solidFill>
                  <a:srgbClr val="000000"/>
                </a:solidFill>
                <a:latin typeface="Consolas" panose="020B0609020204030204" pitchFamily="49" charset="0"/>
              </a:rPr>
              <a:t>pago.fk_id_cliente</a:t>
            </a:r>
            <a:r>
              <a:rPr lang="es-MX" sz="1000" dirty="0">
                <a:solidFill>
                  <a:srgbClr val="000000"/>
                </a:solidFill>
                <a:latin typeface="Consolas" panose="020B0609020204030204" pitchFamily="49" charset="0"/>
              </a:rPr>
              <a:t> = </a:t>
            </a:r>
            <a:r>
              <a:rPr lang="es-MX" sz="1000" dirty="0">
                <a:solidFill>
                  <a:srgbClr val="008000"/>
                </a:solidFill>
                <a:latin typeface="Consolas" panose="020B0609020204030204" pitchFamily="49" charset="0"/>
              </a:rPr>
              <a:t>'C01'</a:t>
            </a:r>
            <a:r>
              <a:rPr lang="es-MX" sz="1000" dirty="0">
                <a:solidFill>
                  <a:srgbClr val="000000"/>
                </a:solidFill>
                <a:latin typeface="Consolas" panose="020B0609020204030204" pitchFamily="49" charset="0"/>
              </a:rPr>
              <a:t> </a:t>
            </a:r>
          </a:p>
          <a:p>
            <a:r>
              <a:rPr lang="es-MX" sz="1000" b="1" dirty="0">
                <a:solidFill>
                  <a:srgbClr val="800000"/>
                </a:solidFill>
                <a:latin typeface="Consolas" panose="020B0609020204030204" pitchFamily="49" charset="0"/>
              </a:rPr>
              <a:t>AND</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tarifa.fecha_tarifa</a:t>
            </a:r>
            <a:r>
              <a:rPr lang="es-MX" sz="1000" b="1" dirty="0">
                <a:solidFill>
                  <a:srgbClr val="000000"/>
                </a:solidFill>
                <a:latin typeface="Consolas" panose="020B0609020204030204" pitchFamily="49" charset="0"/>
              </a:rPr>
              <a:t>&gt;= </a:t>
            </a:r>
            <a:r>
              <a:rPr lang="es-MX" sz="1000" b="1" dirty="0">
                <a:solidFill>
                  <a:srgbClr val="008000"/>
                </a:solidFill>
                <a:latin typeface="Consolas" panose="020B0609020204030204" pitchFamily="49" charset="0"/>
              </a:rPr>
              <a:t>'01-01-2020'</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and</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tarifa.fecha_tarifa</a:t>
            </a:r>
            <a:r>
              <a:rPr lang="es-MX" sz="1000" b="1" dirty="0">
                <a:solidFill>
                  <a:srgbClr val="000000"/>
                </a:solidFill>
                <a:latin typeface="Consolas" panose="020B0609020204030204" pitchFamily="49" charset="0"/>
              </a:rPr>
              <a:t> &lt;= </a:t>
            </a:r>
            <a:r>
              <a:rPr lang="es-MX" sz="1000" b="1" dirty="0">
                <a:solidFill>
                  <a:srgbClr val="008000"/>
                </a:solidFill>
                <a:latin typeface="Consolas" panose="020B0609020204030204" pitchFamily="49" charset="0"/>
              </a:rPr>
              <a:t>'31-01-2020'</a:t>
            </a:r>
            <a:r>
              <a:rPr lang="es-MX" sz="1000" b="1" dirty="0">
                <a:solidFill>
                  <a:srgbClr val="000000"/>
                </a:solidFill>
                <a:latin typeface="Consolas" panose="020B0609020204030204" pitchFamily="49" charset="0"/>
              </a:rPr>
              <a:t>)</a:t>
            </a:r>
          </a:p>
          <a:p>
            <a:r>
              <a:rPr lang="es-MX" sz="1000" b="1" dirty="0">
                <a:solidFill>
                  <a:srgbClr val="800000"/>
                </a:solidFill>
                <a:latin typeface="Consolas" panose="020B0609020204030204" pitchFamily="49" charset="0"/>
              </a:rPr>
              <a:t>and</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tarifa.id_transaccion</a:t>
            </a:r>
            <a:r>
              <a:rPr lang="es-MX" sz="1000" b="1" dirty="0">
                <a:solidFill>
                  <a:srgbClr val="000000"/>
                </a:solidFill>
                <a:latin typeface="Consolas" panose="020B0609020204030204" pitchFamily="49" charset="0"/>
              </a:rPr>
              <a:t> = </a:t>
            </a:r>
            <a:r>
              <a:rPr lang="es-MX" sz="1000" b="1" dirty="0" err="1">
                <a:solidFill>
                  <a:srgbClr val="000000"/>
                </a:solidFill>
                <a:latin typeface="Consolas" panose="020B0609020204030204" pitchFamily="49" charset="0"/>
              </a:rPr>
              <a:t>valor_transaccional.id_transaccion</a:t>
            </a:r>
            <a:r>
              <a:rPr lang="es-MX" sz="1000" b="1" dirty="0">
                <a:solidFill>
                  <a:srgbClr val="000000"/>
                </a:solidFill>
                <a:latin typeface="Consolas" panose="020B0609020204030204" pitchFamily="49" charset="0"/>
              </a:rPr>
              <a:t> </a:t>
            </a:r>
            <a:endParaRPr lang="es-MX" dirty="0"/>
          </a:p>
        </p:txBody>
      </p:sp>
      <p:cxnSp>
        <p:nvCxnSpPr>
          <p:cNvPr id="20" name="Conector recto 19"/>
          <p:cNvCxnSpPr/>
          <p:nvPr/>
        </p:nvCxnSpPr>
        <p:spPr>
          <a:xfrm>
            <a:off x="0" y="3796146"/>
            <a:ext cx="9290368" cy="3305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Imagen 23"/>
          <p:cNvPicPr>
            <a:picLocks noChangeAspect="1"/>
          </p:cNvPicPr>
          <p:nvPr/>
        </p:nvPicPr>
        <p:blipFill rotWithShape="1">
          <a:blip r:embed="rId8"/>
          <a:srcRect r="23489" b="1961"/>
          <a:stretch/>
        </p:blipFill>
        <p:spPr>
          <a:xfrm>
            <a:off x="264010" y="5740489"/>
            <a:ext cx="4030899" cy="588013"/>
          </a:xfrm>
          <a:prstGeom prst="rect">
            <a:avLst/>
          </a:prstGeom>
        </p:spPr>
      </p:pic>
      <p:sp>
        <p:nvSpPr>
          <p:cNvPr id="26" name="CuadroTexto 25"/>
          <p:cNvSpPr txBox="1"/>
          <p:nvPr/>
        </p:nvSpPr>
        <p:spPr>
          <a:xfrm>
            <a:off x="1365252" y="5521907"/>
            <a:ext cx="1071941" cy="276999"/>
          </a:xfrm>
          <a:prstGeom prst="rect">
            <a:avLst/>
          </a:prstGeom>
          <a:noFill/>
        </p:spPr>
        <p:txBody>
          <a:bodyPr wrap="square" rtlCol="0">
            <a:spAutoFit/>
          </a:bodyPr>
          <a:lstStyle/>
          <a:p>
            <a:r>
              <a:rPr lang="es-MX" sz="1200" b="1" i="1" dirty="0" smtClean="0">
                <a:ln w="0"/>
                <a:solidFill>
                  <a:schemeClr val="accent1"/>
                </a:solidFill>
                <a:effectLst>
                  <a:outerShdw blurRad="38100" dist="25400" dir="5400000" algn="ctr" rotWithShape="0">
                    <a:srgbClr val="6E747A">
                      <a:alpha val="43000"/>
                    </a:srgbClr>
                  </a:outerShdw>
                </a:effectLst>
              </a:rPr>
              <a:t>ANTES</a:t>
            </a:r>
            <a:endParaRPr lang="es-MX" sz="1200" b="1" i="1" dirty="0">
              <a:ln w="0"/>
              <a:solidFill>
                <a:schemeClr val="accent1"/>
              </a:solidFill>
              <a:effectLst>
                <a:outerShdw blurRad="38100" dist="25400" dir="5400000" algn="ctr" rotWithShape="0">
                  <a:srgbClr val="6E747A">
                    <a:alpha val="43000"/>
                  </a:srgbClr>
                </a:outerShdw>
              </a:effectLst>
            </a:endParaRPr>
          </a:p>
        </p:txBody>
      </p:sp>
      <p:sp>
        <p:nvSpPr>
          <p:cNvPr id="28" name="CuadroTexto 27"/>
          <p:cNvSpPr txBox="1"/>
          <p:nvPr/>
        </p:nvSpPr>
        <p:spPr>
          <a:xfrm>
            <a:off x="6506338" y="5463490"/>
            <a:ext cx="1071941" cy="276999"/>
          </a:xfrm>
          <a:prstGeom prst="rect">
            <a:avLst/>
          </a:prstGeom>
          <a:noFill/>
        </p:spPr>
        <p:txBody>
          <a:bodyPr wrap="square" rtlCol="0">
            <a:spAutoFit/>
          </a:bodyPr>
          <a:lstStyle/>
          <a:p>
            <a:r>
              <a:rPr lang="es-MX" sz="1200" b="1" i="1" dirty="0" smtClean="0">
                <a:ln w="0"/>
                <a:solidFill>
                  <a:schemeClr val="accent1"/>
                </a:solidFill>
                <a:effectLst>
                  <a:outerShdw blurRad="38100" dist="25400" dir="5400000" algn="ctr" rotWithShape="0">
                    <a:srgbClr val="6E747A">
                      <a:alpha val="43000"/>
                    </a:srgbClr>
                  </a:outerShdw>
                </a:effectLst>
              </a:rPr>
              <a:t>DESPUÉS</a:t>
            </a:r>
            <a:endParaRPr lang="es-MX" sz="1200" b="1" i="1" dirty="0">
              <a:ln w="0"/>
              <a:solidFill>
                <a:schemeClr val="accent1"/>
              </a:solidFill>
              <a:effectLst>
                <a:outerShdw blurRad="38100" dist="25400" dir="5400000" algn="ctr" rotWithShape="0">
                  <a:srgbClr val="6E747A">
                    <a:alpha val="43000"/>
                  </a:srgbClr>
                </a:outerShdw>
              </a:effectLst>
            </a:endParaRPr>
          </a:p>
        </p:txBody>
      </p:sp>
      <p:pic>
        <p:nvPicPr>
          <p:cNvPr id="30" name="Imagen 29"/>
          <p:cNvPicPr>
            <a:picLocks noChangeAspect="1"/>
          </p:cNvPicPr>
          <p:nvPr/>
        </p:nvPicPr>
        <p:blipFill>
          <a:blip r:embed="rId9"/>
          <a:stretch>
            <a:fillRect/>
          </a:stretch>
        </p:blipFill>
        <p:spPr>
          <a:xfrm>
            <a:off x="4788532" y="5740489"/>
            <a:ext cx="4024012" cy="621664"/>
          </a:xfrm>
          <a:prstGeom prst="rect">
            <a:avLst/>
          </a:prstGeom>
        </p:spPr>
      </p:pic>
    </p:spTree>
    <p:extLst>
      <p:ext uri="{BB962C8B-B14F-4D97-AF65-F5344CB8AC3E}">
        <p14:creationId xmlns:p14="http://schemas.microsoft.com/office/powerpoint/2010/main" val="3414714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Cifrado de base de datos de PostgreSQL | Tha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250" y="615872"/>
            <a:ext cx="5927390" cy="5417636"/>
          </a:xfrm>
          <a:prstGeom prst="rect">
            <a:avLst/>
          </a:prstGeom>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2" name="Imagen 1">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198367" y="2811998"/>
            <a:ext cx="7096189" cy="1323439"/>
          </a:xfrm>
          <a:prstGeom prst="rect">
            <a:avLst/>
          </a:prstGeom>
          <a:noFill/>
        </p:spPr>
        <p:txBody>
          <a:bodyPr wrap="square" rtlCol="0">
            <a:spAutoFit/>
          </a:bodyPr>
          <a:lstStyle/>
          <a:p>
            <a:r>
              <a:rPr lang="es-MX" sz="8000" b="1" i="1" dirty="0" smtClean="0">
                <a:ln w="0"/>
                <a:solidFill>
                  <a:schemeClr val="accent1"/>
                </a:solidFill>
                <a:effectLst>
                  <a:outerShdw blurRad="38100" dist="25400" dir="5400000" algn="ctr" rotWithShape="0">
                    <a:srgbClr val="6E747A">
                      <a:alpha val="43000"/>
                    </a:srgbClr>
                  </a:outerShdw>
                </a:effectLst>
              </a:rPr>
              <a:t>CONSULTAS</a:t>
            </a:r>
            <a:endParaRPr lang="es-MX" sz="80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5"/>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6"/>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7"/>
              </a:rPr>
              <a:t>POSTGRESTSQL</a:t>
            </a:r>
            <a:endParaRPr lang="es-MX" sz="1200" i="1" dirty="0">
              <a:latin typeface="Bahnschrift SemiLight SemiConde" panose="020B0502040204020203" pitchFamily="34" charset="0"/>
            </a:endParaRPr>
          </a:p>
        </p:txBody>
      </p:sp>
    </p:spTree>
    <p:extLst>
      <p:ext uri="{BB962C8B-B14F-4D97-AF65-F5344CB8AC3E}">
        <p14:creationId xmlns:p14="http://schemas.microsoft.com/office/powerpoint/2010/main" val="1373921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670860" y="1257656"/>
            <a:ext cx="4246665" cy="523220"/>
          </a:xfrm>
          <a:prstGeom prst="rect">
            <a:avLst/>
          </a:prstGeom>
          <a:noFill/>
        </p:spPr>
        <p:txBody>
          <a:bodyPr wrap="square" rtlCol="0">
            <a:spAutoFit/>
          </a:bodyPr>
          <a:lstStyle/>
          <a:p>
            <a:pPr algn="ctr"/>
            <a:r>
              <a:rPr lang="es-MX" sz="2800" b="1" i="1" dirty="0" smtClean="0">
                <a:ln w="0"/>
                <a:solidFill>
                  <a:schemeClr val="accent1"/>
                </a:solidFill>
                <a:effectLst>
                  <a:outerShdw blurRad="38100" dist="25400" dir="5400000" algn="ctr" rotWithShape="0">
                    <a:srgbClr val="6E747A">
                      <a:alpha val="43000"/>
                    </a:srgbClr>
                  </a:outerShdw>
                </a:effectLst>
              </a:rPr>
              <a:t>CONSULTA I</a:t>
            </a:r>
            <a:endParaRPr lang="es-MX" sz="28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7" name="Rectángulo 6"/>
          <p:cNvSpPr/>
          <p:nvPr/>
        </p:nvSpPr>
        <p:spPr>
          <a:xfrm>
            <a:off x="1922159" y="2348170"/>
            <a:ext cx="9840979" cy="1615827"/>
          </a:xfrm>
          <a:prstGeom prst="rect">
            <a:avLst/>
          </a:prstGeom>
        </p:spPr>
        <p:txBody>
          <a:bodyPr wrap="square">
            <a:spAutoFit/>
          </a:bodyPr>
          <a:lstStyle/>
          <a:p>
            <a:endParaRPr lang="es-MX" sz="1100" dirty="0">
              <a:latin typeface="Consolas" panose="020B0609020204030204" pitchFamily="49" charset="0"/>
            </a:endParaRPr>
          </a:p>
          <a:p>
            <a:r>
              <a:rPr lang="es-MX" sz="1100" b="1" dirty="0">
                <a:solidFill>
                  <a:srgbClr val="800000"/>
                </a:solidFill>
                <a:latin typeface="Consolas" panose="020B0609020204030204" pitchFamily="49" charset="0"/>
              </a:rPr>
              <a:t>SELECT</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cliente.nombre</a:t>
            </a:r>
            <a:r>
              <a:rPr lang="es-MX" sz="1100" b="1" dirty="0">
                <a:solidFill>
                  <a:srgbClr val="000000"/>
                </a:solidFill>
                <a:latin typeface="Consolas" panose="020B0609020204030204" pitchFamily="49" charset="0"/>
              </a:rPr>
              <a:t> || </a:t>
            </a:r>
            <a:r>
              <a:rPr lang="es-MX" sz="1100" b="1" dirty="0">
                <a:solidFill>
                  <a:srgbClr val="008000"/>
                </a:solidFill>
                <a:latin typeface="Consolas" panose="020B0609020204030204" pitchFamily="49" charset="0"/>
              </a:rPr>
              <a:t>' '</a:t>
            </a:r>
            <a:r>
              <a:rPr lang="es-MX" sz="1100" b="1" dirty="0">
                <a:solidFill>
                  <a:srgbClr val="000000"/>
                </a:solidFill>
                <a:latin typeface="Consolas" panose="020B0609020204030204" pitchFamily="49" charset="0"/>
              </a:rPr>
              <a:t> || </a:t>
            </a:r>
            <a:r>
              <a:rPr lang="es-MX" sz="1100" b="1" dirty="0" err="1">
                <a:solidFill>
                  <a:srgbClr val="000000"/>
                </a:solidFill>
                <a:latin typeface="Consolas" panose="020B0609020204030204" pitchFamily="49" charset="0"/>
              </a:rPr>
              <a:t>cliente.apellido</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as</a:t>
            </a:r>
            <a:r>
              <a:rPr lang="es-MX" sz="1100" b="1" dirty="0">
                <a:solidFill>
                  <a:srgbClr val="000000"/>
                </a:solidFill>
                <a:latin typeface="Consolas" panose="020B0609020204030204" pitchFamily="49" charset="0"/>
              </a:rPr>
              <a:t> CLIENTE, </a:t>
            </a:r>
            <a:r>
              <a:rPr lang="es-MX" sz="1100" b="1" dirty="0" err="1">
                <a:solidFill>
                  <a:srgbClr val="000000"/>
                </a:solidFill>
                <a:latin typeface="Consolas" panose="020B0609020204030204" pitchFamily="49" charset="0"/>
              </a:rPr>
              <a:t>valor_transaccional.total</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as</a:t>
            </a:r>
            <a:r>
              <a:rPr lang="es-MX" sz="1100" b="1" dirty="0">
                <a:solidFill>
                  <a:srgbClr val="000000"/>
                </a:solidFill>
                <a:latin typeface="Consolas" panose="020B0609020204030204" pitchFamily="49" charset="0"/>
              </a:rPr>
              <a:t> acumulado , </a:t>
            </a:r>
            <a:r>
              <a:rPr lang="es-MX" sz="1100" b="1" dirty="0" err="1">
                <a:solidFill>
                  <a:srgbClr val="000000"/>
                </a:solidFill>
                <a:latin typeface="Consolas" panose="020B0609020204030204" pitchFamily="49" charset="0"/>
              </a:rPr>
              <a:t>detalle_factura.valor</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detalle_factura.iva,detalle_factura.total</a:t>
            </a:r>
            <a:r>
              <a:rPr lang="es-MX" sz="1100" b="1" dirty="0">
                <a:solidFill>
                  <a:srgbClr val="000000"/>
                </a:solidFill>
                <a:latin typeface="Consolas" panose="020B0609020204030204" pitchFamily="49" charset="0"/>
              </a:rPr>
              <a:t> , </a:t>
            </a:r>
            <a:r>
              <a:rPr lang="es-MX" sz="1100" b="1" dirty="0" err="1">
                <a:solidFill>
                  <a:srgbClr val="000000"/>
                </a:solidFill>
                <a:latin typeface="Consolas" panose="020B0609020204030204" pitchFamily="49" charset="0"/>
              </a:rPr>
              <a:t>factura.fecha</a:t>
            </a:r>
            <a:r>
              <a:rPr lang="es-MX" sz="1100" b="1" dirty="0">
                <a:solidFill>
                  <a:srgbClr val="000000"/>
                </a:solidFill>
                <a:latin typeface="Consolas" panose="020B0609020204030204" pitchFamily="49" charset="0"/>
              </a:rPr>
              <a:t> </a:t>
            </a:r>
          </a:p>
          <a:p>
            <a:r>
              <a:rPr lang="es-MX" sz="1100" b="1" dirty="0">
                <a:solidFill>
                  <a:srgbClr val="800000"/>
                </a:solidFill>
                <a:latin typeface="Consolas" panose="020B0609020204030204" pitchFamily="49" charset="0"/>
              </a:rPr>
              <a:t>FROM</a:t>
            </a:r>
            <a:r>
              <a:rPr lang="es-MX" sz="1100" b="1" dirty="0">
                <a:solidFill>
                  <a:srgbClr val="000000"/>
                </a:solidFill>
                <a:latin typeface="Consolas" panose="020B0609020204030204" pitchFamily="49" charset="0"/>
              </a:rPr>
              <a:t> cliente </a:t>
            </a:r>
            <a:r>
              <a:rPr lang="es-MX" sz="1100" b="1" dirty="0" err="1">
                <a:solidFill>
                  <a:srgbClr val="000000"/>
                </a:solidFill>
                <a:latin typeface="Consolas" panose="020B0609020204030204" pitchFamily="49" charset="0"/>
              </a:rPr>
              <a:t>cliente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valor_transaccional</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valor_transaccional</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detalle_factura</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detalle_factura</a:t>
            </a:r>
            <a:r>
              <a:rPr lang="es-MX" sz="1100" b="1" dirty="0">
                <a:solidFill>
                  <a:srgbClr val="000000"/>
                </a:solidFill>
                <a:latin typeface="Consolas" panose="020B0609020204030204" pitchFamily="49" charset="0"/>
              </a:rPr>
              <a:t>, factura </a:t>
            </a:r>
            <a:r>
              <a:rPr lang="es-MX" sz="1100" b="1" dirty="0" err="1">
                <a:solidFill>
                  <a:srgbClr val="000000"/>
                </a:solidFill>
                <a:latin typeface="Consolas" panose="020B0609020204030204" pitchFamily="49" charset="0"/>
              </a:rPr>
              <a:t>factura</a:t>
            </a:r>
            <a:endParaRPr lang="es-MX" sz="1100" b="1" dirty="0">
              <a:solidFill>
                <a:srgbClr val="000000"/>
              </a:solidFill>
              <a:latin typeface="Consolas" panose="020B0609020204030204" pitchFamily="49" charset="0"/>
            </a:endParaRPr>
          </a:p>
          <a:p>
            <a:r>
              <a:rPr lang="es-MX" sz="1100" b="1" dirty="0">
                <a:solidFill>
                  <a:srgbClr val="800000"/>
                </a:solidFill>
                <a:latin typeface="Consolas" panose="020B0609020204030204" pitchFamily="49" charset="0"/>
              </a:rPr>
              <a:t>WHERE</a:t>
            </a:r>
            <a:r>
              <a:rPr lang="es-MX" sz="1100" b="1" dirty="0">
                <a:solidFill>
                  <a:srgbClr val="000000"/>
                </a:solidFill>
                <a:latin typeface="Consolas" panose="020B0609020204030204" pitchFamily="49" charset="0"/>
              </a:rPr>
              <a:t> </a:t>
            </a:r>
          </a:p>
          <a:p>
            <a:r>
              <a:rPr lang="es-MX" sz="1100" dirty="0" err="1">
                <a:solidFill>
                  <a:srgbClr val="000000"/>
                </a:solidFill>
                <a:latin typeface="Consolas" panose="020B0609020204030204" pitchFamily="49" charset="0"/>
              </a:rPr>
              <a:t>cliente.id_cliente</a:t>
            </a:r>
            <a:r>
              <a:rPr lang="es-MX" sz="1100" dirty="0">
                <a:solidFill>
                  <a:srgbClr val="000000"/>
                </a:solidFill>
                <a:latin typeface="Consolas" panose="020B0609020204030204" pitchFamily="49" charset="0"/>
              </a:rPr>
              <a:t> = </a:t>
            </a:r>
            <a:r>
              <a:rPr lang="es-MX" sz="1100" dirty="0">
                <a:solidFill>
                  <a:srgbClr val="008000"/>
                </a:solidFill>
                <a:latin typeface="Consolas" panose="020B0609020204030204" pitchFamily="49" charset="0"/>
              </a:rPr>
              <a:t>'C01'</a:t>
            </a:r>
          </a:p>
          <a:p>
            <a:r>
              <a:rPr lang="es-MX" sz="1100" b="1" dirty="0">
                <a:solidFill>
                  <a:srgbClr val="800000"/>
                </a:solidFill>
                <a:latin typeface="Consolas" panose="020B0609020204030204" pitchFamily="49" charset="0"/>
              </a:rPr>
              <a:t>AND</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valor_transaccional.id_transaccion</a:t>
            </a:r>
            <a:r>
              <a:rPr lang="es-MX" sz="1100" b="1" dirty="0">
                <a:solidFill>
                  <a:srgbClr val="000000"/>
                </a:solidFill>
                <a:latin typeface="Consolas" panose="020B0609020204030204" pitchFamily="49" charset="0"/>
              </a:rPr>
              <a:t> = </a:t>
            </a:r>
            <a:r>
              <a:rPr lang="es-MX" sz="1100" b="1" dirty="0">
                <a:solidFill>
                  <a:srgbClr val="008000"/>
                </a:solidFill>
                <a:latin typeface="Consolas" panose="020B0609020204030204" pitchFamily="49" charset="0"/>
              </a:rPr>
              <a:t>'TRANSAC01'</a:t>
            </a:r>
          </a:p>
          <a:p>
            <a:r>
              <a:rPr lang="es-MX" sz="1100" dirty="0">
                <a:solidFill>
                  <a:srgbClr val="000000"/>
                </a:solidFill>
                <a:latin typeface="Consolas" panose="020B0609020204030204" pitchFamily="49" charset="0"/>
              </a:rPr>
              <a:t>and </a:t>
            </a:r>
            <a:r>
              <a:rPr lang="es-MX" sz="1100" dirty="0" err="1">
                <a:solidFill>
                  <a:srgbClr val="000000"/>
                </a:solidFill>
                <a:latin typeface="Consolas" panose="020B0609020204030204" pitchFamily="49" charset="0"/>
              </a:rPr>
              <a:t>detalle_factura.id_factura</a:t>
            </a:r>
            <a:r>
              <a:rPr lang="es-MX" sz="1100" dirty="0">
                <a:solidFill>
                  <a:srgbClr val="000000"/>
                </a:solidFill>
                <a:latin typeface="Consolas" panose="020B0609020204030204" pitchFamily="49" charset="0"/>
              </a:rPr>
              <a:t> = </a:t>
            </a:r>
            <a:r>
              <a:rPr lang="es-MX" sz="1100" dirty="0" err="1">
                <a:solidFill>
                  <a:srgbClr val="000000"/>
                </a:solidFill>
                <a:latin typeface="Consolas" panose="020B0609020204030204" pitchFamily="49" charset="0"/>
              </a:rPr>
              <a:t>factura.id_factura</a:t>
            </a:r>
            <a:r>
              <a:rPr lang="es-MX" sz="1100" dirty="0">
                <a:solidFill>
                  <a:srgbClr val="000000"/>
                </a:solidFill>
                <a:latin typeface="Consolas" panose="020B0609020204030204" pitchFamily="49" charset="0"/>
              </a:rPr>
              <a:t> </a:t>
            </a:r>
          </a:p>
          <a:p>
            <a:r>
              <a:rPr lang="en-US" sz="1100" b="1" dirty="0">
                <a:solidFill>
                  <a:srgbClr val="800000"/>
                </a:solidFill>
                <a:latin typeface="Consolas" panose="020B0609020204030204" pitchFamily="49" charset="0"/>
              </a:rPr>
              <a:t>and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factura.fecha</a:t>
            </a:r>
            <a:r>
              <a:rPr lang="en-US" sz="1100" b="1" dirty="0">
                <a:solidFill>
                  <a:srgbClr val="000000"/>
                </a:solidFill>
                <a:latin typeface="Consolas" panose="020B0609020204030204" pitchFamily="49" charset="0"/>
              </a:rPr>
              <a:t> &gt;= </a:t>
            </a:r>
            <a:r>
              <a:rPr lang="en-US" sz="1100" b="1" dirty="0">
                <a:solidFill>
                  <a:srgbClr val="008000"/>
                </a:solidFill>
                <a:latin typeface="Consolas" panose="020B0609020204030204" pitchFamily="49" charset="0"/>
              </a:rPr>
              <a:t>'01-01-2020'</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and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factura.fecha</a:t>
            </a:r>
            <a:r>
              <a:rPr lang="en-US" sz="1100" b="1" dirty="0">
                <a:solidFill>
                  <a:srgbClr val="000000"/>
                </a:solidFill>
                <a:latin typeface="Consolas" panose="020B0609020204030204" pitchFamily="49" charset="0"/>
              </a:rPr>
              <a:t> &lt;= </a:t>
            </a:r>
            <a:r>
              <a:rPr lang="en-US" sz="1100" b="1" dirty="0">
                <a:solidFill>
                  <a:srgbClr val="008000"/>
                </a:solidFill>
                <a:latin typeface="Consolas" panose="020B0609020204030204" pitchFamily="49" charset="0"/>
              </a:rPr>
              <a:t>'31-12-2020'</a:t>
            </a:r>
            <a:r>
              <a:rPr lang="en-US" sz="1100" b="1" dirty="0">
                <a:solidFill>
                  <a:srgbClr val="000000"/>
                </a:solidFill>
                <a:latin typeface="Consolas" panose="020B0609020204030204" pitchFamily="49" charset="0"/>
              </a:rPr>
              <a:t>)</a:t>
            </a:r>
            <a:endParaRPr lang="es-MX" sz="2400" dirty="0"/>
          </a:p>
        </p:txBody>
      </p:sp>
      <p:sp>
        <p:nvSpPr>
          <p:cNvPr id="12" name="Rectángulo 11"/>
          <p:cNvSpPr/>
          <p:nvPr/>
        </p:nvSpPr>
        <p:spPr>
          <a:xfrm>
            <a:off x="1640368" y="1978838"/>
            <a:ext cx="7650000" cy="369332"/>
          </a:xfrm>
          <a:prstGeom prst="rect">
            <a:avLst/>
          </a:prstGeom>
        </p:spPr>
        <p:txBody>
          <a:bodyPr wrap="square">
            <a:spAutoFit/>
          </a:bodyPr>
          <a:lstStyle/>
          <a:p>
            <a:pPr algn="ctr"/>
            <a:r>
              <a:rPr lang="es-MX" dirty="0">
                <a:solidFill>
                  <a:srgbClr val="808080"/>
                </a:solidFill>
                <a:latin typeface="Consolas" panose="020B0609020204030204" pitchFamily="49" charset="0"/>
              </a:rPr>
              <a:t>--CONSULTA DE FACTURAS QUE SE HAN HECHO EN UN AÑO</a:t>
            </a:r>
          </a:p>
        </p:txBody>
      </p:sp>
      <p:pic>
        <p:nvPicPr>
          <p:cNvPr id="13" name="Imagen 12"/>
          <p:cNvPicPr>
            <a:picLocks noChangeAspect="1"/>
          </p:cNvPicPr>
          <p:nvPr/>
        </p:nvPicPr>
        <p:blipFill>
          <a:blip r:embed="rId7"/>
          <a:stretch>
            <a:fillRect/>
          </a:stretch>
        </p:blipFill>
        <p:spPr>
          <a:xfrm>
            <a:off x="2328215" y="4577281"/>
            <a:ext cx="6962153" cy="859284"/>
          </a:xfrm>
          <a:prstGeom prst="rect">
            <a:avLst/>
          </a:prstGeom>
        </p:spPr>
      </p:pic>
    </p:spTree>
    <p:extLst>
      <p:ext uri="{BB962C8B-B14F-4D97-AF65-F5344CB8AC3E}">
        <p14:creationId xmlns:p14="http://schemas.microsoft.com/office/powerpoint/2010/main" val="2063986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81697" y="1209732"/>
            <a:ext cx="4246665" cy="523220"/>
          </a:xfrm>
          <a:prstGeom prst="rect">
            <a:avLst/>
          </a:prstGeom>
          <a:noFill/>
        </p:spPr>
        <p:txBody>
          <a:bodyPr wrap="square" rtlCol="0">
            <a:spAutoFit/>
          </a:bodyPr>
          <a:lstStyle/>
          <a:p>
            <a:pPr algn="ctr"/>
            <a:r>
              <a:rPr lang="es-MX" sz="2800" b="1" i="1" dirty="0" smtClean="0">
                <a:ln w="0"/>
                <a:solidFill>
                  <a:schemeClr val="accent1"/>
                </a:solidFill>
                <a:effectLst>
                  <a:outerShdw blurRad="38100" dist="25400" dir="5400000" algn="ctr" rotWithShape="0">
                    <a:srgbClr val="6E747A">
                      <a:alpha val="43000"/>
                    </a:srgbClr>
                  </a:outerShdw>
                </a:effectLst>
              </a:rPr>
              <a:t>CONSULTA II</a:t>
            </a:r>
            <a:endParaRPr lang="es-MX" sz="28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13" name="Rectángulo 12"/>
          <p:cNvSpPr/>
          <p:nvPr/>
        </p:nvSpPr>
        <p:spPr>
          <a:xfrm>
            <a:off x="3348573" y="1841804"/>
            <a:ext cx="5630067" cy="369332"/>
          </a:xfrm>
          <a:prstGeom prst="rect">
            <a:avLst/>
          </a:prstGeom>
        </p:spPr>
        <p:txBody>
          <a:bodyPr wrap="none">
            <a:spAutoFit/>
          </a:bodyPr>
          <a:lstStyle/>
          <a:p>
            <a:r>
              <a:rPr lang="es-MX" dirty="0">
                <a:solidFill>
                  <a:srgbClr val="808080"/>
                </a:solidFill>
                <a:latin typeface="Consolas" panose="020B0609020204030204" pitchFamily="49" charset="0"/>
              </a:rPr>
              <a:t>-- CONSULTA DE CONSUMO DE ALUMBRADO PÚBLICO</a:t>
            </a:r>
            <a:endParaRPr lang="es-MX" dirty="0">
              <a:solidFill>
                <a:srgbClr val="808080"/>
              </a:solidFill>
              <a:latin typeface="Consolas" panose="020B0609020204030204" pitchFamily="49" charset="0"/>
            </a:endParaRPr>
          </a:p>
        </p:txBody>
      </p:sp>
      <p:sp>
        <p:nvSpPr>
          <p:cNvPr id="15" name="Rectángulo 14"/>
          <p:cNvSpPr/>
          <p:nvPr/>
        </p:nvSpPr>
        <p:spPr>
          <a:xfrm>
            <a:off x="3020122" y="2325999"/>
            <a:ext cx="7461156" cy="1754326"/>
          </a:xfrm>
          <a:prstGeom prst="rect">
            <a:avLst/>
          </a:prstGeom>
        </p:spPr>
        <p:txBody>
          <a:bodyPr wrap="square">
            <a:spAutoFit/>
          </a:bodyPr>
          <a:lstStyle/>
          <a:p>
            <a:r>
              <a:rPr lang="es-MX" sz="1200" b="1" dirty="0">
                <a:solidFill>
                  <a:srgbClr val="800000"/>
                </a:solidFill>
                <a:latin typeface="Consolas" panose="020B0609020204030204" pitchFamily="49" charset="0"/>
              </a:rPr>
              <a:t>SELECT</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cliente.nombre</a:t>
            </a:r>
            <a:r>
              <a:rPr lang="es-MX" sz="1200" b="1" dirty="0">
                <a:solidFill>
                  <a:srgbClr val="000000"/>
                </a:solidFill>
                <a:latin typeface="Consolas" panose="020B0609020204030204" pitchFamily="49" charset="0"/>
              </a:rPr>
              <a:t> || </a:t>
            </a:r>
            <a:r>
              <a:rPr lang="es-MX" sz="1200" b="1" dirty="0">
                <a:solidFill>
                  <a:srgbClr val="008000"/>
                </a:solidFill>
                <a:latin typeface="Consolas" panose="020B0609020204030204" pitchFamily="49" charset="0"/>
              </a:rPr>
              <a:t>' '</a:t>
            </a:r>
            <a:r>
              <a:rPr lang="es-MX" sz="1200" b="1" dirty="0">
                <a:solidFill>
                  <a:srgbClr val="000000"/>
                </a:solidFill>
                <a:latin typeface="Consolas" panose="020B0609020204030204" pitchFamily="49" charset="0"/>
              </a:rPr>
              <a:t>||</a:t>
            </a:r>
            <a:r>
              <a:rPr lang="es-MX" sz="1200" b="1" dirty="0" err="1">
                <a:solidFill>
                  <a:srgbClr val="000000"/>
                </a:solidFill>
                <a:latin typeface="Consolas" panose="020B0609020204030204" pitchFamily="49" charset="0"/>
              </a:rPr>
              <a:t>cliente.apellido</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as</a:t>
            </a:r>
            <a:r>
              <a:rPr lang="es-MX" sz="1200" b="1" dirty="0">
                <a:solidFill>
                  <a:srgbClr val="000000"/>
                </a:solidFill>
                <a:latin typeface="Consolas" panose="020B0609020204030204" pitchFamily="49" charset="0"/>
              </a:rPr>
              <a:t> Cliente , </a:t>
            </a:r>
            <a:r>
              <a:rPr lang="es-MX" sz="1200" b="1" dirty="0">
                <a:solidFill>
                  <a:srgbClr val="000080"/>
                </a:solidFill>
                <a:latin typeface="Consolas" panose="020B0609020204030204" pitchFamily="49" charset="0"/>
              </a:rPr>
              <a:t>SUM</a:t>
            </a:r>
            <a:r>
              <a:rPr lang="es-MX" sz="1200" b="1" dirty="0">
                <a:solidFill>
                  <a:srgbClr val="000000"/>
                </a:solidFill>
                <a:latin typeface="Consolas" panose="020B0609020204030204" pitchFamily="49" charset="0"/>
              </a:rPr>
              <a:t>(</a:t>
            </a:r>
            <a:r>
              <a:rPr lang="es-MX" sz="1200" b="1" dirty="0" err="1">
                <a:solidFill>
                  <a:srgbClr val="000000"/>
                </a:solidFill>
                <a:latin typeface="Consolas" panose="020B0609020204030204" pitchFamily="49" charset="0"/>
              </a:rPr>
              <a:t>subsidio.valor_subsidio</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as</a:t>
            </a:r>
            <a:r>
              <a:rPr lang="es-MX" sz="1200" b="1" dirty="0">
                <a:solidFill>
                  <a:srgbClr val="000000"/>
                </a:solidFill>
                <a:latin typeface="Consolas" panose="020B0609020204030204" pitchFamily="49" charset="0"/>
              </a:rPr>
              <a:t> Alumbrado</a:t>
            </a:r>
          </a:p>
          <a:p>
            <a:r>
              <a:rPr lang="es-MX" sz="1200" b="1" dirty="0">
                <a:solidFill>
                  <a:srgbClr val="800000"/>
                </a:solidFill>
                <a:latin typeface="Consolas" panose="020B0609020204030204" pitchFamily="49" charset="0"/>
              </a:rPr>
              <a:t>FROM</a:t>
            </a:r>
            <a:r>
              <a:rPr lang="es-MX" sz="1200" b="1" dirty="0">
                <a:solidFill>
                  <a:srgbClr val="000000"/>
                </a:solidFill>
                <a:latin typeface="Consolas" panose="020B0609020204030204" pitchFamily="49" charset="0"/>
              </a:rPr>
              <a:t> tarifa</a:t>
            </a:r>
          </a:p>
          <a:p>
            <a:r>
              <a:rPr lang="es-MX" sz="1200" b="1" dirty="0">
                <a:solidFill>
                  <a:srgbClr val="800000"/>
                </a:solidFill>
                <a:latin typeface="Consolas" panose="020B0609020204030204" pitchFamily="49" charset="0"/>
              </a:rPr>
              <a:t>INNER</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JOIN</a:t>
            </a:r>
            <a:r>
              <a:rPr lang="es-MX" sz="1200" b="1" dirty="0">
                <a:solidFill>
                  <a:srgbClr val="000000"/>
                </a:solidFill>
                <a:latin typeface="Consolas" panose="020B0609020204030204" pitchFamily="49" charset="0"/>
              </a:rPr>
              <a:t> subsidio</a:t>
            </a:r>
          </a:p>
          <a:p>
            <a:r>
              <a:rPr lang="es-MX" sz="1200" b="1" dirty="0">
                <a:solidFill>
                  <a:srgbClr val="800000"/>
                </a:solidFill>
                <a:latin typeface="Consolas" panose="020B0609020204030204" pitchFamily="49" charset="0"/>
              </a:rPr>
              <a:t>ON</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subsidio.id_tarifa</a:t>
            </a:r>
            <a:r>
              <a:rPr lang="es-MX" sz="1200" b="1" dirty="0">
                <a:solidFill>
                  <a:srgbClr val="000000"/>
                </a:solidFill>
                <a:latin typeface="Consolas" panose="020B0609020204030204" pitchFamily="49" charset="0"/>
              </a:rPr>
              <a:t> = </a:t>
            </a:r>
            <a:r>
              <a:rPr lang="es-MX" sz="1200" b="1" dirty="0" err="1">
                <a:solidFill>
                  <a:srgbClr val="000000"/>
                </a:solidFill>
                <a:latin typeface="Consolas" panose="020B0609020204030204" pitchFamily="49" charset="0"/>
              </a:rPr>
              <a:t>tarifa.id_tarifa</a:t>
            </a:r>
            <a:endParaRPr lang="es-MX" sz="1200" b="1" dirty="0">
              <a:solidFill>
                <a:srgbClr val="000000"/>
              </a:solidFill>
              <a:latin typeface="Consolas" panose="020B0609020204030204" pitchFamily="49" charset="0"/>
            </a:endParaRPr>
          </a:p>
          <a:p>
            <a:r>
              <a:rPr lang="es-MX" sz="1200" b="1" dirty="0" err="1">
                <a:solidFill>
                  <a:srgbClr val="800000"/>
                </a:solidFill>
                <a:latin typeface="Consolas" panose="020B0609020204030204" pitchFamily="49" charset="0"/>
              </a:rPr>
              <a:t>inner</a:t>
            </a:r>
            <a:r>
              <a:rPr lang="es-MX" sz="1200" b="1" dirty="0">
                <a:solidFill>
                  <a:srgbClr val="000000"/>
                </a:solidFill>
                <a:latin typeface="Consolas" panose="020B0609020204030204" pitchFamily="49" charset="0"/>
              </a:rPr>
              <a:t> </a:t>
            </a:r>
            <a:r>
              <a:rPr lang="es-MX" sz="1200" b="1" dirty="0" err="1">
                <a:solidFill>
                  <a:srgbClr val="800000"/>
                </a:solidFill>
                <a:latin typeface="Consolas" panose="020B0609020204030204" pitchFamily="49" charset="0"/>
              </a:rPr>
              <a:t>join</a:t>
            </a:r>
            <a:r>
              <a:rPr lang="es-MX" sz="1200" b="1" dirty="0">
                <a:solidFill>
                  <a:srgbClr val="000000"/>
                </a:solidFill>
                <a:latin typeface="Consolas" panose="020B0609020204030204" pitchFamily="49" charset="0"/>
              </a:rPr>
              <a:t> cliente</a:t>
            </a:r>
          </a:p>
          <a:p>
            <a:r>
              <a:rPr lang="es-MX" sz="1200" b="1" dirty="0" err="1">
                <a:solidFill>
                  <a:srgbClr val="800000"/>
                </a:solidFill>
                <a:latin typeface="Consolas" panose="020B0609020204030204" pitchFamily="49" charset="0"/>
              </a:rPr>
              <a:t>on</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cliente.id_cliente</a:t>
            </a:r>
            <a:r>
              <a:rPr lang="es-MX" sz="1200" b="1" dirty="0">
                <a:solidFill>
                  <a:srgbClr val="000000"/>
                </a:solidFill>
                <a:latin typeface="Consolas" panose="020B0609020204030204" pitchFamily="49" charset="0"/>
              </a:rPr>
              <a:t> = </a:t>
            </a:r>
            <a:r>
              <a:rPr lang="es-MX" sz="1200" b="1" dirty="0" err="1">
                <a:solidFill>
                  <a:srgbClr val="000000"/>
                </a:solidFill>
                <a:latin typeface="Consolas" panose="020B0609020204030204" pitchFamily="49" charset="0"/>
              </a:rPr>
              <a:t>tarifa.id_cliente</a:t>
            </a:r>
            <a:r>
              <a:rPr lang="es-MX" sz="1200" b="1" dirty="0">
                <a:solidFill>
                  <a:srgbClr val="000000"/>
                </a:solidFill>
                <a:latin typeface="Consolas" panose="020B0609020204030204" pitchFamily="49" charset="0"/>
              </a:rPr>
              <a:t> </a:t>
            </a:r>
          </a:p>
          <a:p>
            <a:r>
              <a:rPr lang="es-MX" sz="1200" b="1" dirty="0" err="1">
                <a:solidFill>
                  <a:srgbClr val="800000"/>
                </a:solidFill>
                <a:latin typeface="Consolas" panose="020B0609020204030204" pitchFamily="49" charset="0"/>
              </a:rPr>
              <a:t>where</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subsidio.tipo_subsidio</a:t>
            </a:r>
            <a:r>
              <a:rPr lang="es-MX" sz="1200" b="1" dirty="0">
                <a:solidFill>
                  <a:srgbClr val="000000"/>
                </a:solidFill>
                <a:latin typeface="Consolas" panose="020B0609020204030204" pitchFamily="49" charset="0"/>
              </a:rPr>
              <a:t> = </a:t>
            </a:r>
            <a:r>
              <a:rPr lang="es-MX" sz="1200" b="1" dirty="0">
                <a:solidFill>
                  <a:srgbClr val="008000"/>
                </a:solidFill>
                <a:latin typeface="Consolas" panose="020B0609020204030204" pitchFamily="49" charset="0"/>
              </a:rPr>
              <a:t>'ALUMBRADO PUBLICO'</a:t>
            </a:r>
            <a:r>
              <a:rPr lang="es-MX" sz="1200" b="1" dirty="0">
                <a:solidFill>
                  <a:srgbClr val="000000"/>
                </a:solidFill>
                <a:latin typeface="Consolas" panose="020B0609020204030204" pitchFamily="49" charset="0"/>
              </a:rPr>
              <a:t> </a:t>
            </a:r>
          </a:p>
          <a:p>
            <a:r>
              <a:rPr lang="es-MX" sz="1200" b="1" dirty="0">
                <a:solidFill>
                  <a:srgbClr val="800000"/>
                </a:solidFill>
                <a:latin typeface="Consolas" panose="020B0609020204030204" pitchFamily="49" charset="0"/>
              </a:rPr>
              <a:t>GROUP</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BY</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cliente.nombre</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cliente.apellido</a:t>
            </a:r>
            <a:r>
              <a:rPr lang="es-MX" sz="1200" b="1" dirty="0">
                <a:solidFill>
                  <a:srgbClr val="FF0000"/>
                </a:solidFill>
                <a:latin typeface="Consolas" panose="020B0609020204030204" pitchFamily="49" charset="0"/>
              </a:rPr>
              <a:t>;</a:t>
            </a:r>
            <a:endParaRPr lang="es-MX" sz="2800" dirty="0"/>
          </a:p>
        </p:txBody>
      </p:sp>
      <p:pic>
        <p:nvPicPr>
          <p:cNvPr id="16" name="Imagen 15"/>
          <p:cNvPicPr>
            <a:picLocks noChangeAspect="1"/>
          </p:cNvPicPr>
          <p:nvPr/>
        </p:nvPicPr>
        <p:blipFill>
          <a:blip r:embed="rId7"/>
          <a:stretch>
            <a:fillRect/>
          </a:stretch>
        </p:blipFill>
        <p:spPr>
          <a:xfrm>
            <a:off x="3239320" y="4304554"/>
            <a:ext cx="5109746" cy="1159659"/>
          </a:xfrm>
          <a:prstGeom prst="rect">
            <a:avLst/>
          </a:prstGeom>
        </p:spPr>
      </p:pic>
    </p:spTree>
    <p:extLst>
      <p:ext uri="{BB962C8B-B14F-4D97-AF65-F5344CB8AC3E}">
        <p14:creationId xmlns:p14="http://schemas.microsoft.com/office/powerpoint/2010/main" val="2884728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670860" y="1257656"/>
            <a:ext cx="4246665" cy="523220"/>
          </a:xfrm>
          <a:prstGeom prst="rect">
            <a:avLst/>
          </a:prstGeom>
          <a:noFill/>
        </p:spPr>
        <p:txBody>
          <a:bodyPr wrap="square" rtlCol="0">
            <a:spAutoFit/>
          </a:bodyPr>
          <a:lstStyle/>
          <a:p>
            <a:pPr algn="ctr"/>
            <a:r>
              <a:rPr lang="es-MX" sz="2800" b="1" i="1" dirty="0" smtClean="0">
                <a:ln w="0"/>
                <a:solidFill>
                  <a:schemeClr val="accent1"/>
                </a:solidFill>
                <a:effectLst>
                  <a:outerShdw blurRad="38100" dist="25400" dir="5400000" algn="ctr" rotWithShape="0">
                    <a:srgbClr val="6E747A">
                      <a:alpha val="43000"/>
                    </a:srgbClr>
                  </a:outerShdw>
                </a:effectLst>
              </a:rPr>
              <a:t>CONSULTA III</a:t>
            </a:r>
            <a:endParaRPr lang="es-MX" sz="28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3" name="Rectángulo 2"/>
          <p:cNvSpPr/>
          <p:nvPr/>
        </p:nvSpPr>
        <p:spPr>
          <a:xfrm>
            <a:off x="2736272" y="2511176"/>
            <a:ext cx="8056732" cy="1569660"/>
          </a:xfrm>
          <a:prstGeom prst="rect">
            <a:avLst/>
          </a:prstGeom>
        </p:spPr>
        <p:txBody>
          <a:bodyPr wrap="square">
            <a:spAutoFit/>
          </a:bodyPr>
          <a:lstStyle/>
          <a:p>
            <a:r>
              <a:rPr lang="es-MX" sz="1200" b="1" dirty="0" smtClean="0">
                <a:solidFill>
                  <a:srgbClr val="800000"/>
                </a:solidFill>
                <a:latin typeface="Consolas" panose="020B0609020204030204" pitchFamily="49" charset="0"/>
              </a:rPr>
              <a:t>SELECT</a:t>
            </a:r>
            <a:r>
              <a:rPr lang="es-MX" sz="1200" b="1" dirty="0" smtClean="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cliente.nombre</a:t>
            </a:r>
            <a:r>
              <a:rPr lang="es-MX" sz="1200" b="1" dirty="0">
                <a:solidFill>
                  <a:srgbClr val="000000"/>
                </a:solidFill>
                <a:latin typeface="Consolas" panose="020B0609020204030204" pitchFamily="49" charset="0"/>
              </a:rPr>
              <a:t> || </a:t>
            </a:r>
            <a:r>
              <a:rPr lang="es-MX" sz="1200" b="1" dirty="0" err="1">
                <a:solidFill>
                  <a:srgbClr val="000000"/>
                </a:solidFill>
                <a:latin typeface="Consolas" panose="020B0609020204030204" pitchFamily="49" charset="0"/>
              </a:rPr>
              <a:t>cliente.apellido</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as</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Cliente,consumo.valor_electrico</a:t>
            </a:r>
            <a:r>
              <a:rPr lang="es-MX" sz="1200" b="1" dirty="0">
                <a:solidFill>
                  <a:srgbClr val="000000"/>
                </a:solidFill>
                <a:latin typeface="Consolas" panose="020B0609020204030204" pitchFamily="49" charset="0"/>
              </a:rPr>
              <a:t> || </a:t>
            </a:r>
            <a:r>
              <a:rPr lang="es-MX" sz="1200" b="1" dirty="0">
                <a:solidFill>
                  <a:srgbClr val="008000"/>
                </a:solidFill>
                <a:latin typeface="Consolas" panose="020B0609020204030204" pitchFamily="49" charset="0"/>
              </a:rPr>
              <a:t>' </a:t>
            </a:r>
            <a:r>
              <a:rPr lang="es-MX" sz="1200" b="1" dirty="0" err="1">
                <a:solidFill>
                  <a:srgbClr val="008000"/>
                </a:solidFill>
                <a:latin typeface="Consolas" panose="020B0609020204030204" pitchFamily="49" charset="0"/>
              </a:rPr>
              <a:t>kw</a:t>
            </a:r>
            <a:r>
              <a:rPr lang="es-MX" sz="1200" b="1" dirty="0">
                <a:solidFill>
                  <a:srgbClr val="008000"/>
                </a:solidFill>
                <a:latin typeface="Consolas" panose="020B0609020204030204" pitchFamily="49" charset="0"/>
              </a:rPr>
              <a:t>'</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as</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consumo_electrico</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consumo.valor_consumo</a:t>
            </a:r>
            <a:r>
              <a:rPr lang="es-MX" sz="1200" b="1" dirty="0">
                <a:solidFill>
                  <a:srgbClr val="000000"/>
                </a:solidFill>
                <a:latin typeface="Consolas" panose="020B0609020204030204" pitchFamily="49" charset="0"/>
              </a:rPr>
              <a:t> * </a:t>
            </a:r>
            <a:r>
              <a:rPr lang="es-MX" sz="1200" b="1" dirty="0" err="1">
                <a:solidFill>
                  <a:srgbClr val="000000"/>
                </a:solidFill>
                <a:latin typeface="Consolas" panose="020B0609020204030204" pitchFamily="49" charset="0"/>
              </a:rPr>
              <a:t>consumo.valor_electrico</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as</a:t>
            </a:r>
            <a:r>
              <a:rPr lang="es-MX" sz="1200" b="1" dirty="0">
                <a:solidFill>
                  <a:srgbClr val="000000"/>
                </a:solidFill>
                <a:latin typeface="Consolas" panose="020B0609020204030204" pitchFamily="49" charset="0"/>
              </a:rPr>
              <a:t> precio, </a:t>
            </a:r>
            <a:r>
              <a:rPr lang="es-MX" sz="1200" b="1" dirty="0" err="1">
                <a:solidFill>
                  <a:srgbClr val="000000"/>
                </a:solidFill>
                <a:latin typeface="Consolas" panose="020B0609020204030204" pitchFamily="49" charset="0"/>
              </a:rPr>
              <a:t>consumo.fecha_consumo</a:t>
            </a:r>
            <a:r>
              <a:rPr lang="es-MX" sz="1200" b="1" dirty="0">
                <a:solidFill>
                  <a:srgbClr val="000000"/>
                </a:solidFill>
                <a:latin typeface="Consolas" panose="020B0609020204030204" pitchFamily="49" charset="0"/>
              </a:rPr>
              <a:t> </a:t>
            </a:r>
          </a:p>
          <a:p>
            <a:r>
              <a:rPr lang="es-MX" sz="1200" b="1" dirty="0">
                <a:solidFill>
                  <a:srgbClr val="800000"/>
                </a:solidFill>
                <a:latin typeface="Consolas" panose="020B0609020204030204" pitchFamily="49" charset="0"/>
              </a:rPr>
              <a:t>FROM</a:t>
            </a:r>
            <a:r>
              <a:rPr lang="es-MX" sz="1200" b="1" dirty="0">
                <a:solidFill>
                  <a:srgbClr val="000000"/>
                </a:solidFill>
                <a:latin typeface="Consolas" panose="020B0609020204030204" pitchFamily="49" charset="0"/>
              </a:rPr>
              <a:t> cliente, tarifa , consumo </a:t>
            </a:r>
          </a:p>
          <a:p>
            <a:r>
              <a:rPr lang="es-MX" sz="1200" b="1" dirty="0">
                <a:solidFill>
                  <a:srgbClr val="800000"/>
                </a:solidFill>
                <a:latin typeface="Consolas" panose="020B0609020204030204" pitchFamily="49" charset="0"/>
              </a:rPr>
              <a:t>WHERE</a:t>
            </a:r>
            <a:r>
              <a:rPr lang="es-MX" sz="1200" b="1" dirty="0">
                <a:solidFill>
                  <a:srgbClr val="000000"/>
                </a:solidFill>
                <a:latin typeface="Consolas" panose="020B0609020204030204" pitchFamily="49" charset="0"/>
              </a:rPr>
              <a:t> </a:t>
            </a:r>
          </a:p>
          <a:p>
            <a:r>
              <a:rPr lang="es-MX" sz="1200" dirty="0" err="1">
                <a:solidFill>
                  <a:srgbClr val="000000"/>
                </a:solidFill>
                <a:latin typeface="Consolas" panose="020B0609020204030204" pitchFamily="49" charset="0"/>
              </a:rPr>
              <a:t>cliente.id_cliente</a:t>
            </a:r>
            <a:r>
              <a:rPr lang="es-MX" sz="1200" dirty="0">
                <a:solidFill>
                  <a:srgbClr val="000000"/>
                </a:solidFill>
                <a:latin typeface="Consolas" panose="020B0609020204030204" pitchFamily="49" charset="0"/>
              </a:rPr>
              <a:t>  = </a:t>
            </a:r>
            <a:r>
              <a:rPr lang="es-MX" sz="1200" dirty="0">
                <a:solidFill>
                  <a:srgbClr val="008000"/>
                </a:solidFill>
                <a:latin typeface="Consolas" panose="020B0609020204030204" pitchFamily="49" charset="0"/>
              </a:rPr>
              <a:t>'C01'</a:t>
            </a:r>
          </a:p>
          <a:p>
            <a:r>
              <a:rPr lang="es-MX" sz="1200" b="1" dirty="0">
                <a:solidFill>
                  <a:srgbClr val="800000"/>
                </a:solidFill>
                <a:latin typeface="Consolas" panose="020B0609020204030204" pitchFamily="49" charset="0"/>
              </a:rPr>
              <a:t>AND</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consumo.id_tarifa</a:t>
            </a:r>
            <a:r>
              <a:rPr lang="es-MX" sz="1200" b="1" dirty="0">
                <a:solidFill>
                  <a:srgbClr val="000000"/>
                </a:solidFill>
                <a:latin typeface="Consolas" panose="020B0609020204030204" pitchFamily="49" charset="0"/>
              </a:rPr>
              <a:t> = </a:t>
            </a:r>
            <a:r>
              <a:rPr lang="es-MX" sz="1200" b="1" dirty="0" err="1">
                <a:solidFill>
                  <a:srgbClr val="000000"/>
                </a:solidFill>
                <a:latin typeface="Consolas" panose="020B0609020204030204" pitchFamily="49" charset="0"/>
              </a:rPr>
              <a:t>tarifa.id_tarifa</a:t>
            </a:r>
            <a:endParaRPr lang="es-MX" sz="1200" b="1" dirty="0">
              <a:solidFill>
                <a:srgbClr val="000000"/>
              </a:solidFill>
              <a:latin typeface="Consolas" panose="020B0609020204030204" pitchFamily="49" charset="0"/>
            </a:endParaRPr>
          </a:p>
          <a:p>
            <a:r>
              <a:rPr lang="es-MX" sz="1200" b="1" dirty="0">
                <a:solidFill>
                  <a:srgbClr val="800000"/>
                </a:solidFill>
                <a:latin typeface="Consolas" panose="020B0609020204030204" pitchFamily="49" charset="0"/>
              </a:rPr>
              <a:t>and</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consumo.fecha_consumo</a:t>
            </a:r>
            <a:r>
              <a:rPr lang="es-MX" sz="1200" b="1" dirty="0">
                <a:solidFill>
                  <a:srgbClr val="000000"/>
                </a:solidFill>
                <a:latin typeface="Consolas" panose="020B0609020204030204" pitchFamily="49" charset="0"/>
              </a:rPr>
              <a:t> &gt;= </a:t>
            </a:r>
            <a:r>
              <a:rPr lang="es-MX" sz="1200" b="1" dirty="0">
                <a:solidFill>
                  <a:srgbClr val="008000"/>
                </a:solidFill>
                <a:latin typeface="Consolas" panose="020B0609020204030204" pitchFamily="49" charset="0"/>
              </a:rPr>
              <a:t>'01-12-2019'</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and</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consumo.fecha_consumo</a:t>
            </a:r>
            <a:r>
              <a:rPr lang="es-MX" sz="1200" b="1" dirty="0">
                <a:solidFill>
                  <a:srgbClr val="000000"/>
                </a:solidFill>
                <a:latin typeface="Consolas" panose="020B0609020204030204" pitchFamily="49" charset="0"/>
              </a:rPr>
              <a:t> &lt;= </a:t>
            </a:r>
            <a:r>
              <a:rPr lang="es-MX" sz="1200" b="1" dirty="0">
                <a:solidFill>
                  <a:srgbClr val="008000"/>
                </a:solidFill>
                <a:latin typeface="Consolas" panose="020B0609020204030204" pitchFamily="49" charset="0"/>
              </a:rPr>
              <a:t>'31-12-2019'</a:t>
            </a:r>
            <a:r>
              <a:rPr lang="es-MX" sz="1200" b="1" dirty="0">
                <a:solidFill>
                  <a:srgbClr val="FF0000"/>
                </a:solidFill>
                <a:latin typeface="Consolas" panose="020B0609020204030204" pitchFamily="49" charset="0"/>
              </a:rPr>
              <a:t>;</a:t>
            </a:r>
            <a:endParaRPr lang="es-MX" sz="2800" dirty="0"/>
          </a:p>
        </p:txBody>
      </p:sp>
      <p:sp>
        <p:nvSpPr>
          <p:cNvPr id="7" name="Rectángulo 6"/>
          <p:cNvSpPr/>
          <p:nvPr/>
        </p:nvSpPr>
        <p:spPr>
          <a:xfrm>
            <a:off x="3290120" y="1961360"/>
            <a:ext cx="5376793" cy="369332"/>
          </a:xfrm>
          <a:prstGeom prst="rect">
            <a:avLst/>
          </a:prstGeom>
        </p:spPr>
        <p:txBody>
          <a:bodyPr wrap="none">
            <a:spAutoFit/>
          </a:bodyPr>
          <a:lstStyle/>
          <a:p>
            <a:r>
              <a:rPr lang="es-MX" dirty="0">
                <a:solidFill>
                  <a:srgbClr val="808080"/>
                </a:solidFill>
                <a:latin typeface="Consolas" panose="020B0609020204030204" pitchFamily="49" charset="0"/>
              </a:rPr>
              <a:t>-- CONSULTA DE CONSUMO ELECTRICO POR MES </a:t>
            </a:r>
            <a:endParaRPr lang="es-MX" dirty="0">
              <a:solidFill>
                <a:srgbClr val="808080"/>
              </a:solidFill>
              <a:latin typeface="Consolas" panose="020B0609020204030204" pitchFamily="49" charset="0"/>
            </a:endParaRPr>
          </a:p>
        </p:txBody>
      </p:sp>
      <p:pic>
        <p:nvPicPr>
          <p:cNvPr id="12" name="Imagen 11"/>
          <p:cNvPicPr>
            <a:picLocks noChangeAspect="1"/>
          </p:cNvPicPr>
          <p:nvPr/>
        </p:nvPicPr>
        <p:blipFill>
          <a:blip r:embed="rId7"/>
          <a:stretch>
            <a:fillRect/>
          </a:stretch>
        </p:blipFill>
        <p:spPr>
          <a:xfrm>
            <a:off x="3010855" y="4336110"/>
            <a:ext cx="6279513" cy="1133933"/>
          </a:xfrm>
          <a:prstGeom prst="rect">
            <a:avLst/>
          </a:prstGeom>
        </p:spPr>
      </p:pic>
    </p:spTree>
    <p:extLst>
      <p:ext uri="{BB962C8B-B14F-4D97-AF65-F5344CB8AC3E}">
        <p14:creationId xmlns:p14="http://schemas.microsoft.com/office/powerpoint/2010/main" val="2278051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670860" y="1257656"/>
            <a:ext cx="4246665" cy="523220"/>
          </a:xfrm>
          <a:prstGeom prst="rect">
            <a:avLst/>
          </a:prstGeom>
          <a:noFill/>
        </p:spPr>
        <p:txBody>
          <a:bodyPr wrap="square" rtlCol="0">
            <a:spAutoFit/>
          </a:bodyPr>
          <a:lstStyle/>
          <a:p>
            <a:pPr algn="ctr"/>
            <a:r>
              <a:rPr lang="es-MX" sz="2800" b="1" i="1" dirty="0" smtClean="0">
                <a:ln w="0"/>
                <a:solidFill>
                  <a:schemeClr val="accent1"/>
                </a:solidFill>
                <a:effectLst>
                  <a:outerShdw blurRad="38100" dist="25400" dir="5400000" algn="ctr" rotWithShape="0">
                    <a:srgbClr val="6E747A">
                      <a:alpha val="43000"/>
                    </a:srgbClr>
                  </a:outerShdw>
                </a:effectLst>
              </a:rPr>
              <a:t>CONSULTA IV</a:t>
            </a:r>
            <a:endParaRPr lang="es-MX" sz="28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3" name="Rectángulo 2"/>
          <p:cNvSpPr/>
          <p:nvPr/>
        </p:nvSpPr>
        <p:spPr>
          <a:xfrm>
            <a:off x="3246214" y="2418842"/>
            <a:ext cx="7976596" cy="1384995"/>
          </a:xfrm>
          <a:prstGeom prst="rect">
            <a:avLst/>
          </a:prstGeom>
        </p:spPr>
        <p:txBody>
          <a:bodyPr wrap="square">
            <a:spAutoFit/>
          </a:bodyPr>
          <a:lstStyle/>
          <a:p>
            <a:r>
              <a:rPr lang="es-MX" sz="1200" b="1" dirty="0" smtClean="0">
                <a:solidFill>
                  <a:srgbClr val="800000"/>
                </a:solidFill>
                <a:latin typeface="Consolas" panose="020B0609020204030204" pitchFamily="49" charset="0"/>
              </a:rPr>
              <a:t>SELECT</a:t>
            </a:r>
            <a:r>
              <a:rPr lang="es-MX" sz="1200" b="1" dirty="0" smtClean="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cliente.nombre</a:t>
            </a:r>
            <a:r>
              <a:rPr lang="es-MX" sz="1200" b="1" dirty="0">
                <a:solidFill>
                  <a:srgbClr val="000000"/>
                </a:solidFill>
                <a:latin typeface="Consolas" panose="020B0609020204030204" pitchFamily="49" charset="0"/>
              </a:rPr>
              <a:t> || </a:t>
            </a:r>
            <a:r>
              <a:rPr lang="es-MX" sz="1200" b="1" dirty="0" err="1">
                <a:solidFill>
                  <a:srgbClr val="000000"/>
                </a:solidFill>
                <a:latin typeface="Consolas" panose="020B0609020204030204" pitchFamily="49" charset="0"/>
              </a:rPr>
              <a:t>cliente.apellido</a:t>
            </a:r>
            <a:r>
              <a:rPr lang="es-MX" sz="1200" b="1" dirty="0">
                <a:solidFill>
                  <a:srgbClr val="000000"/>
                </a:solidFill>
                <a:latin typeface="Consolas" panose="020B0609020204030204" pitchFamily="49" charset="0"/>
              </a:rPr>
              <a:t> </a:t>
            </a:r>
            <a:r>
              <a:rPr lang="es-MX" sz="1200" b="1" dirty="0">
                <a:solidFill>
                  <a:srgbClr val="800000"/>
                </a:solidFill>
                <a:latin typeface="Consolas" panose="020B0609020204030204" pitchFamily="49" charset="0"/>
              </a:rPr>
              <a:t>as</a:t>
            </a:r>
            <a:r>
              <a:rPr lang="es-MX" sz="1200" b="1" dirty="0">
                <a:solidFill>
                  <a:srgbClr val="000000"/>
                </a:solidFill>
                <a:latin typeface="Consolas" panose="020B0609020204030204" pitchFamily="49" charset="0"/>
              </a:rPr>
              <a:t> Cliente, </a:t>
            </a:r>
            <a:r>
              <a:rPr lang="es-MX" sz="1200" b="1" dirty="0" err="1">
                <a:solidFill>
                  <a:srgbClr val="000000"/>
                </a:solidFill>
                <a:latin typeface="Consolas" panose="020B0609020204030204" pitchFamily="49" charset="0"/>
              </a:rPr>
              <a:t>solicitudes.motivo</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solicitudes.descripcion</a:t>
            </a:r>
            <a:r>
              <a:rPr lang="es-MX" sz="1200" b="1" dirty="0">
                <a:solidFill>
                  <a:srgbClr val="000000"/>
                </a:solidFill>
                <a:latin typeface="Consolas" panose="020B0609020204030204" pitchFamily="49" charset="0"/>
              </a:rPr>
              <a:t> </a:t>
            </a:r>
          </a:p>
          <a:p>
            <a:r>
              <a:rPr lang="es-MX" sz="1200" b="1" dirty="0">
                <a:solidFill>
                  <a:srgbClr val="800000"/>
                </a:solidFill>
                <a:latin typeface="Consolas" panose="020B0609020204030204" pitchFamily="49" charset="0"/>
              </a:rPr>
              <a:t>FROM</a:t>
            </a:r>
            <a:r>
              <a:rPr lang="es-MX" sz="1200" b="1" dirty="0">
                <a:solidFill>
                  <a:srgbClr val="000000"/>
                </a:solidFill>
                <a:latin typeface="Consolas" panose="020B0609020204030204" pitchFamily="49" charset="0"/>
              </a:rPr>
              <a:t> cliente, solicitudes, administrador</a:t>
            </a:r>
          </a:p>
          <a:p>
            <a:r>
              <a:rPr lang="es-MX" sz="1200" b="1" dirty="0">
                <a:solidFill>
                  <a:srgbClr val="800000"/>
                </a:solidFill>
                <a:latin typeface="Consolas" panose="020B0609020204030204" pitchFamily="49" charset="0"/>
              </a:rPr>
              <a:t>WHERE</a:t>
            </a:r>
            <a:r>
              <a:rPr lang="es-MX" sz="1200" b="1" dirty="0">
                <a:solidFill>
                  <a:srgbClr val="000000"/>
                </a:solidFill>
                <a:latin typeface="Consolas" panose="020B0609020204030204" pitchFamily="49" charset="0"/>
              </a:rPr>
              <a:t> </a:t>
            </a:r>
          </a:p>
          <a:p>
            <a:r>
              <a:rPr lang="es-MX" sz="1200" dirty="0" err="1">
                <a:solidFill>
                  <a:srgbClr val="000000"/>
                </a:solidFill>
                <a:latin typeface="Consolas" panose="020B0609020204030204" pitchFamily="49" charset="0"/>
              </a:rPr>
              <a:t>cliente.id_admin</a:t>
            </a:r>
            <a:r>
              <a:rPr lang="es-MX" sz="1200" dirty="0">
                <a:solidFill>
                  <a:srgbClr val="000000"/>
                </a:solidFill>
                <a:latin typeface="Consolas" panose="020B0609020204030204" pitchFamily="49" charset="0"/>
              </a:rPr>
              <a:t> = administrador.id </a:t>
            </a:r>
          </a:p>
          <a:p>
            <a:r>
              <a:rPr lang="es-MX" sz="1200" b="1" dirty="0">
                <a:solidFill>
                  <a:srgbClr val="800000"/>
                </a:solidFill>
                <a:latin typeface="Consolas" panose="020B0609020204030204" pitchFamily="49" charset="0"/>
              </a:rPr>
              <a:t>and</a:t>
            </a:r>
            <a:r>
              <a:rPr lang="es-MX" sz="1200" b="1" dirty="0">
                <a:solidFill>
                  <a:srgbClr val="000000"/>
                </a:solidFill>
                <a:latin typeface="Consolas" panose="020B0609020204030204" pitchFamily="49" charset="0"/>
              </a:rPr>
              <a:t> </a:t>
            </a:r>
            <a:r>
              <a:rPr lang="es-MX" sz="1200" b="1" dirty="0" err="1">
                <a:solidFill>
                  <a:srgbClr val="000000"/>
                </a:solidFill>
                <a:latin typeface="Consolas" panose="020B0609020204030204" pitchFamily="49" charset="0"/>
              </a:rPr>
              <a:t>cliente.id_cliente</a:t>
            </a:r>
            <a:r>
              <a:rPr lang="es-MX" sz="1200" b="1" dirty="0">
                <a:solidFill>
                  <a:srgbClr val="000000"/>
                </a:solidFill>
                <a:latin typeface="Consolas" panose="020B0609020204030204" pitchFamily="49" charset="0"/>
              </a:rPr>
              <a:t> = </a:t>
            </a:r>
            <a:r>
              <a:rPr lang="es-MX" sz="1200" b="1" dirty="0">
                <a:solidFill>
                  <a:srgbClr val="008000"/>
                </a:solidFill>
                <a:latin typeface="Consolas" panose="020B0609020204030204" pitchFamily="49" charset="0"/>
              </a:rPr>
              <a:t>'C01'</a:t>
            </a:r>
          </a:p>
          <a:p>
            <a:r>
              <a:rPr lang="es-MX" sz="1200" b="1" dirty="0">
                <a:solidFill>
                  <a:srgbClr val="800000"/>
                </a:solidFill>
                <a:latin typeface="Consolas" panose="020B0609020204030204" pitchFamily="49" charset="0"/>
              </a:rPr>
              <a:t>and</a:t>
            </a:r>
            <a:r>
              <a:rPr lang="es-MX" sz="1200" b="1" dirty="0">
                <a:solidFill>
                  <a:srgbClr val="000000"/>
                </a:solidFill>
                <a:latin typeface="Consolas" panose="020B0609020204030204" pitchFamily="49" charset="0"/>
              </a:rPr>
              <a:t> administrador.id = </a:t>
            </a:r>
            <a:r>
              <a:rPr lang="es-MX" sz="1200" b="1" dirty="0">
                <a:solidFill>
                  <a:srgbClr val="008000"/>
                </a:solidFill>
                <a:latin typeface="Consolas" panose="020B0609020204030204" pitchFamily="49" charset="0"/>
              </a:rPr>
              <a:t>'AD01'</a:t>
            </a:r>
            <a:endParaRPr lang="es-MX" sz="2800" dirty="0"/>
          </a:p>
        </p:txBody>
      </p:sp>
      <p:sp>
        <p:nvSpPr>
          <p:cNvPr id="7" name="Rectángulo 6"/>
          <p:cNvSpPr/>
          <p:nvPr/>
        </p:nvSpPr>
        <p:spPr>
          <a:xfrm>
            <a:off x="2746192" y="1780876"/>
            <a:ext cx="7815220" cy="369332"/>
          </a:xfrm>
          <a:prstGeom prst="rect">
            <a:avLst/>
          </a:prstGeom>
        </p:spPr>
        <p:txBody>
          <a:bodyPr wrap="square">
            <a:spAutoFit/>
          </a:bodyPr>
          <a:lstStyle/>
          <a:p>
            <a:r>
              <a:rPr lang="es-MX" dirty="0">
                <a:solidFill>
                  <a:srgbClr val="808080"/>
                </a:solidFill>
                <a:latin typeface="Consolas" panose="020B0609020204030204" pitchFamily="49" charset="0"/>
              </a:rPr>
              <a:t>-- CONSULTA DE SOLICITUDES POR ADMINISTRADOR Y CLIENTE</a:t>
            </a:r>
            <a:endParaRPr lang="es-MX" dirty="0">
              <a:solidFill>
                <a:srgbClr val="808080"/>
              </a:solidFill>
              <a:latin typeface="Consolas" panose="020B0609020204030204" pitchFamily="49" charset="0"/>
            </a:endParaRPr>
          </a:p>
        </p:txBody>
      </p:sp>
      <p:pic>
        <p:nvPicPr>
          <p:cNvPr id="12" name="Imagen 11"/>
          <p:cNvPicPr>
            <a:picLocks noChangeAspect="1"/>
          </p:cNvPicPr>
          <p:nvPr/>
        </p:nvPicPr>
        <p:blipFill>
          <a:blip r:embed="rId7"/>
          <a:stretch>
            <a:fillRect/>
          </a:stretch>
        </p:blipFill>
        <p:spPr>
          <a:xfrm>
            <a:off x="3246214" y="3886918"/>
            <a:ext cx="6613023" cy="1896241"/>
          </a:xfrm>
          <a:prstGeom prst="rect">
            <a:avLst/>
          </a:prstGeom>
        </p:spPr>
      </p:pic>
    </p:spTree>
    <p:extLst>
      <p:ext uri="{BB962C8B-B14F-4D97-AF65-F5344CB8AC3E}">
        <p14:creationId xmlns:p14="http://schemas.microsoft.com/office/powerpoint/2010/main" val="3658144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p:cNvPicPr>
            <a:picLocks noChangeAspect="1"/>
          </p:cNvPicPr>
          <p:nvPr/>
        </p:nvPicPr>
        <p:blipFill rotWithShape="1">
          <a:blip r:embed="rId2" cstate="print">
            <a:extLst>
              <a:ext uri="{28A0092B-C50C-407E-A947-70E740481C1C}">
                <a14:useLocalDpi xmlns:a14="http://schemas.microsoft.com/office/drawing/2010/main" val="0"/>
              </a:ext>
            </a:extLst>
          </a:blip>
          <a:srcRect b="33480"/>
          <a:stretch/>
        </p:blipFill>
        <p:spPr>
          <a:xfrm>
            <a:off x="2322438" y="1361479"/>
            <a:ext cx="7340499" cy="2746630"/>
          </a:xfrm>
          <a:prstGeom prst="rect">
            <a:avLst/>
          </a:prstGeom>
          <a:ln>
            <a:noFill/>
          </a:ln>
          <a:effectLst/>
          <a:scene3d>
            <a:camera prst="orthographicFront">
              <a:rot lat="0" lon="0" rev="0"/>
            </a:camera>
            <a:lightRig rig="chilly" dir="t">
              <a:rot lat="0" lon="0" rev="18480000"/>
            </a:lightRig>
          </a:scene3d>
          <a:sp3d prstMaterial="clear">
            <a:bevelT h="63500"/>
          </a:sp3d>
        </p:spPr>
      </p:pic>
      <p:pic>
        <p:nvPicPr>
          <p:cNvPr id="2" name="Imagen 1">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a:hlinkClick r:id="rId5"/>
          </p:cNvPr>
          <p:cNvSpPr txBox="1"/>
          <p:nvPr/>
        </p:nvSpPr>
        <p:spPr>
          <a:xfrm>
            <a:off x="3006736" y="3322670"/>
            <a:ext cx="5971904" cy="1569660"/>
          </a:xfrm>
          <a:prstGeom prst="rect">
            <a:avLst/>
          </a:prstGeom>
          <a:noFill/>
        </p:spPr>
        <p:txBody>
          <a:bodyPr wrap="square" rtlCol="0">
            <a:spAutoFit/>
          </a:bodyPr>
          <a:lstStyle/>
          <a:p>
            <a:pPr algn="ctr"/>
            <a:r>
              <a:rPr lang="es-MX" sz="9600" b="1" i="1" dirty="0" smtClean="0">
                <a:ln w="0"/>
                <a:solidFill>
                  <a:schemeClr val="accent1"/>
                </a:solidFill>
                <a:effectLst>
                  <a:outerShdw blurRad="38100" dist="25400" dir="5400000" algn="ctr" rotWithShape="0">
                    <a:srgbClr val="6E747A">
                      <a:alpha val="43000"/>
                    </a:srgbClr>
                  </a:outerShdw>
                </a:effectLst>
                <a:hlinkClick r:id="rId5"/>
              </a:rPr>
              <a:t>GitHub</a:t>
            </a:r>
            <a:endParaRPr lang="es-MX" sz="96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5"/>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 </a:t>
            </a:r>
            <a:r>
              <a:rPr lang="es-MX" sz="1200" i="1" dirty="0" smtClean="0">
                <a:effectLst>
                  <a:outerShdw blurRad="38100" dist="38100" dir="2700000" algn="tl">
                    <a:srgbClr val="000000">
                      <a:alpha val="43137"/>
                    </a:srgbClr>
                  </a:outerShdw>
                </a:effectLst>
                <a:latin typeface="Bahnschrift SemiLight SemiConde" panose="020B0502040204020203" pitchFamily="34" charset="0"/>
                <a:hlinkClick r:id="rId6"/>
              </a:rPr>
              <a:t>GITHUB</a:t>
            </a:r>
            <a:endParaRPr lang="es-MX" sz="1200" i="1" dirty="0">
              <a:latin typeface="Bahnschrift SemiLight SemiConde" panose="020B0502040204020203" pitchFamily="34" charset="0"/>
            </a:endParaRPr>
          </a:p>
        </p:txBody>
      </p:sp>
      <p:sp>
        <p:nvSpPr>
          <p:cNvPr id="14" name="Rectángulo 13">
            <a:hlinkClick r:id="rId5"/>
          </p:cNvPr>
          <p:cNvSpPr/>
          <p:nvPr/>
        </p:nvSpPr>
        <p:spPr>
          <a:xfrm>
            <a:off x="3808435" y="4754064"/>
            <a:ext cx="4368504" cy="307777"/>
          </a:xfrm>
          <a:prstGeom prst="rect">
            <a:avLst/>
          </a:prstGeom>
        </p:spPr>
        <p:txBody>
          <a:bodyPr wrap="none">
            <a:spAutoFit/>
          </a:bodyPr>
          <a:lstStyle/>
          <a:p>
            <a:r>
              <a:rPr lang="es-MX" sz="1400" dirty="0"/>
              <a:t>https://github.com/Alexm-99/Empresa_Electrica</a:t>
            </a:r>
          </a:p>
        </p:txBody>
      </p:sp>
      <p:sp>
        <p:nvSpPr>
          <p:cNvPr id="16" name="CuadroTexto 15"/>
          <p:cNvSpPr txBox="1"/>
          <p:nvPr/>
        </p:nvSpPr>
        <p:spPr>
          <a:xfrm>
            <a:off x="3869354" y="715524"/>
            <a:ext cx="4246665" cy="584775"/>
          </a:xfrm>
          <a:prstGeom prst="rect">
            <a:avLst/>
          </a:prstGeom>
          <a:noFill/>
        </p:spPr>
        <p:txBody>
          <a:bodyPr wrap="square" rtlCol="0">
            <a:spAutoFit/>
          </a:bodyPr>
          <a:lstStyle/>
          <a:p>
            <a:pPr algn="ctr"/>
            <a:r>
              <a:rPr lang="es-MX" sz="3200" b="1" i="1" dirty="0" smtClean="0">
                <a:ln w="0"/>
                <a:solidFill>
                  <a:schemeClr val="accent1"/>
                </a:solidFill>
                <a:effectLst>
                  <a:outerShdw blurRad="38100" dist="25400" dir="5400000" algn="ctr" rotWithShape="0">
                    <a:srgbClr val="6E747A">
                      <a:alpha val="43000"/>
                    </a:srgbClr>
                  </a:outerShdw>
                </a:effectLst>
              </a:rPr>
              <a:t>REPOSITORIO</a:t>
            </a:r>
            <a:endParaRPr lang="es-MX" sz="3200" b="1" i="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43937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n png - imagen transparente descarga gratuita"/>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57" b="97295" l="10000" r="90000">
                        <a14:backgroundMark x1="41889" y1="15164" x2="49444" y2="13361"/>
                        <a14:backgroundMark x1="45667" y1="25164" x2="50556" y2="20328"/>
                        <a14:backgroundMark x1="43000" y1="58852" x2="41556" y2="55492"/>
                      </a14:backgroundRemoval>
                    </a14:imgEffect>
                  </a14:imgLayer>
                </a14:imgProps>
              </a:ext>
              <a:ext uri="{28A0092B-C50C-407E-A947-70E740481C1C}">
                <a14:useLocalDpi xmlns:a14="http://schemas.microsoft.com/office/drawing/2010/main" val="0"/>
              </a:ext>
            </a:extLst>
          </a:blip>
          <a:srcRect b="13629"/>
          <a:stretch/>
        </p:blipFill>
        <p:spPr bwMode="auto">
          <a:xfrm>
            <a:off x="4016611" y="-233985"/>
            <a:ext cx="5345165" cy="7091985"/>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1028" name="Picture 4" descr="Entorno personal de aprendizaje - Mapa Mental"/>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1603975" y="3857683"/>
            <a:ext cx="1848471" cy="18484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7988793" y="179249"/>
            <a:ext cx="2341418" cy="769441"/>
          </a:xfrm>
          <a:prstGeom prst="rect">
            <a:avLst/>
          </a:prstGeom>
          <a:noFill/>
        </p:spPr>
        <p:txBody>
          <a:bodyPr wrap="square" rtlCol="0">
            <a:spAutoFit/>
          </a:bodyPr>
          <a:lstStyle/>
          <a:p>
            <a:r>
              <a:rPr lang="es-MX" sz="4400" b="1" i="1" dirty="0" smtClean="0">
                <a:ln w="0"/>
                <a:solidFill>
                  <a:schemeClr val="accent1"/>
                </a:solidFill>
                <a:effectLst>
                  <a:outerShdw blurRad="38100" dist="25400" dir="5400000" algn="ctr" rotWithShape="0">
                    <a:srgbClr val="6E747A">
                      <a:alpha val="43000"/>
                    </a:srgbClr>
                  </a:outerShdw>
                </a:effectLst>
              </a:rPr>
              <a:t>INDICE</a:t>
            </a:r>
            <a:endParaRPr lang="es-MX" sz="4400" b="1" i="1" dirty="0">
              <a:ln w="0"/>
              <a:solidFill>
                <a:schemeClr val="accent1"/>
              </a:solidFill>
              <a:effectLst>
                <a:outerShdw blurRad="38100" dist="25400" dir="5400000" algn="ctr" rotWithShape="0">
                  <a:srgbClr val="6E747A">
                    <a:alpha val="43000"/>
                  </a:srgbClr>
                </a:outerShdw>
              </a:effectLst>
            </a:endParaRPr>
          </a:p>
        </p:txBody>
      </p:sp>
      <p:sp>
        <p:nvSpPr>
          <p:cNvPr id="3" name="CuadroTexto 2"/>
          <p:cNvSpPr txBox="1"/>
          <p:nvPr/>
        </p:nvSpPr>
        <p:spPr>
          <a:xfrm>
            <a:off x="7010400" y="903028"/>
            <a:ext cx="5181600" cy="5909310"/>
          </a:xfrm>
          <a:prstGeom prst="rect">
            <a:avLst/>
          </a:prstGeom>
          <a:noFill/>
        </p:spPr>
        <p:txBody>
          <a:bodyPr wrap="square" rtlCol="0">
            <a:spAutoFit/>
          </a:bodyPr>
          <a:lstStyle/>
          <a:p>
            <a:pPr>
              <a:lnSpc>
                <a:spcPct val="150000"/>
              </a:lnSpc>
            </a:pPr>
            <a:r>
              <a:rPr lang="es-MX" dirty="0" smtClean="0">
                <a:ln w="0"/>
                <a:effectLst>
                  <a:outerShdw blurRad="38100" dist="19050" dir="2700000" algn="tl" rotWithShape="0">
                    <a:schemeClr val="dk1">
                      <a:alpha val="40000"/>
                    </a:schemeClr>
                  </a:outerShdw>
                </a:effectLst>
                <a:hlinkClick r:id="rId7" action="ppaction://hlinksldjump"/>
              </a:rPr>
              <a:t>1. Universo del Discurso</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8" action="ppaction://hlinksldjump"/>
              </a:rPr>
              <a:t>2. Entidades Modelo Conceptual</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9" action="ppaction://hlinksldjump"/>
              </a:rPr>
              <a:t>3. Modelo Lógico/Relacional</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10" action="ppaction://hlinksldjump"/>
              </a:rPr>
              <a:t>4. Creación de tablas </a:t>
            </a:r>
            <a:r>
              <a:rPr lang="es-MX" dirty="0">
                <a:ln w="0"/>
                <a:effectLst>
                  <a:outerShdw blurRad="38100" dist="19050" dir="2700000" algn="tl" rotWithShape="0">
                    <a:schemeClr val="dk1">
                      <a:alpha val="40000"/>
                    </a:schemeClr>
                  </a:outerShdw>
                </a:effectLst>
                <a:hlinkClick r:id="rId10" action="ppaction://hlinksldjump"/>
              </a:rPr>
              <a:t> </a:t>
            </a:r>
            <a:r>
              <a:rPr lang="es-MX" dirty="0" smtClean="0">
                <a:ln w="0"/>
                <a:effectLst>
                  <a:outerShdw blurRad="38100" dist="19050" dir="2700000" algn="tl" rotWithShape="0">
                    <a:schemeClr val="dk1">
                      <a:alpha val="40000"/>
                    </a:schemeClr>
                  </a:outerShdw>
                </a:effectLst>
                <a:hlinkClick r:id="rId10" action="ppaction://hlinksldjump"/>
              </a:rPr>
              <a:t>con “</a:t>
            </a:r>
            <a:r>
              <a:rPr lang="es-MX" dirty="0" err="1" smtClean="0">
                <a:ln w="0"/>
                <a:effectLst>
                  <a:outerShdw blurRad="38100" dist="19050" dir="2700000" algn="tl" rotWithShape="0">
                    <a:schemeClr val="dk1">
                      <a:alpha val="40000"/>
                    </a:schemeClr>
                  </a:outerShdw>
                </a:effectLst>
                <a:hlinkClick r:id="rId10" action="ppaction://hlinksldjump"/>
              </a:rPr>
              <a:t>Constraints</a:t>
            </a:r>
            <a:r>
              <a:rPr lang="es-MX" dirty="0" smtClean="0">
                <a:ln w="0"/>
                <a:effectLst>
                  <a:outerShdw blurRad="38100" dist="19050" dir="2700000" algn="tl" rotWithShape="0">
                    <a:schemeClr val="dk1">
                      <a:alpha val="40000"/>
                    </a:schemeClr>
                  </a:outerShdw>
                </a:effectLst>
                <a:hlinkClick r:id="rId10" action="ppaction://hlinksldjump"/>
              </a:rPr>
              <a:t>”</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11" action="ppaction://hlinksldjump"/>
              </a:rPr>
              <a:t>5. Inserciones – Lógica</a:t>
            </a:r>
            <a:endParaRPr lang="es-MX" dirty="0" smtClean="0">
              <a:ln w="0"/>
              <a:effectLst>
                <a:outerShdw blurRad="38100" dist="19050" dir="2700000" algn="tl" rotWithShape="0">
                  <a:schemeClr val="dk1">
                    <a:alpha val="40000"/>
                  </a:schemeClr>
                </a:outerShdw>
              </a:effectLst>
            </a:endParaRPr>
          </a:p>
          <a:p>
            <a:pPr>
              <a:lnSpc>
                <a:spcPct val="150000"/>
              </a:lnSpc>
            </a:pPr>
            <a:r>
              <a:rPr lang="es-MX" dirty="0">
                <a:ln w="0"/>
                <a:effectLst>
                  <a:outerShdw blurRad="38100" dist="19050" dir="2700000" algn="tl" rotWithShape="0">
                    <a:schemeClr val="dk1">
                      <a:alpha val="40000"/>
                    </a:schemeClr>
                  </a:outerShdw>
                </a:effectLst>
              </a:rPr>
              <a:t>	</a:t>
            </a:r>
            <a:r>
              <a:rPr lang="es-MX" dirty="0" smtClean="0">
                <a:ln w="0"/>
                <a:effectLst>
                  <a:outerShdw blurRad="38100" dist="19050" dir="2700000" algn="tl" rotWithShape="0">
                    <a:schemeClr val="dk1">
                      <a:alpha val="40000"/>
                    </a:schemeClr>
                  </a:outerShdw>
                </a:effectLst>
                <a:hlinkClick r:id="rId12" action="ppaction://hlinksldjump"/>
              </a:rPr>
              <a:t>5.1 Transacción Tarifa</a:t>
            </a:r>
            <a:endParaRPr lang="es-MX" dirty="0" smtClean="0">
              <a:ln w="0"/>
              <a:effectLst>
                <a:outerShdw blurRad="38100" dist="19050" dir="2700000" algn="tl" rotWithShape="0">
                  <a:schemeClr val="dk1">
                    <a:alpha val="40000"/>
                  </a:schemeClr>
                </a:outerShdw>
              </a:effectLst>
            </a:endParaRPr>
          </a:p>
          <a:p>
            <a:pPr>
              <a:lnSpc>
                <a:spcPct val="150000"/>
              </a:lnSpc>
            </a:pPr>
            <a:r>
              <a:rPr lang="es-MX" dirty="0">
                <a:ln w="0"/>
                <a:effectLst>
                  <a:outerShdw blurRad="38100" dist="19050" dir="2700000" algn="tl" rotWithShape="0">
                    <a:schemeClr val="dk1">
                      <a:alpha val="40000"/>
                    </a:schemeClr>
                  </a:outerShdw>
                </a:effectLst>
              </a:rPr>
              <a:t>	</a:t>
            </a:r>
            <a:r>
              <a:rPr lang="es-MX" dirty="0" smtClean="0">
                <a:ln w="0"/>
                <a:effectLst>
                  <a:outerShdw blurRad="38100" dist="19050" dir="2700000" algn="tl" rotWithShape="0">
                    <a:schemeClr val="dk1">
                      <a:alpha val="40000"/>
                    </a:schemeClr>
                  </a:outerShdw>
                </a:effectLst>
                <a:hlinkClick r:id="rId13" action="ppaction://hlinksldjump"/>
              </a:rPr>
              <a:t>5.2 Transacción Pago</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14" action="ppaction://hlinksldjump"/>
              </a:rPr>
              <a:t>6. Consultas</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rPr>
              <a:t>	</a:t>
            </a:r>
            <a:r>
              <a:rPr lang="es-MX" dirty="0" smtClean="0">
                <a:ln w="0"/>
                <a:effectLst>
                  <a:outerShdw blurRad="38100" dist="19050" dir="2700000" algn="tl" rotWithShape="0">
                    <a:schemeClr val="dk1">
                      <a:alpha val="40000"/>
                    </a:schemeClr>
                  </a:outerShdw>
                </a:effectLst>
                <a:hlinkClick r:id="rId15" action="ppaction://hlinksldjump"/>
              </a:rPr>
              <a:t>6.1 Consulta 1</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rPr>
              <a:t>	</a:t>
            </a:r>
            <a:r>
              <a:rPr lang="es-MX" dirty="0" smtClean="0">
                <a:ln w="0"/>
                <a:effectLst>
                  <a:outerShdw blurRad="38100" dist="19050" dir="2700000" algn="tl" rotWithShape="0">
                    <a:schemeClr val="dk1">
                      <a:alpha val="40000"/>
                    </a:schemeClr>
                  </a:outerShdw>
                </a:effectLst>
                <a:hlinkClick r:id="rId16" action="ppaction://hlinksldjump"/>
              </a:rPr>
              <a:t>6.2 Consulta 2</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rPr>
              <a:t>	</a:t>
            </a:r>
            <a:r>
              <a:rPr lang="es-MX" dirty="0" smtClean="0">
                <a:ln w="0"/>
                <a:effectLst>
                  <a:outerShdw blurRad="38100" dist="19050" dir="2700000" algn="tl" rotWithShape="0">
                    <a:schemeClr val="dk1">
                      <a:alpha val="40000"/>
                    </a:schemeClr>
                  </a:outerShdw>
                </a:effectLst>
                <a:hlinkClick r:id="rId17" action="ppaction://hlinksldjump"/>
              </a:rPr>
              <a:t>6.3 Consulta 3</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rPr>
              <a:t>	</a:t>
            </a:r>
            <a:r>
              <a:rPr lang="es-MX" dirty="0" smtClean="0">
                <a:ln w="0"/>
                <a:effectLst>
                  <a:outerShdw blurRad="38100" dist="19050" dir="2700000" algn="tl" rotWithShape="0">
                    <a:schemeClr val="dk1">
                      <a:alpha val="40000"/>
                    </a:schemeClr>
                  </a:outerShdw>
                </a:effectLst>
                <a:hlinkClick r:id="rId18" action="ppaction://hlinksldjump"/>
              </a:rPr>
              <a:t>6.4 Consulta 4</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19" action="ppaction://hlinksldjump"/>
              </a:rPr>
              <a:t>7. Link a </a:t>
            </a:r>
            <a:r>
              <a:rPr lang="es-MX" dirty="0" err="1" smtClean="0">
                <a:ln w="0"/>
                <a:effectLst>
                  <a:outerShdw blurRad="38100" dist="19050" dir="2700000" algn="tl" rotWithShape="0">
                    <a:schemeClr val="dk1">
                      <a:alpha val="40000"/>
                    </a:schemeClr>
                  </a:outerShdw>
                </a:effectLst>
                <a:hlinkClick r:id="rId19" action="ppaction://hlinksldjump"/>
              </a:rPr>
              <a:t>gith-hub</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20" action="ppaction://hlinksldjump"/>
              </a:rPr>
              <a:t>8. Conclusiones</a:t>
            </a:r>
            <a:endParaRPr lang="es-MX" dirty="0" smtClean="0">
              <a:ln w="0"/>
              <a:effectLst>
                <a:outerShdw blurRad="38100" dist="19050" dir="2700000" algn="tl" rotWithShape="0">
                  <a:schemeClr val="dk1">
                    <a:alpha val="40000"/>
                  </a:schemeClr>
                </a:outerShdw>
              </a:effectLst>
            </a:endParaRPr>
          </a:p>
        </p:txBody>
      </p:sp>
      <p:sp>
        <p:nvSpPr>
          <p:cNvPr id="6" name="Rectángulo 5"/>
          <p:cNvSpPr/>
          <p:nvPr/>
        </p:nvSpPr>
        <p:spPr>
          <a:xfrm>
            <a:off x="360217" y="1843299"/>
            <a:ext cx="4587588" cy="1246495"/>
          </a:xfrm>
          <a:prstGeom prst="rect">
            <a:avLst/>
          </a:prstGeom>
        </p:spPr>
        <p:txBody>
          <a:bodyPr wrap="square">
            <a:spAutoFit/>
          </a:bodyPr>
          <a:lstStyle/>
          <a:p>
            <a:r>
              <a:rPr lang="es-MX" sz="1500" dirty="0" smtClean="0">
                <a:latin typeface="Bahnschrift SemiLight SemiConde" panose="020B0502040204020203" pitchFamily="34" charset="0"/>
              </a:rPr>
              <a:t>"A una máquina no se le da bien improvisar, porque el miedo a morir no se puede programar. </a:t>
            </a:r>
          </a:p>
          <a:p>
            <a:r>
              <a:rPr lang="es-MX" sz="1500" dirty="0" smtClean="0">
                <a:latin typeface="Bahnschrift SemiLight SemiConde" panose="020B0502040204020203" pitchFamily="34" charset="0"/>
              </a:rPr>
              <a:t>Nuestro instinto de supervivencia es nuestra mayor fuente de inspiración."</a:t>
            </a:r>
          </a:p>
          <a:p>
            <a:pPr algn="r"/>
            <a:r>
              <a:rPr lang="es-MX" sz="1500" dirty="0" smtClean="0">
                <a:latin typeface="Bahnschrift SemiLight SemiConde" panose="020B0502040204020203" pitchFamily="34" charset="0"/>
              </a:rPr>
              <a:t>'Interestelar' (2014) Dir. Christopher </a:t>
            </a:r>
            <a:r>
              <a:rPr lang="es-MX" sz="1500" dirty="0" err="1" smtClean="0">
                <a:latin typeface="Bahnschrift SemiLight SemiConde" panose="020B0502040204020203" pitchFamily="34" charset="0"/>
              </a:rPr>
              <a:t>Nolan</a:t>
            </a:r>
            <a:r>
              <a:rPr lang="es-MX" sz="1500" dirty="0" smtClean="0">
                <a:latin typeface="Bahnschrift SemiLight SemiConde" panose="020B0502040204020203" pitchFamily="34" charset="0"/>
              </a:rPr>
              <a:t>.🎬</a:t>
            </a:r>
            <a:endParaRPr lang="es-MX" sz="1500" dirty="0">
              <a:latin typeface="Bahnschrift SemiLight SemiConde" panose="020B0502040204020203" pitchFamily="34" charset="0"/>
            </a:endParaRPr>
          </a:p>
        </p:txBody>
      </p:sp>
      <p:pic>
        <p:nvPicPr>
          <p:cNvPr id="1030" name="Picture 6" descr="GTSport Decal Search Engine"/>
          <p:cNvPicPr>
            <a:picLocks noChangeAspect="1" noChangeArrowheads="1"/>
          </p:cNvPicPr>
          <p:nvPr/>
        </p:nvPicPr>
        <p:blipFill rotWithShape="1">
          <a:blip r:embed="rId21">
            <a:extLst>
              <a:ext uri="{28A0092B-C50C-407E-A947-70E740481C1C}">
                <a14:useLocalDpi xmlns:a14="http://schemas.microsoft.com/office/drawing/2010/main" val="0"/>
              </a:ext>
            </a:extLst>
          </a:blip>
          <a:srcRect t="28276" r="68849" b="23239"/>
          <a:stretch/>
        </p:blipFill>
        <p:spPr bwMode="auto">
          <a:xfrm>
            <a:off x="2931459" y="3857683"/>
            <a:ext cx="1652480" cy="192901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 name="Picture 6" descr="GTSport Decal Search Engine"/>
          <p:cNvPicPr>
            <a:picLocks noChangeAspect="1" noChangeArrowheads="1"/>
          </p:cNvPicPr>
          <p:nvPr/>
        </p:nvPicPr>
        <p:blipFill rotWithShape="1">
          <a:blip r:embed="rId21">
            <a:extLst>
              <a:ext uri="{28A0092B-C50C-407E-A947-70E740481C1C}">
                <a14:useLocalDpi xmlns:a14="http://schemas.microsoft.com/office/drawing/2010/main" val="0"/>
              </a:ext>
            </a:extLst>
          </a:blip>
          <a:srcRect l="30786" t="35903" b="28137"/>
          <a:stretch/>
        </p:blipFill>
        <p:spPr bwMode="auto">
          <a:xfrm>
            <a:off x="3048176" y="5574845"/>
            <a:ext cx="1676860" cy="6534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6" name="Picture 2" descr="Cifrado de base de datos de PostgreSQL | Thales"/>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377" y="3857683"/>
            <a:ext cx="2593613" cy="23705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108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670860" y="1257656"/>
            <a:ext cx="4246665" cy="523220"/>
          </a:xfrm>
          <a:prstGeom prst="rect">
            <a:avLst/>
          </a:prstGeom>
          <a:noFill/>
        </p:spPr>
        <p:txBody>
          <a:bodyPr wrap="square" rtlCol="0">
            <a:spAutoFit/>
          </a:bodyPr>
          <a:lstStyle/>
          <a:p>
            <a:pPr algn="ctr"/>
            <a:r>
              <a:rPr lang="es-MX" sz="2800" b="1" i="1" dirty="0" smtClean="0">
                <a:ln w="0"/>
                <a:solidFill>
                  <a:schemeClr val="accent1"/>
                </a:solidFill>
                <a:effectLst>
                  <a:outerShdw blurRad="38100" dist="25400" dir="5400000" algn="ctr" rotWithShape="0">
                    <a:srgbClr val="6E747A">
                      <a:alpha val="43000"/>
                    </a:srgbClr>
                  </a:outerShdw>
                </a:effectLst>
              </a:rPr>
              <a:t>CONCLUSIONES</a:t>
            </a:r>
            <a:endParaRPr lang="es-MX" sz="28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3" name="CuadroTexto 2"/>
          <p:cNvSpPr txBox="1"/>
          <p:nvPr/>
        </p:nvSpPr>
        <p:spPr>
          <a:xfrm>
            <a:off x="1315553" y="1902083"/>
            <a:ext cx="9899387"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MX" dirty="0" smtClean="0"/>
              <a:t>Se logró comprender la creación de las tablas a través de herencia logrando una inserción en los datos mas cómoda y menos redundante.</a:t>
            </a:r>
          </a:p>
          <a:p>
            <a:pPr marL="285750" indent="-285750">
              <a:lnSpc>
                <a:spcPct val="150000"/>
              </a:lnSpc>
              <a:buFont typeface="Arial" panose="020B0604020202020204" pitchFamily="34" charset="0"/>
              <a:buChar char="•"/>
            </a:pPr>
            <a:r>
              <a:rPr lang="es-MX" dirty="0" smtClean="0"/>
              <a:t>Se aprendió a usar la herramienta </a:t>
            </a:r>
            <a:r>
              <a:rPr lang="es-MX" dirty="0" err="1" smtClean="0"/>
              <a:t>Dbeaver</a:t>
            </a:r>
            <a:r>
              <a:rPr lang="es-MX" dirty="0" smtClean="0"/>
              <a:t> capaz de crear, gestionar y modelar los datos de diferentes gestores de base de datos.</a:t>
            </a:r>
          </a:p>
          <a:p>
            <a:pPr marL="285750" indent="-285750">
              <a:lnSpc>
                <a:spcPct val="150000"/>
              </a:lnSpc>
              <a:buFont typeface="Arial" panose="020B0604020202020204" pitchFamily="34" charset="0"/>
              <a:buChar char="•"/>
            </a:pPr>
            <a:r>
              <a:rPr lang="es-MX" dirty="0" smtClean="0"/>
              <a:t>Se pude comprender de mejor manera la utilidad de las transacciones a través de </a:t>
            </a:r>
            <a:r>
              <a:rPr lang="es-MX" dirty="0" err="1" smtClean="0"/>
              <a:t>postgrest</a:t>
            </a:r>
            <a:r>
              <a:rPr lang="es-MX" dirty="0" smtClean="0"/>
              <a:t> </a:t>
            </a:r>
            <a:r>
              <a:rPr lang="es-MX" dirty="0" err="1" smtClean="0"/>
              <a:t>sql</a:t>
            </a:r>
            <a:r>
              <a:rPr lang="es-MX" dirty="0" smtClean="0"/>
              <a:t>.</a:t>
            </a:r>
          </a:p>
          <a:p>
            <a:pPr marL="285750" indent="-285750">
              <a:lnSpc>
                <a:spcPct val="150000"/>
              </a:lnSpc>
              <a:buFont typeface="Arial" panose="020B0604020202020204" pitchFamily="34" charset="0"/>
              <a:buChar char="•"/>
            </a:pPr>
            <a:r>
              <a:rPr lang="es-MX" dirty="0" smtClean="0"/>
              <a:t>Se pudo finalizar el correcto análisis del modelo relacional de la base de datos empresa eléctrica.</a:t>
            </a:r>
          </a:p>
          <a:p>
            <a:endParaRPr lang="es-MX" dirty="0" smtClean="0"/>
          </a:p>
        </p:txBody>
      </p:sp>
    </p:spTree>
    <p:extLst>
      <p:ext uri="{BB962C8B-B14F-4D97-AF65-F5344CB8AC3E}">
        <p14:creationId xmlns:p14="http://schemas.microsoft.com/office/powerpoint/2010/main" val="2288242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2515320" y="2726238"/>
            <a:ext cx="6956205" cy="1200329"/>
          </a:xfrm>
          <a:prstGeom prst="rect">
            <a:avLst/>
          </a:prstGeom>
          <a:noFill/>
        </p:spPr>
        <p:txBody>
          <a:bodyPr wrap="square" rtlCol="0">
            <a:spAutoFit/>
          </a:bodyPr>
          <a:lstStyle/>
          <a:p>
            <a:pPr algn="ctr"/>
            <a:r>
              <a:rPr lang="es-MX" sz="7200" b="1" i="1" dirty="0" smtClean="0">
                <a:ln w="0"/>
                <a:solidFill>
                  <a:schemeClr val="accent1"/>
                </a:solidFill>
                <a:effectLst>
                  <a:outerShdw blurRad="38100" dist="25400" dir="5400000" algn="ctr" rotWithShape="0">
                    <a:srgbClr val="6E747A">
                      <a:alpha val="43000"/>
                    </a:srgbClr>
                  </a:outerShdw>
                </a:effectLst>
              </a:rPr>
              <a:t>GRACIAS</a:t>
            </a:r>
            <a:endParaRPr lang="es-MX" sz="72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Tree>
    <p:extLst>
      <p:ext uri="{BB962C8B-B14F-4D97-AF65-F5344CB8AC3E}">
        <p14:creationId xmlns:p14="http://schemas.microsoft.com/office/powerpoint/2010/main" val="170222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Rectángulo 10"/>
          <p:cNvSpPr/>
          <p:nvPr/>
        </p:nvSpPr>
        <p:spPr>
          <a:xfrm>
            <a:off x="124691" y="1702293"/>
            <a:ext cx="11734800" cy="5193729"/>
          </a:xfrm>
          <a:prstGeom prst="rect">
            <a:avLst/>
          </a:prstGeom>
        </p:spPr>
        <p:txBody>
          <a:bodyPr wrap="square">
            <a:spAutoFit/>
          </a:bodyPr>
          <a:lstStyle/>
          <a:p>
            <a:pPr algn="just">
              <a:lnSpc>
                <a:spcPct val="150000"/>
              </a:lnSpc>
            </a:pPr>
            <a:r>
              <a:rPr lang="es-MX" sz="1300" dirty="0" smtClean="0"/>
              <a:t>Una empresa eléctrica realiza un concurso ganador, el concurso trata sobre el “desarrollo de un sistema para el mejoramiento del pago y servicio eléctrico en plataformas digitales” y para ello se necesita de un sistema de almacenado y de un modelo de base de datos relacional.</a:t>
            </a:r>
          </a:p>
          <a:p>
            <a:pPr algn="just">
              <a:lnSpc>
                <a:spcPct val="150000"/>
              </a:lnSpc>
            </a:pPr>
            <a:r>
              <a:rPr lang="es-MX" sz="1300" dirty="0" smtClean="0"/>
              <a:t>Para el funcionamiento del concurso los organizadores dan a conocer las siguientes especificaciones:</a:t>
            </a:r>
          </a:p>
          <a:p>
            <a:pPr algn="just">
              <a:lnSpc>
                <a:spcPct val="150000"/>
              </a:lnSpc>
            </a:pPr>
            <a:r>
              <a:rPr lang="es-MX" sz="1300" dirty="0" smtClean="0"/>
              <a:t>El concurso no brinda una base de datos con el consumo eléctrico, por lo cual ésta debe ser diseñada y elaborada por el participante, por ello se especifica tener datos de consumos almacenados para la elaboración del sistema de pagos, esta entidad de prueba debe contar con id, código único de consumo, fecha, medidor, detalle del medidor, tarifa, precio por fecha de consumo, precio en general de consumo, subsidio, alumbrado público, intereses por mora, subtotal y un total.</a:t>
            </a:r>
          </a:p>
          <a:p>
            <a:pPr algn="just">
              <a:lnSpc>
                <a:spcPct val="150000"/>
              </a:lnSpc>
            </a:pPr>
            <a:r>
              <a:rPr lang="es-MX" sz="1300" dirty="0" smtClean="0"/>
              <a:t>La plataforma digital contará un con registro formal con el fin de dar acceso a la información eléctrica, este registro debe estar relacionado con una entidad usuario con datos como CI, Nombre, Apellido, Ciudad, Dirección, a su vez la relación con el consumo se debe evidenciar para obtener código único de consumo y poder acceder a la información.</a:t>
            </a:r>
          </a:p>
          <a:p>
            <a:pPr algn="just">
              <a:lnSpc>
                <a:spcPct val="150000"/>
              </a:lnSpc>
            </a:pPr>
            <a:r>
              <a:rPr lang="es-MX" sz="1300" dirty="0" smtClean="0"/>
              <a:t>Se debe realizar un sistema de pagos en la plataforma, para ello se debe visualizar la cantidad del consumo eléctrico y el valor adeudado.</a:t>
            </a:r>
          </a:p>
          <a:p>
            <a:pPr algn="just">
              <a:lnSpc>
                <a:spcPct val="150000"/>
              </a:lnSpc>
            </a:pPr>
            <a:r>
              <a:rPr lang="es-MX" sz="1300" dirty="0" smtClean="0"/>
              <a:t>El pago tendrá que afectar al valor de consumo, con esto se especifica que el valor adeudado por consumo se reducirá, el pago tendrá su propio registro teniendo en cuenta la fecha, tipo de pago (tarjeta o </a:t>
            </a:r>
            <a:r>
              <a:rPr lang="es-MX" sz="1300" dirty="0" err="1" smtClean="0"/>
              <a:t>pypal</a:t>
            </a:r>
            <a:r>
              <a:rPr lang="es-MX" sz="1300" dirty="0" smtClean="0"/>
              <a:t>), descripción por el usuario, número de cuenta, valor a pagar, descuentos, </a:t>
            </a:r>
            <a:r>
              <a:rPr lang="es-MX" sz="1300" dirty="0" err="1" smtClean="0"/>
              <a:t>iva</a:t>
            </a:r>
            <a:r>
              <a:rPr lang="es-MX" sz="1300" dirty="0" smtClean="0"/>
              <a:t>, total.</a:t>
            </a:r>
          </a:p>
          <a:p>
            <a:pPr algn="just">
              <a:lnSpc>
                <a:spcPct val="150000"/>
              </a:lnSpc>
            </a:pPr>
            <a:r>
              <a:rPr lang="es-MX" sz="1300" dirty="0" smtClean="0"/>
              <a:t>A través de la tarifa se hará llegar una factura mes a mes con el consumo eléctrico, lo adeudado y todos los detalles eléctricos.</a:t>
            </a:r>
          </a:p>
          <a:p>
            <a:pPr algn="just">
              <a:lnSpc>
                <a:spcPct val="150000"/>
              </a:lnSpc>
            </a:pPr>
            <a:r>
              <a:rPr lang="es-MX" sz="1300" dirty="0" smtClean="0"/>
              <a:t>Además, contar con un servicio de reclamos y gestión de solicitudes de reconexión, dando a la escucha a un usuario remitente otorgando permisos de usuario cliente. </a:t>
            </a:r>
            <a:endParaRPr lang="es-MX" sz="1300" dirty="0"/>
          </a:p>
        </p:txBody>
      </p:sp>
      <p:sp>
        <p:nvSpPr>
          <p:cNvPr id="12" name="CuadroTexto 11"/>
          <p:cNvSpPr txBox="1"/>
          <p:nvPr/>
        </p:nvSpPr>
        <p:spPr>
          <a:xfrm>
            <a:off x="3986040" y="942110"/>
            <a:ext cx="4012101"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UNIVERSO DEL DISCURSO</a:t>
            </a:r>
            <a:endParaRPr lang="es-MX" sz="2400" b="1" i="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37105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261563" y="860568"/>
            <a:ext cx="5485485"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ENTIDADES MODELO CONCEPTUAL</a:t>
            </a:r>
            <a:endParaRPr lang="es-MX" sz="2400" b="1" i="1" dirty="0">
              <a:ln w="0"/>
              <a:solidFill>
                <a:schemeClr val="accent1"/>
              </a:solidFill>
              <a:effectLst>
                <a:outerShdw blurRad="38100" dist="25400" dir="5400000" algn="ctr" rotWithShape="0">
                  <a:srgbClr val="6E747A">
                    <a:alpha val="43000"/>
                  </a:srgbClr>
                </a:outerShdw>
              </a:effectLst>
            </a:endParaRPr>
          </a:p>
        </p:txBody>
      </p:sp>
      <p:pic>
        <p:nvPicPr>
          <p:cNvPr id="3" name="Imagen 2"/>
          <p:cNvPicPr>
            <a:picLocks noChangeAspect="1"/>
          </p:cNvPicPr>
          <p:nvPr/>
        </p:nvPicPr>
        <p:blipFill rotWithShape="1">
          <a:blip r:embed="rId5">
            <a:extLst>
              <a:ext uri="{28A0092B-C50C-407E-A947-70E740481C1C}">
                <a14:useLocalDpi xmlns:a14="http://schemas.microsoft.com/office/drawing/2010/main" val="0"/>
              </a:ext>
            </a:extLst>
          </a:blip>
          <a:srcRect t="17122"/>
          <a:stretch/>
        </p:blipFill>
        <p:spPr>
          <a:xfrm>
            <a:off x="2350862" y="1416118"/>
            <a:ext cx="7943694" cy="5246990"/>
          </a:xfrm>
          <a:prstGeom prst="rect">
            <a:avLst/>
          </a:prstGeom>
        </p:spPr>
      </p:pic>
      <p:sp>
        <p:nvSpPr>
          <p:cNvPr id="7" name="CuadroTexto 6"/>
          <p:cNvSpPr txBox="1"/>
          <p:nvPr/>
        </p:nvSpPr>
        <p:spPr>
          <a:xfrm>
            <a:off x="7785991" y="6400720"/>
            <a:ext cx="5017130" cy="415498"/>
          </a:xfrm>
          <a:prstGeom prst="rect">
            <a:avLst/>
          </a:prstGeom>
          <a:noFill/>
        </p:spPr>
        <p:txBody>
          <a:bodyPr wrap="square" rtlCol="0">
            <a:spAutoFit/>
          </a:bodyPr>
          <a:lstStyle/>
          <a:p>
            <a:pPr>
              <a:lnSpc>
                <a:spcPct val="150000"/>
              </a:lnSpc>
            </a:pPr>
            <a:r>
              <a:rPr lang="es-MX" sz="1400" i="1" dirty="0" smtClean="0">
                <a:effectLst>
                  <a:outerShdw blurRad="38100" dist="38100" dir="2700000" algn="tl">
                    <a:srgbClr val="000000">
                      <a:alpha val="43137"/>
                    </a:srgbClr>
                  </a:outerShdw>
                </a:effectLst>
                <a:latin typeface="Bahnschrift SemiLight SemiConde" panose="020B0502040204020203" pitchFamily="34" charset="0"/>
              </a:rPr>
              <a:t>NOTACION MODELO: </a:t>
            </a:r>
            <a:r>
              <a:rPr lang="es-MX" sz="1400" i="1" dirty="0" smtClean="0">
                <a:latin typeface="Bahnschrift SemiLight SemiConde" panose="020B0502040204020203" pitchFamily="34" charset="0"/>
                <a:hlinkClick r:id="rId6"/>
              </a:rPr>
              <a:t>CHEN</a:t>
            </a:r>
            <a:r>
              <a:rPr lang="es-MX" sz="1400" i="1" dirty="0" smtClean="0">
                <a:latin typeface="Bahnschrift SemiLight SemiConde" panose="020B0502040204020203" pitchFamily="34" charset="0"/>
              </a:rPr>
              <a:t>   \  </a:t>
            </a:r>
            <a:r>
              <a:rPr lang="es-MX" sz="1400" i="1" dirty="0" smtClean="0">
                <a:effectLst>
                  <a:outerShdw blurRad="38100" dist="38100" dir="2700000" algn="tl">
                    <a:srgbClr val="000000">
                      <a:alpha val="43137"/>
                    </a:srgbClr>
                  </a:outerShdw>
                </a:effectLst>
                <a:latin typeface="Bahnschrift SemiLight SemiConde" panose="020B0502040204020203" pitchFamily="34" charset="0"/>
              </a:rPr>
              <a:t>HERRAMIENTA: </a:t>
            </a:r>
            <a:r>
              <a:rPr lang="es-MX" sz="1400" i="1" dirty="0" smtClean="0">
                <a:latin typeface="Bahnschrift SemiLight SemiConde" panose="020B0502040204020203" pitchFamily="34" charset="0"/>
                <a:hlinkClick r:id="rId7"/>
              </a:rPr>
              <a:t>DIAGRAMS.NET</a:t>
            </a:r>
            <a:endParaRPr lang="es-MX" sz="1400" i="1" dirty="0">
              <a:latin typeface="Bahnschrift SemiLight SemiConde" panose="020B0502040204020203" pitchFamily="34" charset="0"/>
            </a:endParaRPr>
          </a:p>
        </p:txBody>
      </p:sp>
    </p:spTree>
    <p:extLst>
      <p:ext uri="{BB962C8B-B14F-4D97-AF65-F5344CB8AC3E}">
        <p14:creationId xmlns:p14="http://schemas.microsoft.com/office/powerpoint/2010/main" val="162877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54448" y="882914"/>
            <a:ext cx="522419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MODELO LOGICO/RELACIONAL</a:t>
            </a:r>
            <a:endParaRPr lang="es-MX" sz="2400" b="1" i="1" dirty="0">
              <a:ln w="0"/>
              <a:solidFill>
                <a:schemeClr val="accent1"/>
              </a:solidFill>
              <a:effectLst>
                <a:outerShdw blurRad="38100" dist="25400" dir="5400000" algn="ctr" rotWithShape="0">
                  <a:srgbClr val="6E747A">
                    <a:alpha val="43000"/>
                  </a:srgbClr>
                </a:outerShdw>
              </a:effectLst>
            </a:endParaRPr>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674" y="1361479"/>
            <a:ext cx="9728922" cy="5491615"/>
          </a:xfrm>
          <a:prstGeom prst="rect">
            <a:avLst/>
          </a:prstGeom>
        </p:spPr>
      </p:pic>
      <p:pic>
        <p:nvPicPr>
          <p:cNvPr id="12" name="Picture 6" descr="GTSport Decal Search Engine">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 t="28276" r="-5054" b="23239"/>
          <a:stretch/>
        </p:blipFill>
        <p:spPr bwMode="auto">
          <a:xfrm>
            <a:off x="407262" y="5989688"/>
            <a:ext cx="1776824" cy="61504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7910945" y="6454496"/>
            <a:ext cx="4281055" cy="415498"/>
          </a:xfrm>
          <a:prstGeom prst="rect">
            <a:avLst/>
          </a:prstGeom>
          <a:noFill/>
        </p:spPr>
        <p:txBody>
          <a:bodyPr wrap="square" rtlCol="0">
            <a:spAutoFit/>
          </a:bodyPr>
          <a:lstStyle/>
          <a:p>
            <a:pPr>
              <a:lnSpc>
                <a:spcPct val="150000"/>
              </a:lnSpc>
            </a:pPr>
            <a:r>
              <a:rPr lang="es-MX" sz="1400" i="1" dirty="0" smtClean="0">
                <a:effectLst>
                  <a:outerShdw blurRad="38100" dist="38100" dir="2700000" algn="tl">
                    <a:srgbClr val="000000">
                      <a:alpha val="43137"/>
                    </a:srgbClr>
                  </a:outerShdw>
                </a:effectLst>
                <a:latin typeface="Bahnschrift SemiLight SemiConde" panose="020B0502040204020203" pitchFamily="34" charset="0"/>
              </a:rPr>
              <a:t>NOTACION MODELO: </a:t>
            </a:r>
            <a:r>
              <a:rPr lang="es-MX" sz="1400" i="1" dirty="0" smtClean="0">
                <a:latin typeface="Bahnschrift SemiLight SemiConde" panose="020B0502040204020203" pitchFamily="34" charset="0"/>
                <a:hlinkClick r:id="rId7"/>
              </a:rPr>
              <a:t>IDEF1X</a:t>
            </a:r>
            <a:r>
              <a:rPr lang="es-MX" sz="1400" i="1" dirty="0">
                <a:latin typeface="Bahnschrift SemiLight SemiConde" panose="020B0502040204020203" pitchFamily="34" charset="0"/>
              </a:rPr>
              <a:t> </a:t>
            </a:r>
            <a:r>
              <a:rPr lang="es-MX" sz="1400" i="1" dirty="0" smtClean="0">
                <a:latin typeface="Bahnschrift SemiLight SemiConde" panose="020B0502040204020203" pitchFamily="34" charset="0"/>
              </a:rPr>
              <a:t> \ </a:t>
            </a:r>
            <a:r>
              <a:rPr lang="es-MX" sz="1400" i="1" dirty="0" smtClean="0">
                <a:effectLst>
                  <a:outerShdw blurRad="38100" dist="38100" dir="2700000" algn="tl">
                    <a:srgbClr val="000000">
                      <a:alpha val="43137"/>
                    </a:srgbClr>
                  </a:outerShdw>
                </a:effectLst>
                <a:latin typeface="Bahnschrift SemiLight SemiConde" panose="020B0502040204020203" pitchFamily="34" charset="0"/>
              </a:rPr>
              <a:t>HERRAMIENTA: </a:t>
            </a:r>
            <a:r>
              <a:rPr lang="es-MX" sz="1400" i="1" dirty="0" smtClean="0">
                <a:latin typeface="Bahnschrift SemiLight SemiConde" panose="020B0502040204020203" pitchFamily="34" charset="0"/>
                <a:hlinkClick r:id="rId5"/>
              </a:rPr>
              <a:t>DBEAVER</a:t>
            </a:r>
            <a:endParaRPr lang="es-MX" sz="1400" i="1" dirty="0">
              <a:latin typeface="Bahnschrift SemiLight SemiConde" panose="020B0502040204020203" pitchFamily="34" charset="0"/>
            </a:endParaRPr>
          </a:p>
        </p:txBody>
      </p:sp>
    </p:spTree>
    <p:extLst>
      <p:ext uri="{BB962C8B-B14F-4D97-AF65-F5344CB8AC3E}">
        <p14:creationId xmlns:p14="http://schemas.microsoft.com/office/powerpoint/2010/main" val="374512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986040" y="942110"/>
            <a:ext cx="4012101"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CREACION DE TABLAS</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3" name="Rectángulo 2"/>
          <p:cNvSpPr/>
          <p:nvPr/>
        </p:nvSpPr>
        <p:spPr>
          <a:xfrm>
            <a:off x="346363" y="1956137"/>
            <a:ext cx="3639677" cy="1277273"/>
          </a:xfrm>
          <a:prstGeom prst="rect">
            <a:avLst/>
          </a:prstGeom>
        </p:spPr>
        <p:txBody>
          <a:bodyPr wrap="square">
            <a:spAutoFit/>
          </a:bodyPr>
          <a:lstStyle/>
          <a:p>
            <a:r>
              <a:rPr lang="es-MX" sz="1100" b="1" dirty="0">
                <a:solidFill>
                  <a:srgbClr val="800000"/>
                </a:solidFill>
                <a:latin typeface="Consolas" panose="020B0609020204030204" pitchFamily="49" charset="0"/>
              </a:rPr>
              <a:t>CREATE</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TABLE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login</a:t>
            </a:r>
            <a:r>
              <a:rPr lang="es-MX" sz="1100" b="1" dirty="0">
                <a:solidFill>
                  <a:srgbClr val="000000"/>
                </a:solidFill>
                <a:latin typeface="Consolas" panose="020B0609020204030204" pitchFamily="49" charset="0"/>
              </a:rPr>
              <a:t> (</a:t>
            </a:r>
          </a:p>
          <a:p>
            <a:r>
              <a:rPr lang="es-MX" sz="1100" dirty="0" err="1">
                <a:solidFill>
                  <a:srgbClr val="000000"/>
                </a:solidFill>
                <a:latin typeface="Consolas" panose="020B0609020204030204" pitchFamily="49" charset="0"/>
              </a:rPr>
              <a:t>id_login</a:t>
            </a:r>
            <a:r>
              <a:rPr lang="es-MX" sz="1100" dirty="0">
                <a:solidFill>
                  <a:srgbClr val="000000"/>
                </a:solidFill>
                <a:latin typeface="Consolas" panose="020B0609020204030204" pitchFamily="49" charset="0"/>
              </a:rPr>
              <a:t> </a:t>
            </a:r>
            <a:r>
              <a:rPr lang="es-MX" sz="1100" b="1" dirty="0" err="1">
                <a:solidFill>
                  <a:srgbClr val="000080"/>
                </a:solidFill>
                <a:latin typeface="Consolas" panose="020B0609020204030204" pitchFamily="49" charset="0"/>
              </a:rPr>
              <a:t>varchar</a:t>
            </a:r>
            <a:r>
              <a:rPr lang="es-MX" sz="1100" b="1" dirty="0">
                <a:solidFill>
                  <a:srgbClr val="000000"/>
                </a:solidFill>
                <a:latin typeface="Consolas" panose="020B0609020204030204" pitchFamily="49" charset="0"/>
              </a:rPr>
              <a:t>(</a:t>
            </a:r>
            <a:r>
              <a:rPr lang="es-MX" sz="1100" b="1" dirty="0">
                <a:solidFill>
                  <a:srgbClr val="0000FF"/>
                </a:solidFill>
                <a:latin typeface="Consolas" panose="020B0609020204030204" pitchFamily="49" charset="0"/>
              </a:rPr>
              <a:t>10</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NOT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NULL</a:t>
            </a:r>
            <a:r>
              <a:rPr lang="es-MX" sz="1100" b="1" dirty="0">
                <a:solidFill>
                  <a:srgbClr val="000000"/>
                </a:solidFill>
                <a:latin typeface="Consolas" panose="020B0609020204030204" pitchFamily="49" charset="0"/>
              </a:rPr>
              <a:t>,</a:t>
            </a:r>
          </a:p>
          <a:p>
            <a:r>
              <a:rPr lang="es-MX" sz="1100" dirty="0">
                <a:solidFill>
                  <a:srgbClr val="000000"/>
                </a:solidFill>
                <a:latin typeface="Consolas" panose="020B0609020204030204" pitchFamily="49" charset="0"/>
              </a:rPr>
              <a:t>usuario </a:t>
            </a:r>
            <a:r>
              <a:rPr lang="es-MX" sz="1100" b="1" dirty="0" err="1">
                <a:solidFill>
                  <a:srgbClr val="000080"/>
                </a:solidFill>
                <a:latin typeface="Consolas" panose="020B0609020204030204" pitchFamily="49" charset="0"/>
              </a:rPr>
              <a:t>varchar</a:t>
            </a:r>
            <a:r>
              <a:rPr lang="es-MX" sz="1100" b="1" dirty="0">
                <a:solidFill>
                  <a:srgbClr val="000000"/>
                </a:solidFill>
                <a:latin typeface="Consolas" panose="020B0609020204030204" pitchFamily="49" charset="0"/>
              </a:rPr>
              <a:t>(</a:t>
            </a:r>
            <a:r>
              <a:rPr lang="es-MX" sz="1100" b="1" dirty="0">
                <a:solidFill>
                  <a:srgbClr val="0000FF"/>
                </a:solidFill>
                <a:latin typeface="Consolas" panose="020B0609020204030204" pitchFamily="49" charset="0"/>
              </a:rPr>
              <a:t>20</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NULL</a:t>
            </a:r>
            <a:r>
              <a:rPr lang="es-MX" sz="1100" b="1" dirty="0">
                <a:solidFill>
                  <a:srgbClr val="000000"/>
                </a:solidFill>
                <a:latin typeface="Consolas" panose="020B0609020204030204" pitchFamily="49" charset="0"/>
              </a:rPr>
              <a:t>,</a:t>
            </a:r>
          </a:p>
          <a:p>
            <a:r>
              <a:rPr lang="es-MX" sz="1100" dirty="0" err="1">
                <a:solidFill>
                  <a:srgbClr val="000000"/>
                </a:solidFill>
                <a:latin typeface="Consolas" panose="020B0609020204030204" pitchFamily="49" charset="0"/>
              </a:rPr>
              <a:t>passwd</a:t>
            </a:r>
            <a:r>
              <a:rPr lang="es-MX" sz="1100" dirty="0">
                <a:solidFill>
                  <a:srgbClr val="000000"/>
                </a:solidFill>
                <a:latin typeface="Consolas" panose="020B0609020204030204" pitchFamily="49" charset="0"/>
              </a:rPr>
              <a:t> </a:t>
            </a:r>
            <a:r>
              <a:rPr lang="es-MX" sz="1100" b="1" dirty="0" err="1">
                <a:solidFill>
                  <a:srgbClr val="000080"/>
                </a:solidFill>
                <a:latin typeface="Consolas" panose="020B0609020204030204" pitchFamily="49" charset="0"/>
              </a:rPr>
              <a:t>varchar</a:t>
            </a:r>
            <a:r>
              <a:rPr lang="es-MX" sz="1100" b="1" dirty="0">
                <a:solidFill>
                  <a:srgbClr val="000000"/>
                </a:solidFill>
                <a:latin typeface="Consolas" panose="020B0609020204030204" pitchFamily="49" charset="0"/>
              </a:rPr>
              <a:t>(</a:t>
            </a:r>
            <a:r>
              <a:rPr lang="es-MX" sz="1100" b="1" dirty="0">
                <a:solidFill>
                  <a:srgbClr val="0000FF"/>
                </a:solidFill>
                <a:latin typeface="Consolas" panose="020B0609020204030204" pitchFamily="49" charset="0"/>
              </a:rPr>
              <a:t>20</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NULL</a:t>
            </a:r>
          </a:p>
          <a:p>
            <a:r>
              <a:rPr lang="es-MX" sz="1100" dirty="0">
                <a:solidFill>
                  <a:srgbClr val="000000"/>
                </a:solidFill>
                <a:latin typeface="Consolas" panose="020B0609020204030204" pitchFamily="49" charset="0"/>
              </a:rPr>
              <a:t>)</a:t>
            </a:r>
            <a:r>
              <a:rPr lang="es-MX" sz="1100" dirty="0">
                <a:solidFill>
                  <a:srgbClr val="FF0000"/>
                </a:solidFill>
                <a:latin typeface="Consolas" panose="020B0609020204030204" pitchFamily="49" charset="0"/>
              </a:rPr>
              <a:t>;</a:t>
            </a:r>
          </a:p>
          <a:p>
            <a:r>
              <a:rPr lang="en-US" sz="1100" b="1" dirty="0">
                <a:solidFill>
                  <a:srgbClr val="800000"/>
                </a:solidFill>
                <a:latin typeface="Consolas" panose="020B0609020204030204" pitchFamily="49" charset="0"/>
              </a:rPr>
              <a:t>CREATE</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UNIQUE</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INDEX</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login_pkey</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ON</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public.login</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USING</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btree</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id_login</a:t>
            </a:r>
            <a:r>
              <a:rPr lang="en-US" sz="1100" b="1" dirty="0">
                <a:solidFill>
                  <a:srgbClr val="000000"/>
                </a:solidFill>
                <a:latin typeface="Consolas" panose="020B0609020204030204" pitchFamily="49" charset="0"/>
              </a:rPr>
              <a:t>)</a:t>
            </a:r>
            <a:r>
              <a:rPr lang="en-US" sz="1100" b="1" dirty="0">
                <a:solidFill>
                  <a:srgbClr val="FF0000"/>
                </a:solidFill>
                <a:latin typeface="Consolas" panose="020B0609020204030204" pitchFamily="49" charset="0"/>
              </a:rPr>
              <a:t>;</a:t>
            </a:r>
            <a:endParaRPr lang="es-MX" sz="1100" dirty="0"/>
          </a:p>
        </p:txBody>
      </p:sp>
      <p:sp>
        <p:nvSpPr>
          <p:cNvPr id="7" name="Rectángulo 6"/>
          <p:cNvSpPr/>
          <p:nvPr/>
        </p:nvSpPr>
        <p:spPr>
          <a:xfrm>
            <a:off x="346363" y="3497107"/>
            <a:ext cx="3639677" cy="2970044"/>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persona (</a:t>
            </a:r>
          </a:p>
          <a:p>
            <a:r>
              <a:rPr lang="es-MX" sz="1100" dirty="0" err="1" smtClean="0">
                <a:solidFill>
                  <a:srgbClr val="000000"/>
                </a:solidFill>
                <a:latin typeface="Consolas" panose="020B0609020204030204" pitchFamily="49" charset="0"/>
              </a:rPr>
              <a:t>id_persona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nombre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50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apellido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50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cedula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11</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direccion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correo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50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telefono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15</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fecha_nacimiento</a:t>
            </a:r>
            <a:r>
              <a:rPr lang="es-MX" sz="1100" dirty="0" smtClean="0">
                <a:solidFill>
                  <a:srgbClr val="000000"/>
                </a:solidFill>
                <a:latin typeface="Consolas" panose="020B0609020204030204" pitchFamily="49" charset="0"/>
              </a:rPr>
              <a:t>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id_login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persona_id_login_key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UNIQUE</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id_login</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persona_pkey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id_persona</a:t>
            </a:r>
            <a:r>
              <a:rPr lang="en-US"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persona_id_login_fkey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id_login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login(</a:t>
            </a:r>
            <a:r>
              <a:rPr lang="en-US" sz="1100" b="1" dirty="0" err="1" smtClean="0">
                <a:solidFill>
                  <a:srgbClr val="000000"/>
                </a:solidFill>
                <a:latin typeface="Consolas" panose="020B0609020204030204" pitchFamily="49" charset="0"/>
              </a:rPr>
              <a:t>id_login</a:t>
            </a:r>
            <a:r>
              <a:rPr lang="en-US"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p>
        </p:txBody>
      </p:sp>
      <p:sp>
        <p:nvSpPr>
          <p:cNvPr id="12" name="Rectángulo 11"/>
          <p:cNvSpPr/>
          <p:nvPr/>
        </p:nvSpPr>
        <p:spPr>
          <a:xfrm>
            <a:off x="3986038" y="1920567"/>
            <a:ext cx="3398433" cy="1277273"/>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tecnico</a:t>
            </a:r>
            <a:r>
              <a:rPr lang="es-MX" sz="1100" b="1" dirty="0" smtClean="0">
                <a:solidFill>
                  <a:srgbClr val="000000"/>
                </a:solidFill>
                <a:latin typeface="Consolas" panose="020B0609020204030204" pitchFamily="49" charset="0"/>
              </a:rPr>
              <a:t> (</a:t>
            </a:r>
          </a:p>
          <a:p>
            <a:r>
              <a:rPr lang="es-MX" sz="1100" dirty="0" err="1" smtClean="0">
                <a:solidFill>
                  <a:srgbClr val="000000"/>
                </a:solidFill>
                <a:latin typeface="Consolas" panose="020B0609020204030204" pitchFamily="49" charset="0"/>
              </a:rPr>
              <a:t>id_tecnico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zona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tecnico_pkey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id_tecnico</a:t>
            </a:r>
            <a:r>
              <a:rPr lang="en-US"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INHERITS</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public.persona</a:t>
            </a:r>
            <a:r>
              <a:rPr lang="es-MX" sz="1100" b="1" dirty="0" smtClean="0">
                <a:solidFill>
                  <a:srgbClr val="000000"/>
                </a:solidFill>
                <a:latin typeface="Consolas" panose="020B0609020204030204" pitchFamily="49" charset="0"/>
              </a:rPr>
              <a:t>)</a:t>
            </a:r>
            <a:r>
              <a:rPr lang="es-MX" sz="1100" b="1" dirty="0" smtClean="0">
                <a:solidFill>
                  <a:srgbClr val="FF0000"/>
                </a:solidFill>
                <a:latin typeface="Consolas" panose="020B0609020204030204" pitchFamily="49" charset="0"/>
              </a:rPr>
              <a:t>;</a:t>
            </a:r>
            <a:endParaRPr lang="es-MX" sz="1100" dirty="0"/>
          </a:p>
        </p:txBody>
      </p:sp>
      <p:sp>
        <p:nvSpPr>
          <p:cNvPr id="13" name="Rectángulo 12"/>
          <p:cNvSpPr/>
          <p:nvPr/>
        </p:nvSpPr>
        <p:spPr>
          <a:xfrm>
            <a:off x="3986038" y="3324588"/>
            <a:ext cx="3398433" cy="1277273"/>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administrador (</a:t>
            </a:r>
          </a:p>
          <a:p>
            <a:r>
              <a:rPr lang="es-MX" sz="1100" dirty="0" smtClean="0">
                <a:solidFill>
                  <a:srgbClr val="000000"/>
                </a:solidFill>
                <a:latin typeface="Consolas" panose="020B0609020204030204" pitchFamily="49" charset="0"/>
              </a:rPr>
              <a:t>id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cargo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50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administrador_pkey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(id)</a:t>
            </a:r>
          </a:p>
          <a:p>
            <a:r>
              <a:rPr lang="es-MX" sz="1100"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INHERITS</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public.persona</a:t>
            </a:r>
            <a:r>
              <a:rPr lang="es-MX" sz="1100" b="1" dirty="0" smtClean="0">
                <a:solidFill>
                  <a:srgbClr val="000000"/>
                </a:solidFill>
                <a:latin typeface="Consolas" panose="020B0609020204030204" pitchFamily="49" charset="0"/>
              </a:rPr>
              <a:t>)</a:t>
            </a:r>
            <a:r>
              <a:rPr lang="es-MX" sz="1100" b="1" dirty="0" smtClean="0">
                <a:solidFill>
                  <a:srgbClr val="FF0000"/>
                </a:solidFill>
                <a:latin typeface="Consolas" panose="020B0609020204030204" pitchFamily="49" charset="0"/>
              </a:rPr>
              <a:t>;</a:t>
            </a:r>
            <a:endParaRPr lang="es-MX" sz="1100" dirty="0"/>
          </a:p>
        </p:txBody>
      </p:sp>
      <p:sp>
        <p:nvSpPr>
          <p:cNvPr id="14" name="Rectángulo 13"/>
          <p:cNvSpPr/>
          <p:nvPr/>
        </p:nvSpPr>
        <p:spPr>
          <a:xfrm>
            <a:off x="3986038" y="4668840"/>
            <a:ext cx="3398433" cy="2192908"/>
          </a:xfrm>
          <a:prstGeom prst="rect">
            <a:avLst/>
          </a:prstGeom>
        </p:spPr>
        <p:txBody>
          <a:bodyPr wrap="square">
            <a:spAutoFit/>
          </a:bodyPr>
          <a:lstStyle/>
          <a:p>
            <a:r>
              <a:rPr lang="es-MX" sz="1050" b="1" dirty="0" smtClean="0">
                <a:solidFill>
                  <a:srgbClr val="800000"/>
                </a:solidFill>
                <a:latin typeface="Consolas" panose="020B0609020204030204" pitchFamily="49" charset="0"/>
              </a:rPr>
              <a:t>CREATE</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TABLE</a:t>
            </a:r>
            <a:r>
              <a:rPr lang="es-MX" sz="1050" b="1" dirty="0" smtClean="0">
                <a:solidFill>
                  <a:srgbClr val="000000"/>
                </a:solidFill>
                <a:latin typeface="Consolas" panose="020B0609020204030204" pitchFamily="49" charset="0"/>
              </a:rPr>
              <a:t> cliente (</a:t>
            </a:r>
          </a:p>
          <a:p>
            <a:r>
              <a:rPr lang="es-MX" sz="1050" dirty="0" err="1" smtClean="0">
                <a:solidFill>
                  <a:srgbClr val="000000"/>
                </a:solidFill>
                <a:latin typeface="Consolas" panose="020B0609020204030204" pitchFamily="49" charset="0"/>
              </a:rPr>
              <a:t>id_cliente</a:t>
            </a:r>
            <a:r>
              <a:rPr lang="es-MX" sz="1050" dirty="0" smtClean="0">
                <a:solidFill>
                  <a:srgbClr val="000000"/>
                </a:solidFill>
                <a:latin typeface="Consolas" panose="020B0609020204030204" pitchFamily="49" charset="0"/>
              </a:rPr>
              <a:t> </a:t>
            </a:r>
            <a:r>
              <a:rPr lang="es-MX" sz="1050" b="1" dirty="0" err="1" smtClean="0">
                <a:solidFill>
                  <a:srgbClr val="000080"/>
                </a:solidFill>
                <a:latin typeface="Consolas" panose="020B0609020204030204" pitchFamily="49" charset="0"/>
              </a:rPr>
              <a:t>varchar</a:t>
            </a:r>
            <a:r>
              <a:rPr lang="es-MX" sz="1050" b="1" dirty="0" smtClean="0">
                <a:solidFill>
                  <a:srgbClr val="000000"/>
                </a:solidFill>
                <a:latin typeface="Consolas" panose="020B0609020204030204" pitchFamily="49" charset="0"/>
              </a:rPr>
              <a:t>(</a:t>
            </a:r>
            <a:r>
              <a:rPr lang="es-MX" sz="1050" b="1" dirty="0" smtClean="0">
                <a:solidFill>
                  <a:srgbClr val="0000FF"/>
                </a:solidFill>
                <a:latin typeface="Consolas" panose="020B0609020204030204" pitchFamily="49" charset="0"/>
              </a:rPr>
              <a:t>10</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NOT</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NULL</a:t>
            </a:r>
            <a:r>
              <a:rPr lang="es-MX" sz="1050" b="1" dirty="0" smtClean="0">
                <a:solidFill>
                  <a:srgbClr val="000000"/>
                </a:solidFill>
                <a:latin typeface="Consolas" panose="020B0609020204030204" pitchFamily="49" charset="0"/>
              </a:rPr>
              <a:t>,</a:t>
            </a:r>
          </a:p>
          <a:p>
            <a:r>
              <a:rPr lang="es-MX" sz="1050" dirty="0" smtClean="0">
                <a:solidFill>
                  <a:srgbClr val="000000"/>
                </a:solidFill>
                <a:latin typeface="Consolas" panose="020B0609020204030204" pitchFamily="49" charset="0"/>
              </a:rPr>
              <a:t>provincia </a:t>
            </a:r>
            <a:r>
              <a:rPr lang="es-MX" sz="1050" b="1" dirty="0" err="1" smtClean="0">
                <a:solidFill>
                  <a:srgbClr val="000080"/>
                </a:solidFill>
                <a:latin typeface="Consolas" panose="020B0609020204030204" pitchFamily="49" charset="0"/>
              </a:rPr>
              <a:t>varchar</a:t>
            </a:r>
            <a:r>
              <a:rPr lang="es-MX" sz="1050" b="1" dirty="0" smtClean="0">
                <a:solidFill>
                  <a:srgbClr val="000000"/>
                </a:solidFill>
                <a:latin typeface="Consolas" panose="020B0609020204030204" pitchFamily="49" charset="0"/>
              </a:rPr>
              <a:t>(</a:t>
            </a:r>
            <a:r>
              <a:rPr lang="es-MX" sz="1050" b="1" dirty="0" smtClean="0">
                <a:solidFill>
                  <a:srgbClr val="0000FF"/>
                </a:solidFill>
                <a:latin typeface="Consolas" panose="020B0609020204030204" pitchFamily="49" charset="0"/>
              </a:rPr>
              <a:t>50</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NULL</a:t>
            </a:r>
            <a:r>
              <a:rPr lang="es-MX" sz="1050" b="1" dirty="0" smtClean="0">
                <a:solidFill>
                  <a:srgbClr val="000000"/>
                </a:solidFill>
                <a:latin typeface="Consolas" panose="020B0609020204030204" pitchFamily="49" charset="0"/>
              </a:rPr>
              <a:t>,</a:t>
            </a:r>
          </a:p>
          <a:p>
            <a:r>
              <a:rPr lang="es-MX" sz="1050" dirty="0" err="1" smtClean="0">
                <a:solidFill>
                  <a:srgbClr val="000000"/>
                </a:solidFill>
                <a:latin typeface="Consolas" panose="020B0609020204030204" pitchFamily="49" charset="0"/>
              </a:rPr>
              <a:t>canton</a:t>
            </a:r>
            <a:r>
              <a:rPr lang="es-MX" sz="1050" dirty="0" smtClean="0">
                <a:solidFill>
                  <a:srgbClr val="000000"/>
                </a:solidFill>
                <a:latin typeface="Consolas" panose="020B0609020204030204" pitchFamily="49" charset="0"/>
              </a:rPr>
              <a:t> </a:t>
            </a:r>
            <a:r>
              <a:rPr lang="es-MX" sz="1050" b="1" dirty="0" err="1" smtClean="0">
                <a:solidFill>
                  <a:srgbClr val="000080"/>
                </a:solidFill>
                <a:latin typeface="Consolas" panose="020B0609020204030204" pitchFamily="49" charset="0"/>
              </a:rPr>
              <a:t>varchar</a:t>
            </a:r>
            <a:r>
              <a:rPr lang="es-MX" sz="1050" b="1" dirty="0" smtClean="0">
                <a:solidFill>
                  <a:srgbClr val="000000"/>
                </a:solidFill>
                <a:latin typeface="Consolas" panose="020B0609020204030204" pitchFamily="49" charset="0"/>
              </a:rPr>
              <a:t>(</a:t>
            </a:r>
            <a:r>
              <a:rPr lang="es-MX" sz="1050" b="1" dirty="0" smtClean="0">
                <a:solidFill>
                  <a:srgbClr val="0000FF"/>
                </a:solidFill>
                <a:latin typeface="Consolas" panose="020B0609020204030204" pitchFamily="49" charset="0"/>
              </a:rPr>
              <a:t>50</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NULL</a:t>
            </a:r>
            <a:r>
              <a:rPr lang="es-MX" sz="1050" b="1" dirty="0" smtClean="0">
                <a:solidFill>
                  <a:srgbClr val="000000"/>
                </a:solidFill>
                <a:latin typeface="Consolas" panose="020B0609020204030204" pitchFamily="49" charset="0"/>
              </a:rPr>
              <a:t>,</a:t>
            </a:r>
          </a:p>
          <a:p>
            <a:r>
              <a:rPr lang="es-MX" sz="1050" dirty="0" smtClean="0">
                <a:solidFill>
                  <a:srgbClr val="000000"/>
                </a:solidFill>
                <a:latin typeface="Consolas" panose="020B0609020204030204" pitchFamily="49" charset="0"/>
              </a:rPr>
              <a:t>parroquia </a:t>
            </a:r>
            <a:r>
              <a:rPr lang="es-MX" sz="1050" b="1" dirty="0" err="1" smtClean="0">
                <a:solidFill>
                  <a:srgbClr val="000080"/>
                </a:solidFill>
                <a:latin typeface="Consolas" panose="020B0609020204030204" pitchFamily="49" charset="0"/>
              </a:rPr>
              <a:t>varchar</a:t>
            </a:r>
            <a:r>
              <a:rPr lang="es-MX" sz="1050" b="1" dirty="0" smtClean="0">
                <a:solidFill>
                  <a:srgbClr val="000000"/>
                </a:solidFill>
                <a:latin typeface="Consolas" panose="020B0609020204030204" pitchFamily="49" charset="0"/>
              </a:rPr>
              <a:t>(</a:t>
            </a:r>
            <a:r>
              <a:rPr lang="es-MX" sz="1050" b="1" dirty="0" smtClean="0">
                <a:solidFill>
                  <a:srgbClr val="0000FF"/>
                </a:solidFill>
                <a:latin typeface="Consolas" panose="020B0609020204030204" pitchFamily="49" charset="0"/>
              </a:rPr>
              <a:t>50</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NULL</a:t>
            </a:r>
            <a:r>
              <a:rPr lang="es-MX" sz="1050" b="1" dirty="0" smtClean="0">
                <a:solidFill>
                  <a:srgbClr val="000000"/>
                </a:solidFill>
                <a:latin typeface="Consolas" panose="020B0609020204030204" pitchFamily="49" charset="0"/>
              </a:rPr>
              <a:t>,</a:t>
            </a:r>
          </a:p>
          <a:p>
            <a:r>
              <a:rPr lang="es-MX" sz="1050" dirty="0" err="1" smtClean="0">
                <a:solidFill>
                  <a:srgbClr val="000000"/>
                </a:solidFill>
                <a:latin typeface="Consolas" panose="020B0609020204030204" pitchFamily="49" charset="0"/>
              </a:rPr>
              <a:t>codigo_postal</a:t>
            </a:r>
            <a:r>
              <a:rPr lang="es-MX" sz="1050" dirty="0" smtClean="0">
                <a:solidFill>
                  <a:srgbClr val="000000"/>
                </a:solidFill>
                <a:latin typeface="Consolas" panose="020B0609020204030204" pitchFamily="49" charset="0"/>
              </a:rPr>
              <a:t> </a:t>
            </a:r>
            <a:r>
              <a:rPr lang="es-MX" sz="1050" b="1" dirty="0" err="1" smtClean="0">
                <a:solidFill>
                  <a:srgbClr val="000080"/>
                </a:solidFill>
                <a:latin typeface="Consolas" panose="020B0609020204030204" pitchFamily="49" charset="0"/>
              </a:rPr>
              <a:t>varchar</a:t>
            </a:r>
            <a:r>
              <a:rPr lang="es-MX" sz="1050" b="1" dirty="0" smtClean="0">
                <a:solidFill>
                  <a:srgbClr val="000000"/>
                </a:solidFill>
                <a:latin typeface="Consolas" panose="020B0609020204030204" pitchFamily="49" charset="0"/>
              </a:rPr>
              <a:t>(</a:t>
            </a:r>
            <a:r>
              <a:rPr lang="es-MX" sz="1050" b="1" dirty="0" smtClean="0">
                <a:solidFill>
                  <a:srgbClr val="0000FF"/>
                </a:solidFill>
                <a:latin typeface="Consolas" panose="020B0609020204030204" pitchFamily="49" charset="0"/>
              </a:rPr>
              <a:t>50</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NULL</a:t>
            </a:r>
            <a:r>
              <a:rPr lang="es-MX" sz="1050" b="1" dirty="0" smtClean="0">
                <a:solidFill>
                  <a:srgbClr val="000000"/>
                </a:solidFill>
                <a:latin typeface="Consolas" panose="020B0609020204030204" pitchFamily="49" charset="0"/>
              </a:rPr>
              <a:t>,</a:t>
            </a:r>
          </a:p>
          <a:p>
            <a:r>
              <a:rPr lang="es-MX" sz="1050" dirty="0" err="1" smtClean="0">
                <a:solidFill>
                  <a:srgbClr val="000000"/>
                </a:solidFill>
                <a:latin typeface="Consolas" panose="020B0609020204030204" pitchFamily="49" charset="0"/>
              </a:rPr>
              <a:t>id_admin</a:t>
            </a:r>
            <a:r>
              <a:rPr lang="es-MX" sz="1050" dirty="0" smtClean="0">
                <a:solidFill>
                  <a:srgbClr val="000000"/>
                </a:solidFill>
                <a:latin typeface="Consolas" panose="020B0609020204030204" pitchFamily="49" charset="0"/>
              </a:rPr>
              <a:t> </a:t>
            </a:r>
            <a:r>
              <a:rPr lang="es-MX" sz="1050" b="1" dirty="0" err="1" smtClean="0">
                <a:solidFill>
                  <a:srgbClr val="000080"/>
                </a:solidFill>
                <a:latin typeface="Consolas" panose="020B0609020204030204" pitchFamily="49" charset="0"/>
              </a:rPr>
              <a:t>varchar</a:t>
            </a:r>
            <a:r>
              <a:rPr lang="es-MX" sz="1050" b="1" dirty="0" smtClean="0">
                <a:solidFill>
                  <a:srgbClr val="000000"/>
                </a:solidFill>
                <a:latin typeface="Consolas" panose="020B0609020204030204" pitchFamily="49" charset="0"/>
              </a:rPr>
              <a:t>(</a:t>
            </a:r>
            <a:r>
              <a:rPr lang="es-MX" sz="1050" b="1" dirty="0" smtClean="0">
                <a:solidFill>
                  <a:srgbClr val="0000FF"/>
                </a:solidFill>
                <a:latin typeface="Consolas" panose="020B0609020204030204" pitchFamily="49" charset="0"/>
              </a:rPr>
              <a:t>10</a:t>
            </a:r>
            <a:r>
              <a:rPr lang="es-MX" sz="1050" b="1" dirty="0" smtClean="0">
                <a:solidFill>
                  <a:srgbClr val="000000"/>
                </a:solidFill>
                <a:latin typeface="Consolas" panose="020B0609020204030204" pitchFamily="49" charset="0"/>
              </a:rPr>
              <a:t>) </a:t>
            </a:r>
            <a:r>
              <a:rPr lang="es-MX" sz="1050" b="1" dirty="0" smtClean="0">
                <a:solidFill>
                  <a:srgbClr val="800000"/>
                </a:solidFill>
                <a:latin typeface="Consolas" panose="020B0609020204030204" pitchFamily="49" charset="0"/>
              </a:rPr>
              <a:t>NULL</a:t>
            </a:r>
            <a:r>
              <a:rPr lang="es-MX" sz="1050" b="1" dirty="0" smtClean="0">
                <a:solidFill>
                  <a:srgbClr val="000000"/>
                </a:solidFill>
                <a:latin typeface="Consolas" panose="020B0609020204030204" pitchFamily="49" charset="0"/>
              </a:rPr>
              <a:t>,</a:t>
            </a:r>
          </a:p>
          <a:p>
            <a:r>
              <a:rPr lang="en-US" sz="1050" b="1" dirty="0" smtClean="0">
                <a:solidFill>
                  <a:srgbClr val="800000"/>
                </a:solidFill>
                <a:latin typeface="Consolas" panose="020B0609020204030204" pitchFamily="49" charset="0"/>
              </a:rPr>
              <a:t>CONSTRAINT</a:t>
            </a:r>
            <a:r>
              <a:rPr lang="en-US" sz="1050" b="1" dirty="0" smtClean="0">
                <a:solidFill>
                  <a:srgbClr val="000000"/>
                </a:solidFill>
                <a:latin typeface="Consolas" panose="020B0609020204030204" pitchFamily="49" charset="0"/>
              </a:rPr>
              <a:t> </a:t>
            </a:r>
            <a:r>
              <a:rPr lang="en-US" sz="1050" b="1" dirty="0" err="1" smtClean="0">
                <a:solidFill>
                  <a:srgbClr val="000000"/>
                </a:solidFill>
                <a:latin typeface="Consolas" panose="020B0609020204030204" pitchFamily="49" charset="0"/>
              </a:rPr>
              <a:t>cliente_pkey</a:t>
            </a:r>
            <a:r>
              <a:rPr lang="en-US" sz="1050" b="1" dirty="0" smtClean="0">
                <a:solidFill>
                  <a:srgbClr val="000000"/>
                </a:solidFill>
                <a:latin typeface="Consolas" panose="020B0609020204030204" pitchFamily="49" charset="0"/>
              </a:rPr>
              <a:t> </a:t>
            </a:r>
            <a:r>
              <a:rPr lang="en-US" sz="1050" b="1" dirty="0" smtClean="0">
                <a:solidFill>
                  <a:srgbClr val="800000"/>
                </a:solidFill>
                <a:latin typeface="Consolas" panose="020B0609020204030204" pitchFamily="49" charset="0"/>
              </a:rPr>
              <a:t>PRIMARY</a:t>
            </a:r>
            <a:r>
              <a:rPr lang="en-US" sz="1050" b="1" dirty="0" smtClean="0">
                <a:solidFill>
                  <a:srgbClr val="000000"/>
                </a:solidFill>
                <a:latin typeface="Consolas" panose="020B0609020204030204" pitchFamily="49" charset="0"/>
              </a:rPr>
              <a:t> </a:t>
            </a:r>
            <a:r>
              <a:rPr lang="en-US" sz="1050" b="1" dirty="0" smtClean="0">
                <a:solidFill>
                  <a:srgbClr val="800000"/>
                </a:solidFill>
                <a:latin typeface="Consolas" panose="020B0609020204030204" pitchFamily="49" charset="0"/>
              </a:rPr>
              <a:t>KEY</a:t>
            </a:r>
            <a:r>
              <a:rPr lang="en-US" sz="1050" b="1" dirty="0" smtClean="0">
                <a:solidFill>
                  <a:srgbClr val="000000"/>
                </a:solidFill>
                <a:latin typeface="Consolas" panose="020B0609020204030204" pitchFamily="49" charset="0"/>
              </a:rPr>
              <a:t> (</a:t>
            </a:r>
            <a:r>
              <a:rPr lang="en-US" sz="1050" b="1" dirty="0" err="1" smtClean="0">
                <a:solidFill>
                  <a:srgbClr val="000000"/>
                </a:solidFill>
                <a:latin typeface="Consolas" panose="020B0609020204030204" pitchFamily="49" charset="0"/>
              </a:rPr>
              <a:t>id_cliente</a:t>
            </a:r>
            <a:r>
              <a:rPr lang="en-US" sz="1050" b="1" dirty="0" smtClean="0">
                <a:solidFill>
                  <a:srgbClr val="000000"/>
                </a:solidFill>
                <a:latin typeface="Consolas" panose="020B0609020204030204" pitchFamily="49" charset="0"/>
              </a:rPr>
              <a:t>),</a:t>
            </a:r>
          </a:p>
          <a:p>
            <a:r>
              <a:rPr lang="en-US" sz="1050" b="1" dirty="0" smtClean="0">
                <a:solidFill>
                  <a:srgbClr val="800000"/>
                </a:solidFill>
                <a:latin typeface="Consolas" panose="020B0609020204030204" pitchFamily="49" charset="0"/>
              </a:rPr>
              <a:t>CONSTRAINT</a:t>
            </a:r>
            <a:r>
              <a:rPr lang="en-US" sz="1050" b="1" dirty="0" smtClean="0">
                <a:solidFill>
                  <a:srgbClr val="000000"/>
                </a:solidFill>
                <a:latin typeface="Consolas" panose="020B0609020204030204" pitchFamily="49" charset="0"/>
              </a:rPr>
              <a:t> </a:t>
            </a:r>
            <a:r>
              <a:rPr lang="en-US" sz="1050" b="1" dirty="0" err="1" smtClean="0">
                <a:solidFill>
                  <a:srgbClr val="000000"/>
                </a:solidFill>
                <a:latin typeface="Consolas" panose="020B0609020204030204" pitchFamily="49" charset="0"/>
              </a:rPr>
              <a:t>cliente_id_admin_fkey</a:t>
            </a:r>
            <a:r>
              <a:rPr lang="en-US" sz="1050" b="1" dirty="0" smtClean="0">
                <a:solidFill>
                  <a:srgbClr val="000000"/>
                </a:solidFill>
                <a:latin typeface="Consolas" panose="020B0609020204030204" pitchFamily="49" charset="0"/>
              </a:rPr>
              <a:t> </a:t>
            </a:r>
            <a:r>
              <a:rPr lang="en-US" sz="1050" b="1" dirty="0" smtClean="0">
                <a:solidFill>
                  <a:srgbClr val="800000"/>
                </a:solidFill>
                <a:latin typeface="Consolas" panose="020B0609020204030204" pitchFamily="49" charset="0"/>
              </a:rPr>
              <a:t>FOREIGN</a:t>
            </a:r>
            <a:r>
              <a:rPr lang="en-US" sz="1050" b="1" dirty="0" smtClean="0">
                <a:solidFill>
                  <a:srgbClr val="000000"/>
                </a:solidFill>
                <a:latin typeface="Consolas" panose="020B0609020204030204" pitchFamily="49" charset="0"/>
              </a:rPr>
              <a:t> </a:t>
            </a:r>
            <a:r>
              <a:rPr lang="en-US" sz="1050" b="1" dirty="0" smtClean="0">
                <a:solidFill>
                  <a:srgbClr val="800000"/>
                </a:solidFill>
                <a:latin typeface="Consolas" panose="020B0609020204030204" pitchFamily="49" charset="0"/>
              </a:rPr>
              <a:t>KEY</a:t>
            </a:r>
            <a:r>
              <a:rPr lang="en-US" sz="1050" b="1" dirty="0" smtClean="0">
                <a:solidFill>
                  <a:srgbClr val="000000"/>
                </a:solidFill>
                <a:latin typeface="Consolas" panose="020B0609020204030204" pitchFamily="49" charset="0"/>
              </a:rPr>
              <a:t> (</a:t>
            </a:r>
            <a:r>
              <a:rPr lang="en-US" sz="1050" b="1" dirty="0" err="1" smtClean="0">
                <a:solidFill>
                  <a:srgbClr val="000000"/>
                </a:solidFill>
                <a:latin typeface="Consolas" panose="020B0609020204030204" pitchFamily="49" charset="0"/>
              </a:rPr>
              <a:t>id_admin</a:t>
            </a:r>
            <a:r>
              <a:rPr lang="en-US" sz="1050" b="1" dirty="0" smtClean="0">
                <a:solidFill>
                  <a:srgbClr val="000000"/>
                </a:solidFill>
                <a:latin typeface="Consolas" panose="020B0609020204030204" pitchFamily="49" charset="0"/>
              </a:rPr>
              <a:t>) </a:t>
            </a:r>
            <a:r>
              <a:rPr lang="en-US" sz="1050" b="1" dirty="0" smtClean="0">
                <a:solidFill>
                  <a:srgbClr val="800000"/>
                </a:solidFill>
                <a:latin typeface="Consolas" panose="020B0609020204030204" pitchFamily="49" charset="0"/>
              </a:rPr>
              <a:t>REFERENCES</a:t>
            </a:r>
            <a:r>
              <a:rPr lang="en-US" sz="1050" b="1" dirty="0" smtClean="0">
                <a:solidFill>
                  <a:srgbClr val="000000"/>
                </a:solidFill>
                <a:latin typeface="Consolas" panose="020B0609020204030204" pitchFamily="49" charset="0"/>
              </a:rPr>
              <a:t> </a:t>
            </a:r>
            <a:r>
              <a:rPr lang="en-US" sz="1050" b="1" dirty="0" err="1" smtClean="0">
                <a:solidFill>
                  <a:srgbClr val="000000"/>
                </a:solidFill>
                <a:latin typeface="Consolas" panose="020B0609020204030204" pitchFamily="49" charset="0"/>
              </a:rPr>
              <a:t>administrador</a:t>
            </a:r>
            <a:r>
              <a:rPr lang="en-US" sz="1050" b="1" dirty="0" smtClean="0">
                <a:solidFill>
                  <a:srgbClr val="000000"/>
                </a:solidFill>
                <a:latin typeface="Consolas" panose="020B0609020204030204" pitchFamily="49" charset="0"/>
              </a:rPr>
              <a:t>(id)</a:t>
            </a:r>
          </a:p>
          <a:p>
            <a:r>
              <a:rPr lang="es-MX" sz="1050" dirty="0" smtClean="0">
                <a:solidFill>
                  <a:srgbClr val="000000"/>
                </a:solidFill>
                <a:latin typeface="Consolas" panose="020B0609020204030204" pitchFamily="49" charset="0"/>
              </a:rPr>
              <a:t>)</a:t>
            </a:r>
          </a:p>
          <a:p>
            <a:r>
              <a:rPr lang="es-MX" sz="1050" b="1" dirty="0" smtClean="0">
                <a:solidFill>
                  <a:srgbClr val="800000"/>
                </a:solidFill>
                <a:latin typeface="Consolas" panose="020B0609020204030204" pitchFamily="49" charset="0"/>
              </a:rPr>
              <a:t>INHERITS</a:t>
            </a:r>
            <a:r>
              <a:rPr lang="es-MX" sz="1050" b="1" dirty="0" smtClean="0">
                <a:solidFill>
                  <a:srgbClr val="000000"/>
                </a:solidFill>
                <a:latin typeface="Consolas" panose="020B0609020204030204" pitchFamily="49" charset="0"/>
              </a:rPr>
              <a:t> (</a:t>
            </a:r>
            <a:r>
              <a:rPr lang="es-MX" sz="1050" b="1" dirty="0" err="1" smtClean="0">
                <a:solidFill>
                  <a:srgbClr val="000000"/>
                </a:solidFill>
                <a:latin typeface="Consolas" panose="020B0609020204030204" pitchFamily="49" charset="0"/>
              </a:rPr>
              <a:t>public.persona</a:t>
            </a:r>
            <a:r>
              <a:rPr lang="es-MX" sz="1050" b="1" dirty="0" smtClean="0">
                <a:solidFill>
                  <a:srgbClr val="000000"/>
                </a:solidFill>
                <a:latin typeface="Consolas" panose="020B0609020204030204" pitchFamily="49" charset="0"/>
              </a:rPr>
              <a:t>)</a:t>
            </a:r>
            <a:r>
              <a:rPr lang="es-MX" sz="1050" b="1" dirty="0" smtClean="0">
                <a:solidFill>
                  <a:srgbClr val="FF0000"/>
                </a:solidFill>
                <a:latin typeface="Consolas" panose="020B0609020204030204" pitchFamily="49" charset="0"/>
              </a:rPr>
              <a:t>;</a:t>
            </a:r>
            <a:endParaRPr lang="es-MX" sz="2000" dirty="0"/>
          </a:p>
        </p:txBody>
      </p:sp>
      <p:sp>
        <p:nvSpPr>
          <p:cNvPr id="15" name="Rectángulo 14"/>
          <p:cNvSpPr/>
          <p:nvPr/>
        </p:nvSpPr>
        <p:spPr>
          <a:xfrm>
            <a:off x="7819678" y="1956137"/>
            <a:ext cx="4025957" cy="1107996"/>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valor_transaccional</a:t>
            </a:r>
            <a:r>
              <a:rPr lang="es-MX" sz="1100" b="1" dirty="0" smtClean="0">
                <a:solidFill>
                  <a:srgbClr val="000000"/>
                </a:solidFill>
                <a:latin typeface="Consolas" panose="020B0609020204030204" pitchFamily="49" charset="0"/>
              </a:rPr>
              <a:t> (</a:t>
            </a:r>
          </a:p>
          <a:p>
            <a:r>
              <a:rPr lang="es-MX" sz="1100" dirty="0" err="1" smtClean="0">
                <a:solidFill>
                  <a:srgbClr val="000000"/>
                </a:solidFill>
                <a:latin typeface="Consolas" panose="020B0609020204030204" pitchFamily="49" charset="0"/>
              </a:rPr>
              <a:t>id_transaccion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total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valor_transaccional_pkey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PRIMARY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KEY</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endParaRPr lang="es-MX" sz="2400" dirty="0"/>
          </a:p>
        </p:txBody>
      </p:sp>
      <p:sp>
        <p:nvSpPr>
          <p:cNvPr id="16" name="Rectángulo 15"/>
          <p:cNvSpPr/>
          <p:nvPr/>
        </p:nvSpPr>
        <p:spPr>
          <a:xfrm>
            <a:off x="7819678" y="3281640"/>
            <a:ext cx="4025957" cy="1446550"/>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factura (</a:t>
            </a:r>
          </a:p>
          <a:p>
            <a:r>
              <a:rPr lang="es-MX" sz="1100" dirty="0" err="1" smtClean="0">
                <a:solidFill>
                  <a:srgbClr val="000000"/>
                </a:solidFill>
                <a:latin typeface="Consolas" panose="020B0609020204030204" pitchFamily="49" charset="0"/>
              </a:rPr>
              <a:t>id_factura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id_cliente</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fecha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factura_pkey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id_factura</a:t>
            </a:r>
            <a:r>
              <a:rPr lang="en-US"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factura_id_cliente_fkey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cliente</a:t>
            </a:r>
            <a:r>
              <a:rPr lang="en-US" sz="1100" b="1" dirty="0" smtClean="0">
                <a:solidFill>
                  <a:srgbClr val="000000"/>
                </a:solidFill>
                <a:latin typeface="Consolas" panose="020B0609020204030204" pitchFamily="49" charset="0"/>
              </a:rPr>
              <a:t>(</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endParaRPr lang="es-MX" sz="2400" dirty="0"/>
          </a:p>
        </p:txBody>
      </p:sp>
      <p:sp>
        <p:nvSpPr>
          <p:cNvPr id="18" name="Rectángulo 17"/>
          <p:cNvSpPr/>
          <p:nvPr/>
        </p:nvSpPr>
        <p:spPr>
          <a:xfrm>
            <a:off x="7819678" y="4982129"/>
            <a:ext cx="4025957" cy="1477328"/>
          </a:xfrm>
          <a:prstGeom prst="rect">
            <a:avLst/>
          </a:prstGeom>
        </p:spPr>
        <p:txBody>
          <a:bodyPr wrap="square">
            <a:spAutoFit/>
          </a:bodyPr>
          <a:lstStyle/>
          <a:p>
            <a:r>
              <a:rPr lang="es-MX" sz="1000" b="1" dirty="0" smtClean="0">
                <a:solidFill>
                  <a:srgbClr val="800000"/>
                </a:solidFill>
                <a:latin typeface="Consolas" panose="020B0609020204030204" pitchFamily="49" charset="0"/>
              </a:rPr>
              <a:t>CREATE</a:t>
            </a:r>
            <a:r>
              <a:rPr lang="es-MX" sz="1000" b="1" dirty="0" smtClean="0">
                <a:solidFill>
                  <a:srgbClr val="000000"/>
                </a:solidFill>
                <a:latin typeface="Consolas" panose="020B0609020204030204" pitchFamily="49" charset="0"/>
              </a:rPr>
              <a:t> </a:t>
            </a:r>
            <a:r>
              <a:rPr lang="es-MX" sz="1000" b="1" dirty="0" smtClean="0">
                <a:solidFill>
                  <a:srgbClr val="800000"/>
                </a:solidFill>
                <a:latin typeface="Consolas" panose="020B0609020204030204" pitchFamily="49" charset="0"/>
              </a:rPr>
              <a:t>TABLE</a:t>
            </a:r>
            <a:r>
              <a:rPr lang="es-MX" sz="1000" b="1" dirty="0" smtClean="0">
                <a:solidFill>
                  <a:srgbClr val="000000"/>
                </a:solidFill>
                <a:latin typeface="Consolas" panose="020B0609020204030204" pitchFamily="49" charset="0"/>
              </a:rPr>
              <a:t> medidor (</a:t>
            </a:r>
          </a:p>
          <a:p>
            <a:r>
              <a:rPr lang="es-MX" sz="1000" dirty="0" err="1" smtClean="0">
                <a:solidFill>
                  <a:srgbClr val="000000"/>
                </a:solidFill>
                <a:latin typeface="Consolas" panose="020B0609020204030204" pitchFamily="49" charset="0"/>
              </a:rPr>
              <a:t>id_medidor</a:t>
            </a:r>
            <a:r>
              <a:rPr lang="es-MX" sz="1000" dirty="0" smtClean="0">
                <a:solidFill>
                  <a:srgbClr val="000000"/>
                </a:solidFill>
                <a:latin typeface="Consolas" panose="020B0609020204030204" pitchFamily="49" charset="0"/>
              </a:rPr>
              <a:t> </a:t>
            </a:r>
            <a:r>
              <a:rPr lang="es-MX" sz="1000" b="1" dirty="0" err="1" smtClean="0">
                <a:solidFill>
                  <a:srgbClr val="000080"/>
                </a:solidFill>
                <a:latin typeface="Consolas" panose="020B0609020204030204" pitchFamily="49" charset="0"/>
              </a:rPr>
              <a:t>varchar</a:t>
            </a:r>
            <a:r>
              <a:rPr lang="es-MX" sz="1000" b="1" dirty="0" smtClean="0">
                <a:solidFill>
                  <a:srgbClr val="000000"/>
                </a:solidFill>
                <a:latin typeface="Consolas" panose="020B0609020204030204" pitchFamily="49" charset="0"/>
              </a:rPr>
              <a:t>(</a:t>
            </a:r>
            <a:r>
              <a:rPr lang="es-MX" sz="1000" b="1" dirty="0" smtClean="0">
                <a:solidFill>
                  <a:srgbClr val="0000FF"/>
                </a:solidFill>
                <a:latin typeface="Consolas" panose="020B0609020204030204" pitchFamily="49" charset="0"/>
              </a:rPr>
              <a:t>10</a:t>
            </a:r>
            <a:r>
              <a:rPr lang="es-MX" sz="1000" b="1" dirty="0" smtClean="0">
                <a:solidFill>
                  <a:srgbClr val="000000"/>
                </a:solidFill>
                <a:latin typeface="Consolas" panose="020B0609020204030204" pitchFamily="49" charset="0"/>
              </a:rPr>
              <a:t>) </a:t>
            </a:r>
            <a:r>
              <a:rPr lang="es-MX" sz="1000" b="1" dirty="0" smtClean="0">
                <a:solidFill>
                  <a:srgbClr val="800000"/>
                </a:solidFill>
                <a:latin typeface="Consolas" panose="020B0609020204030204" pitchFamily="49" charset="0"/>
              </a:rPr>
              <a:t>NOT</a:t>
            </a:r>
            <a:r>
              <a:rPr lang="es-MX" sz="1000" b="1" dirty="0" smtClean="0">
                <a:solidFill>
                  <a:srgbClr val="000000"/>
                </a:solidFill>
                <a:latin typeface="Consolas" panose="020B0609020204030204" pitchFamily="49" charset="0"/>
              </a:rPr>
              <a:t> </a:t>
            </a:r>
            <a:r>
              <a:rPr lang="es-MX" sz="1000" b="1" dirty="0" smtClean="0">
                <a:solidFill>
                  <a:srgbClr val="800000"/>
                </a:solidFill>
                <a:latin typeface="Consolas" panose="020B0609020204030204" pitchFamily="49" charset="0"/>
              </a:rPr>
              <a:t>NULL</a:t>
            </a:r>
            <a:r>
              <a:rPr lang="es-MX" sz="1000" b="1" dirty="0" smtClean="0">
                <a:solidFill>
                  <a:srgbClr val="000000"/>
                </a:solidFill>
                <a:latin typeface="Consolas" panose="020B0609020204030204" pitchFamily="49" charset="0"/>
              </a:rPr>
              <a:t>,</a:t>
            </a:r>
          </a:p>
          <a:p>
            <a:r>
              <a:rPr lang="es-MX" sz="1000" dirty="0" smtClean="0">
                <a:solidFill>
                  <a:srgbClr val="000000"/>
                </a:solidFill>
                <a:latin typeface="Consolas" panose="020B0609020204030204" pitchFamily="49" charset="0"/>
              </a:rPr>
              <a:t>detalle </a:t>
            </a:r>
            <a:r>
              <a:rPr lang="es-MX" sz="1000" b="1" dirty="0" err="1" smtClean="0">
                <a:solidFill>
                  <a:srgbClr val="000080"/>
                </a:solidFill>
                <a:latin typeface="Consolas" panose="020B0609020204030204" pitchFamily="49" charset="0"/>
              </a:rPr>
              <a:t>varchar</a:t>
            </a:r>
            <a:r>
              <a:rPr lang="es-MX" sz="1000" b="1" dirty="0" smtClean="0">
                <a:solidFill>
                  <a:srgbClr val="000000"/>
                </a:solidFill>
                <a:latin typeface="Consolas" panose="020B0609020204030204" pitchFamily="49" charset="0"/>
              </a:rPr>
              <a:t>(</a:t>
            </a:r>
            <a:r>
              <a:rPr lang="es-MX" sz="1000" b="1" dirty="0" smtClean="0">
                <a:solidFill>
                  <a:srgbClr val="0000FF"/>
                </a:solidFill>
                <a:latin typeface="Consolas" panose="020B0609020204030204" pitchFamily="49" charset="0"/>
              </a:rPr>
              <a:t>100</a:t>
            </a:r>
            <a:r>
              <a:rPr lang="es-MX" sz="1000" b="1" dirty="0" smtClean="0">
                <a:solidFill>
                  <a:srgbClr val="000000"/>
                </a:solidFill>
                <a:latin typeface="Consolas" panose="020B0609020204030204" pitchFamily="49" charset="0"/>
              </a:rPr>
              <a:t>) </a:t>
            </a:r>
            <a:r>
              <a:rPr lang="es-MX" sz="1000" b="1" dirty="0" smtClean="0">
                <a:solidFill>
                  <a:srgbClr val="800000"/>
                </a:solidFill>
                <a:latin typeface="Consolas" panose="020B0609020204030204" pitchFamily="49" charset="0"/>
              </a:rPr>
              <a:t>NULL</a:t>
            </a:r>
            <a:r>
              <a:rPr lang="es-MX" sz="1000" b="1" dirty="0" smtClean="0">
                <a:solidFill>
                  <a:srgbClr val="000000"/>
                </a:solidFill>
                <a:latin typeface="Consolas" panose="020B0609020204030204" pitchFamily="49" charset="0"/>
              </a:rPr>
              <a:t>,</a:t>
            </a:r>
          </a:p>
          <a:p>
            <a:r>
              <a:rPr lang="es-MX" sz="1000" dirty="0" smtClean="0">
                <a:solidFill>
                  <a:srgbClr val="000000"/>
                </a:solidFill>
                <a:latin typeface="Consolas" panose="020B0609020204030204" pitchFamily="49" charset="0"/>
              </a:rPr>
              <a:t>sector </a:t>
            </a:r>
            <a:r>
              <a:rPr lang="es-MX" sz="1000" b="1" dirty="0" err="1" smtClean="0">
                <a:solidFill>
                  <a:srgbClr val="000080"/>
                </a:solidFill>
                <a:latin typeface="Consolas" panose="020B0609020204030204" pitchFamily="49" charset="0"/>
              </a:rPr>
              <a:t>varchar</a:t>
            </a:r>
            <a:r>
              <a:rPr lang="es-MX" sz="1000" b="1" dirty="0" smtClean="0">
                <a:solidFill>
                  <a:srgbClr val="000000"/>
                </a:solidFill>
                <a:latin typeface="Consolas" panose="020B0609020204030204" pitchFamily="49" charset="0"/>
              </a:rPr>
              <a:t>(</a:t>
            </a:r>
            <a:r>
              <a:rPr lang="es-MX" sz="1000" b="1" dirty="0" smtClean="0">
                <a:solidFill>
                  <a:srgbClr val="0000FF"/>
                </a:solidFill>
                <a:latin typeface="Consolas" panose="020B0609020204030204" pitchFamily="49" charset="0"/>
              </a:rPr>
              <a:t>100</a:t>
            </a:r>
            <a:r>
              <a:rPr lang="es-MX" sz="1000" b="1" dirty="0" smtClean="0">
                <a:solidFill>
                  <a:srgbClr val="000000"/>
                </a:solidFill>
                <a:latin typeface="Consolas" panose="020B0609020204030204" pitchFamily="49" charset="0"/>
              </a:rPr>
              <a:t>) </a:t>
            </a:r>
            <a:r>
              <a:rPr lang="es-MX" sz="1000" b="1" dirty="0" smtClean="0">
                <a:solidFill>
                  <a:srgbClr val="800000"/>
                </a:solidFill>
                <a:latin typeface="Consolas" panose="020B0609020204030204" pitchFamily="49" charset="0"/>
              </a:rPr>
              <a:t>NULL</a:t>
            </a:r>
            <a:r>
              <a:rPr lang="es-MX" sz="1000" b="1" dirty="0" smtClean="0">
                <a:solidFill>
                  <a:srgbClr val="000000"/>
                </a:solidFill>
                <a:latin typeface="Consolas" panose="020B0609020204030204" pitchFamily="49" charset="0"/>
              </a:rPr>
              <a:t>,</a:t>
            </a:r>
          </a:p>
          <a:p>
            <a:r>
              <a:rPr lang="es-MX" sz="1000" dirty="0" err="1" smtClean="0">
                <a:solidFill>
                  <a:srgbClr val="000000"/>
                </a:solidFill>
                <a:latin typeface="Consolas" panose="020B0609020204030204" pitchFamily="49" charset="0"/>
              </a:rPr>
              <a:t>id_tecnico</a:t>
            </a:r>
            <a:r>
              <a:rPr lang="es-MX" sz="1000" dirty="0" smtClean="0">
                <a:solidFill>
                  <a:srgbClr val="000000"/>
                </a:solidFill>
                <a:latin typeface="Consolas" panose="020B0609020204030204" pitchFamily="49" charset="0"/>
              </a:rPr>
              <a:t> </a:t>
            </a:r>
            <a:r>
              <a:rPr lang="es-MX" sz="1000" b="1" dirty="0" err="1" smtClean="0">
                <a:solidFill>
                  <a:srgbClr val="000080"/>
                </a:solidFill>
                <a:latin typeface="Consolas" panose="020B0609020204030204" pitchFamily="49" charset="0"/>
              </a:rPr>
              <a:t>varchar</a:t>
            </a:r>
            <a:r>
              <a:rPr lang="es-MX" sz="1000" b="1" dirty="0" smtClean="0">
                <a:solidFill>
                  <a:srgbClr val="000000"/>
                </a:solidFill>
                <a:latin typeface="Consolas" panose="020B0609020204030204" pitchFamily="49" charset="0"/>
              </a:rPr>
              <a:t>(</a:t>
            </a:r>
            <a:r>
              <a:rPr lang="es-MX" sz="1000" b="1" dirty="0" smtClean="0">
                <a:solidFill>
                  <a:srgbClr val="0000FF"/>
                </a:solidFill>
                <a:latin typeface="Consolas" panose="020B0609020204030204" pitchFamily="49" charset="0"/>
              </a:rPr>
              <a:t>10</a:t>
            </a:r>
            <a:r>
              <a:rPr lang="es-MX" sz="1000" b="1" dirty="0" smtClean="0">
                <a:solidFill>
                  <a:srgbClr val="000000"/>
                </a:solidFill>
                <a:latin typeface="Consolas" panose="020B0609020204030204" pitchFamily="49" charset="0"/>
              </a:rPr>
              <a:t>) </a:t>
            </a:r>
            <a:r>
              <a:rPr lang="es-MX" sz="1000" b="1" dirty="0" smtClean="0">
                <a:solidFill>
                  <a:srgbClr val="800000"/>
                </a:solidFill>
                <a:latin typeface="Consolas" panose="020B0609020204030204" pitchFamily="49" charset="0"/>
              </a:rPr>
              <a:t>NULL</a:t>
            </a:r>
            <a:r>
              <a:rPr lang="es-MX" sz="1000" b="1" dirty="0" smtClean="0">
                <a:solidFill>
                  <a:srgbClr val="000000"/>
                </a:solidFill>
                <a:latin typeface="Consolas" panose="020B0609020204030204" pitchFamily="49" charset="0"/>
              </a:rPr>
              <a:t>,</a:t>
            </a:r>
          </a:p>
          <a:p>
            <a:r>
              <a:rPr lang="en-US" sz="1000" b="1" dirty="0" smtClean="0">
                <a:solidFill>
                  <a:srgbClr val="800000"/>
                </a:solidFill>
                <a:latin typeface="Consolas" panose="020B0609020204030204" pitchFamily="49" charset="0"/>
              </a:rPr>
              <a:t>CONSTRAINT</a:t>
            </a:r>
            <a:r>
              <a:rPr lang="en-US" sz="1000" b="1" dirty="0" smtClean="0">
                <a:solidFill>
                  <a:srgbClr val="000000"/>
                </a:solidFill>
                <a:latin typeface="Consolas" panose="020B0609020204030204" pitchFamily="49" charset="0"/>
              </a:rPr>
              <a:t> </a:t>
            </a:r>
            <a:r>
              <a:rPr lang="en-US" sz="1000" b="1" dirty="0" err="1" smtClean="0">
                <a:solidFill>
                  <a:srgbClr val="000000"/>
                </a:solidFill>
                <a:latin typeface="Consolas" panose="020B0609020204030204" pitchFamily="49" charset="0"/>
              </a:rPr>
              <a:t>medidor_pkey</a:t>
            </a:r>
            <a:r>
              <a:rPr lang="en-US" sz="1000" b="1" dirty="0" smtClean="0">
                <a:solidFill>
                  <a:srgbClr val="000000"/>
                </a:solidFill>
                <a:latin typeface="Consolas" panose="020B0609020204030204" pitchFamily="49" charset="0"/>
              </a:rPr>
              <a:t> </a:t>
            </a:r>
            <a:r>
              <a:rPr lang="en-US" sz="1000" b="1" dirty="0" smtClean="0">
                <a:solidFill>
                  <a:srgbClr val="800000"/>
                </a:solidFill>
                <a:latin typeface="Consolas" panose="020B0609020204030204" pitchFamily="49" charset="0"/>
              </a:rPr>
              <a:t>PRIMARY</a:t>
            </a:r>
            <a:r>
              <a:rPr lang="en-US" sz="1000" b="1" dirty="0" smtClean="0">
                <a:solidFill>
                  <a:srgbClr val="000000"/>
                </a:solidFill>
                <a:latin typeface="Consolas" panose="020B0609020204030204" pitchFamily="49" charset="0"/>
              </a:rPr>
              <a:t> </a:t>
            </a:r>
            <a:r>
              <a:rPr lang="en-US" sz="1000" b="1" dirty="0" smtClean="0">
                <a:solidFill>
                  <a:srgbClr val="800000"/>
                </a:solidFill>
                <a:latin typeface="Consolas" panose="020B0609020204030204" pitchFamily="49" charset="0"/>
              </a:rPr>
              <a:t>KEY</a:t>
            </a:r>
            <a:r>
              <a:rPr lang="en-US" sz="1000" b="1" dirty="0" smtClean="0">
                <a:solidFill>
                  <a:srgbClr val="000000"/>
                </a:solidFill>
                <a:latin typeface="Consolas" panose="020B0609020204030204" pitchFamily="49" charset="0"/>
              </a:rPr>
              <a:t> (</a:t>
            </a:r>
            <a:r>
              <a:rPr lang="en-US" sz="1000" b="1" dirty="0" err="1" smtClean="0">
                <a:solidFill>
                  <a:srgbClr val="000000"/>
                </a:solidFill>
                <a:latin typeface="Consolas" panose="020B0609020204030204" pitchFamily="49" charset="0"/>
              </a:rPr>
              <a:t>id_medidor</a:t>
            </a:r>
            <a:r>
              <a:rPr lang="en-US" sz="1000" b="1" dirty="0" smtClean="0">
                <a:solidFill>
                  <a:srgbClr val="000000"/>
                </a:solidFill>
                <a:latin typeface="Consolas" panose="020B0609020204030204" pitchFamily="49" charset="0"/>
              </a:rPr>
              <a:t>),</a:t>
            </a:r>
          </a:p>
          <a:p>
            <a:r>
              <a:rPr lang="pt-BR" sz="1000" b="1" dirty="0" smtClean="0">
                <a:solidFill>
                  <a:srgbClr val="800000"/>
                </a:solidFill>
                <a:latin typeface="Consolas" panose="020B0609020204030204" pitchFamily="49" charset="0"/>
              </a:rPr>
              <a:t>CONSTRAINT</a:t>
            </a:r>
            <a:r>
              <a:rPr lang="pt-BR" sz="1000" b="1" dirty="0" smtClean="0">
                <a:solidFill>
                  <a:srgbClr val="000000"/>
                </a:solidFill>
                <a:latin typeface="Consolas" panose="020B0609020204030204" pitchFamily="49" charset="0"/>
              </a:rPr>
              <a:t> </a:t>
            </a:r>
            <a:r>
              <a:rPr lang="pt-BR" sz="1000" b="1" dirty="0" err="1" smtClean="0">
                <a:solidFill>
                  <a:srgbClr val="000000"/>
                </a:solidFill>
                <a:latin typeface="Consolas" panose="020B0609020204030204" pitchFamily="49" charset="0"/>
              </a:rPr>
              <a:t>medidor_id_tecnico_fkey</a:t>
            </a:r>
            <a:r>
              <a:rPr lang="pt-BR" sz="1000" b="1" dirty="0" smtClean="0">
                <a:solidFill>
                  <a:srgbClr val="000000"/>
                </a:solidFill>
                <a:latin typeface="Consolas" panose="020B0609020204030204" pitchFamily="49" charset="0"/>
              </a:rPr>
              <a:t> </a:t>
            </a:r>
            <a:r>
              <a:rPr lang="pt-BR" sz="1000" b="1" dirty="0" smtClean="0">
                <a:solidFill>
                  <a:srgbClr val="800000"/>
                </a:solidFill>
                <a:latin typeface="Consolas" panose="020B0609020204030204" pitchFamily="49" charset="0"/>
              </a:rPr>
              <a:t>FOREIGN</a:t>
            </a:r>
            <a:r>
              <a:rPr lang="pt-BR" sz="1000" b="1" dirty="0" smtClean="0">
                <a:solidFill>
                  <a:srgbClr val="000000"/>
                </a:solidFill>
                <a:latin typeface="Consolas" panose="020B0609020204030204" pitchFamily="49" charset="0"/>
              </a:rPr>
              <a:t> </a:t>
            </a:r>
            <a:r>
              <a:rPr lang="pt-BR" sz="1000" b="1" dirty="0" smtClean="0">
                <a:solidFill>
                  <a:srgbClr val="800000"/>
                </a:solidFill>
                <a:latin typeface="Consolas" panose="020B0609020204030204" pitchFamily="49" charset="0"/>
              </a:rPr>
              <a:t>KEY</a:t>
            </a:r>
            <a:r>
              <a:rPr lang="pt-BR" sz="1000" b="1" dirty="0" smtClean="0">
                <a:solidFill>
                  <a:srgbClr val="000000"/>
                </a:solidFill>
                <a:latin typeface="Consolas" panose="020B0609020204030204" pitchFamily="49" charset="0"/>
              </a:rPr>
              <a:t> (</a:t>
            </a:r>
            <a:r>
              <a:rPr lang="pt-BR" sz="1000" b="1" dirty="0" err="1" smtClean="0">
                <a:solidFill>
                  <a:srgbClr val="000000"/>
                </a:solidFill>
                <a:latin typeface="Consolas" panose="020B0609020204030204" pitchFamily="49" charset="0"/>
              </a:rPr>
              <a:t>id_tecnico</a:t>
            </a:r>
            <a:r>
              <a:rPr lang="pt-BR" sz="1000" b="1" dirty="0" smtClean="0">
                <a:solidFill>
                  <a:srgbClr val="000000"/>
                </a:solidFill>
                <a:latin typeface="Consolas" panose="020B0609020204030204" pitchFamily="49" charset="0"/>
              </a:rPr>
              <a:t>) </a:t>
            </a:r>
            <a:r>
              <a:rPr lang="pt-BR" sz="1000" b="1" dirty="0" smtClean="0">
                <a:solidFill>
                  <a:srgbClr val="800000"/>
                </a:solidFill>
                <a:latin typeface="Consolas" panose="020B0609020204030204" pitchFamily="49" charset="0"/>
              </a:rPr>
              <a:t>REFERENCES</a:t>
            </a:r>
            <a:r>
              <a:rPr lang="pt-BR" sz="1000" b="1" dirty="0" smtClean="0">
                <a:solidFill>
                  <a:srgbClr val="000000"/>
                </a:solidFill>
                <a:latin typeface="Consolas" panose="020B0609020204030204" pitchFamily="49" charset="0"/>
              </a:rPr>
              <a:t> </a:t>
            </a:r>
            <a:r>
              <a:rPr lang="pt-BR" sz="1000" b="1" dirty="0" err="1" smtClean="0">
                <a:solidFill>
                  <a:srgbClr val="000000"/>
                </a:solidFill>
                <a:latin typeface="Consolas" panose="020B0609020204030204" pitchFamily="49" charset="0"/>
              </a:rPr>
              <a:t>tecnico</a:t>
            </a:r>
            <a:r>
              <a:rPr lang="pt-BR" sz="1000" b="1" dirty="0" smtClean="0">
                <a:solidFill>
                  <a:srgbClr val="000000"/>
                </a:solidFill>
                <a:latin typeface="Consolas" panose="020B0609020204030204" pitchFamily="49" charset="0"/>
              </a:rPr>
              <a:t>(</a:t>
            </a:r>
            <a:r>
              <a:rPr lang="pt-BR" sz="1000" b="1" dirty="0" err="1" smtClean="0">
                <a:solidFill>
                  <a:srgbClr val="000000"/>
                </a:solidFill>
                <a:latin typeface="Consolas" panose="020B0609020204030204" pitchFamily="49" charset="0"/>
              </a:rPr>
              <a:t>id_tecnico</a:t>
            </a:r>
            <a:r>
              <a:rPr lang="pt-BR" sz="1000" b="1" dirty="0" smtClean="0">
                <a:solidFill>
                  <a:srgbClr val="000000"/>
                </a:solidFill>
                <a:latin typeface="Consolas" panose="020B0609020204030204" pitchFamily="49" charset="0"/>
              </a:rPr>
              <a:t>)</a:t>
            </a:r>
          </a:p>
          <a:p>
            <a:r>
              <a:rPr lang="es-MX" sz="1000" dirty="0" smtClean="0">
                <a:solidFill>
                  <a:srgbClr val="000000"/>
                </a:solidFill>
                <a:latin typeface="Consolas" panose="020B0609020204030204" pitchFamily="49" charset="0"/>
              </a:rPr>
              <a:t>)</a:t>
            </a:r>
            <a:r>
              <a:rPr lang="es-MX" sz="1000" dirty="0" smtClean="0">
                <a:solidFill>
                  <a:srgbClr val="FF0000"/>
                </a:solidFill>
                <a:latin typeface="Consolas" panose="020B0609020204030204" pitchFamily="49" charset="0"/>
              </a:rPr>
              <a:t>;</a:t>
            </a:r>
            <a:endParaRPr lang="es-MX" dirty="0"/>
          </a:p>
        </p:txBody>
      </p:sp>
      <p:cxnSp>
        <p:nvCxnSpPr>
          <p:cNvPr id="23" name="Conector recto 22"/>
          <p:cNvCxnSpPr/>
          <p:nvPr/>
        </p:nvCxnSpPr>
        <p:spPr>
          <a:xfrm>
            <a:off x="3868878" y="1620982"/>
            <a:ext cx="24245" cy="5237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a:off x="7589952" y="1620982"/>
            <a:ext cx="12122" cy="5237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0" y="3264774"/>
            <a:ext cx="12344400" cy="16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a:xfrm>
            <a:off x="3868878" y="4668840"/>
            <a:ext cx="8323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0" y="162098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235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986040" y="942110"/>
            <a:ext cx="4012101"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CREACION DE TABLAS</a:t>
            </a:r>
            <a:endParaRPr lang="es-MX" sz="2400" b="1" i="1" dirty="0">
              <a:ln w="0"/>
              <a:solidFill>
                <a:schemeClr val="accent1"/>
              </a:solidFill>
              <a:effectLst>
                <a:outerShdw blurRad="38100" dist="25400" dir="5400000" algn="ctr" rotWithShape="0">
                  <a:srgbClr val="6E747A">
                    <a:alpha val="43000"/>
                  </a:srgbClr>
                </a:outerShdw>
              </a:effectLst>
            </a:endParaRPr>
          </a:p>
        </p:txBody>
      </p:sp>
      <p:cxnSp>
        <p:nvCxnSpPr>
          <p:cNvPr id="23" name="Conector recto 22"/>
          <p:cNvCxnSpPr/>
          <p:nvPr/>
        </p:nvCxnSpPr>
        <p:spPr>
          <a:xfrm>
            <a:off x="3868878" y="1620982"/>
            <a:ext cx="24245" cy="5237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a:off x="7589952" y="1620982"/>
            <a:ext cx="12122" cy="5237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0" y="162098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ángulo 16"/>
          <p:cNvSpPr/>
          <p:nvPr/>
        </p:nvSpPr>
        <p:spPr>
          <a:xfrm>
            <a:off x="76200" y="1687962"/>
            <a:ext cx="3692234" cy="2800767"/>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pago (</a:t>
            </a:r>
          </a:p>
          <a:p>
            <a:r>
              <a:rPr lang="es-MX" sz="1100" dirty="0" err="1" smtClean="0">
                <a:solidFill>
                  <a:srgbClr val="000000"/>
                </a:solidFill>
                <a:latin typeface="Consolas" panose="020B0609020204030204" pitchFamily="49" charset="0"/>
              </a:rPr>
              <a:t>id_pago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fecha_pago</a:t>
            </a:r>
            <a:r>
              <a:rPr lang="es-MX" sz="1100" dirty="0" smtClean="0">
                <a:solidFill>
                  <a:srgbClr val="000000"/>
                </a:solidFill>
                <a:latin typeface="Consolas" panose="020B0609020204030204" pitchFamily="49" charset="0"/>
              </a:rPr>
              <a:t>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tipo_pago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n_cuenta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fk_id_cliente</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id_transaccion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valor_pagar</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pago_pkey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id_pago</a:t>
            </a:r>
            <a:r>
              <a:rPr lang="en-US"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pago_fk_id_cliente_fkey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fk_id_cliente</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cliente</a:t>
            </a:r>
            <a:r>
              <a:rPr lang="en-US" sz="1100" b="1" dirty="0" smtClean="0">
                <a:solidFill>
                  <a:srgbClr val="000000"/>
                </a:solidFill>
                <a:latin typeface="Consolas" panose="020B0609020204030204" pitchFamily="49" charset="0"/>
              </a:rPr>
              <a:t>(</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pago_id_transaccion_fkey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FOREIGN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KEY</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REFERENCES</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valor_transaccional</a:t>
            </a:r>
            <a:r>
              <a:rPr lang="es-MX" sz="1100" b="1" dirty="0" smtClean="0">
                <a:solidFill>
                  <a:srgbClr val="000000"/>
                </a:solidFill>
                <a:latin typeface="Consolas" panose="020B0609020204030204" pitchFamily="49" charset="0"/>
              </a:rPr>
              <a:t>(</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endParaRPr lang="es-MX" sz="2400" dirty="0"/>
          </a:p>
        </p:txBody>
      </p:sp>
      <p:sp>
        <p:nvSpPr>
          <p:cNvPr id="19" name="Rectángulo 18"/>
          <p:cNvSpPr/>
          <p:nvPr/>
        </p:nvSpPr>
        <p:spPr>
          <a:xfrm>
            <a:off x="76200" y="4743602"/>
            <a:ext cx="3692234" cy="1954381"/>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reclamos (</a:t>
            </a:r>
          </a:p>
          <a:p>
            <a:r>
              <a:rPr lang="es-MX" sz="1100" dirty="0" err="1" smtClean="0">
                <a:solidFill>
                  <a:srgbClr val="000000"/>
                </a:solidFill>
                <a:latin typeface="Consolas" panose="020B0609020204030204" pitchFamily="49" charset="0"/>
              </a:rPr>
              <a:t>id_reclamo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fecha_reclamo</a:t>
            </a:r>
            <a:r>
              <a:rPr lang="es-MX" sz="1100" dirty="0" smtClean="0">
                <a:solidFill>
                  <a:srgbClr val="000000"/>
                </a:solidFill>
                <a:latin typeface="Consolas" panose="020B0609020204030204" pitchFamily="49" charset="0"/>
              </a:rPr>
              <a:t>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tipo_reclamo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motivo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descripcion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50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fk_id_cliente</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reclamos_fk_id_cliente_fkey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fk_id_cliente</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cliente</a:t>
            </a:r>
            <a:r>
              <a:rPr lang="en-US" sz="1100" b="1" dirty="0" smtClean="0">
                <a:solidFill>
                  <a:srgbClr val="000000"/>
                </a:solidFill>
                <a:latin typeface="Consolas" panose="020B0609020204030204" pitchFamily="49" charset="0"/>
              </a:rPr>
              <a:t>(</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endParaRPr lang="es-MX" sz="2400" dirty="0"/>
          </a:p>
        </p:txBody>
      </p:sp>
      <p:sp>
        <p:nvSpPr>
          <p:cNvPr id="21" name="Rectángulo 20"/>
          <p:cNvSpPr/>
          <p:nvPr/>
        </p:nvSpPr>
        <p:spPr>
          <a:xfrm>
            <a:off x="3986040" y="1704964"/>
            <a:ext cx="3479223" cy="1785104"/>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solicitudes (</a:t>
            </a:r>
          </a:p>
          <a:p>
            <a:r>
              <a:rPr lang="es-MX" sz="1100" dirty="0" err="1" smtClean="0">
                <a:solidFill>
                  <a:srgbClr val="000000"/>
                </a:solidFill>
                <a:latin typeface="Consolas" panose="020B0609020204030204" pitchFamily="49" charset="0"/>
              </a:rPr>
              <a:t>id_solicitudes</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fecha_solicitud</a:t>
            </a:r>
            <a:r>
              <a:rPr lang="es-MX" sz="1100" dirty="0" smtClean="0">
                <a:solidFill>
                  <a:srgbClr val="000000"/>
                </a:solidFill>
                <a:latin typeface="Consolas" panose="020B0609020204030204" pitchFamily="49" charset="0"/>
              </a:rPr>
              <a:t>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motivo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20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descripcion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50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fk_id_cliente</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solicitudes_fk_id_cliente_fkey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fk_id_cliente</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cliente</a:t>
            </a:r>
            <a:r>
              <a:rPr lang="en-US" sz="1100" b="1" dirty="0" smtClean="0">
                <a:solidFill>
                  <a:srgbClr val="000000"/>
                </a:solidFill>
                <a:latin typeface="Consolas" panose="020B0609020204030204" pitchFamily="49" charset="0"/>
              </a:rPr>
              <a:t>(</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endParaRPr lang="es-MX" sz="2400" dirty="0"/>
          </a:p>
        </p:txBody>
      </p:sp>
      <p:sp>
        <p:nvSpPr>
          <p:cNvPr id="22" name="Rectángulo 21"/>
          <p:cNvSpPr/>
          <p:nvPr/>
        </p:nvSpPr>
        <p:spPr>
          <a:xfrm>
            <a:off x="3986040" y="3768012"/>
            <a:ext cx="3471696" cy="2631490"/>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tarifa (</a:t>
            </a:r>
          </a:p>
          <a:p>
            <a:r>
              <a:rPr lang="es-MX" sz="1100" dirty="0" err="1" smtClean="0">
                <a:solidFill>
                  <a:srgbClr val="000000"/>
                </a:solidFill>
                <a:latin typeface="Consolas" panose="020B0609020204030204" pitchFamily="49" charset="0"/>
              </a:rPr>
              <a:t>id_tarifa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fecha_tarifa</a:t>
            </a:r>
            <a:r>
              <a:rPr lang="es-MX" sz="1100" dirty="0" smtClean="0">
                <a:solidFill>
                  <a:srgbClr val="000000"/>
                </a:solidFill>
                <a:latin typeface="Consolas" panose="020B0609020204030204" pitchFamily="49" charset="0"/>
              </a:rPr>
              <a:t>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precio_mes</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id_transaccion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id_cliente</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tarifa_pkey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id_tarifa</a:t>
            </a:r>
            <a:r>
              <a:rPr lang="en-US"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tarifa_fk</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cliente</a:t>
            </a:r>
            <a:r>
              <a:rPr lang="en-US" sz="1100" b="1" dirty="0" smtClean="0">
                <a:solidFill>
                  <a:srgbClr val="000000"/>
                </a:solidFill>
                <a:latin typeface="Consolas" panose="020B0609020204030204" pitchFamily="49" charset="0"/>
              </a:rPr>
              <a:t>(</a:t>
            </a:r>
            <a:r>
              <a:rPr lang="en-US" sz="1100" b="1" dirty="0" err="1" smtClean="0">
                <a:solidFill>
                  <a:srgbClr val="000000"/>
                </a:solidFill>
                <a:latin typeface="Consolas" panose="020B0609020204030204" pitchFamily="49" charset="0"/>
              </a:rPr>
              <a:t>id_cliente</a:t>
            </a:r>
            <a:r>
              <a:rPr lang="en-US"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tarifa_id_transaccion_fkey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FOREIGN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KEY</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REFERENCES</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valor_transaccional</a:t>
            </a:r>
            <a:r>
              <a:rPr lang="es-MX" sz="1100" b="1" dirty="0" smtClean="0">
                <a:solidFill>
                  <a:srgbClr val="000000"/>
                </a:solidFill>
                <a:latin typeface="Consolas" panose="020B0609020204030204" pitchFamily="49" charset="0"/>
              </a:rPr>
              <a:t>(</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p>
        </p:txBody>
      </p:sp>
      <p:sp>
        <p:nvSpPr>
          <p:cNvPr id="24" name="Rectángulo 23"/>
          <p:cNvSpPr/>
          <p:nvPr/>
        </p:nvSpPr>
        <p:spPr>
          <a:xfrm>
            <a:off x="7726763" y="1702696"/>
            <a:ext cx="4326692" cy="2292935"/>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consumo (</a:t>
            </a:r>
          </a:p>
          <a:p>
            <a:r>
              <a:rPr lang="es-MX" sz="1100" dirty="0" err="1" smtClean="0">
                <a:solidFill>
                  <a:srgbClr val="000000"/>
                </a:solidFill>
                <a:latin typeface="Consolas" panose="020B0609020204030204" pitchFamily="49" charset="0"/>
              </a:rPr>
              <a:t>id_consumo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fecha_consumo</a:t>
            </a:r>
            <a:r>
              <a:rPr lang="es-MX" sz="1100" dirty="0" smtClean="0">
                <a:solidFill>
                  <a:srgbClr val="000000"/>
                </a:solidFill>
                <a:latin typeface="Consolas" panose="020B0609020204030204" pitchFamily="49" charset="0"/>
              </a:rPr>
              <a:t>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valor_consumo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id_tarifa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id_medidor</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valor_electrico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consumo_pkey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id_consumo</a:t>
            </a:r>
            <a:r>
              <a:rPr lang="en-US" sz="1100" b="1" dirty="0" smtClean="0">
                <a:solidFill>
                  <a:srgbClr val="000000"/>
                </a:solidFill>
                <a:latin typeface="Consolas" panose="020B0609020204030204" pitchFamily="49" charset="0"/>
              </a:rPr>
              <a:t>),</a:t>
            </a:r>
          </a:p>
          <a:p>
            <a:r>
              <a:rPr lang="pt-BR" sz="1100" b="1" dirty="0" smtClean="0">
                <a:solidFill>
                  <a:srgbClr val="800000"/>
                </a:solidFill>
                <a:latin typeface="Consolas" panose="020B0609020204030204" pitchFamily="49" charset="0"/>
              </a:rPr>
              <a:t>CONSTRAINT</a:t>
            </a:r>
            <a:r>
              <a:rPr lang="pt-BR" sz="1100" b="1" dirty="0" smtClean="0">
                <a:solidFill>
                  <a:srgbClr val="000000"/>
                </a:solidFill>
                <a:latin typeface="Consolas" panose="020B0609020204030204" pitchFamily="49" charset="0"/>
              </a:rPr>
              <a:t> </a:t>
            </a:r>
            <a:r>
              <a:rPr lang="pt-BR" sz="1100" b="1" dirty="0" err="1" smtClean="0">
                <a:solidFill>
                  <a:srgbClr val="000000"/>
                </a:solidFill>
                <a:latin typeface="Consolas" panose="020B0609020204030204" pitchFamily="49" charset="0"/>
              </a:rPr>
              <a:t>consumo_id_medidor_fkey</a:t>
            </a:r>
            <a:r>
              <a:rPr lang="pt-BR" sz="1100" b="1" dirty="0" smtClean="0">
                <a:solidFill>
                  <a:srgbClr val="000000"/>
                </a:solidFill>
                <a:latin typeface="Consolas" panose="020B0609020204030204" pitchFamily="49" charset="0"/>
              </a:rPr>
              <a:t> </a:t>
            </a:r>
            <a:r>
              <a:rPr lang="pt-BR" sz="1100" b="1" dirty="0" smtClean="0">
                <a:solidFill>
                  <a:srgbClr val="800000"/>
                </a:solidFill>
                <a:latin typeface="Consolas" panose="020B0609020204030204" pitchFamily="49" charset="0"/>
              </a:rPr>
              <a:t>FOREIGN</a:t>
            </a:r>
            <a:r>
              <a:rPr lang="pt-BR" sz="1100" b="1" dirty="0" smtClean="0">
                <a:solidFill>
                  <a:srgbClr val="000000"/>
                </a:solidFill>
                <a:latin typeface="Consolas" panose="020B0609020204030204" pitchFamily="49" charset="0"/>
              </a:rPr>
              <a:t> </a:t>
            </a:r>
            <a:r>
              <a:rPr lang="pt-BR" sz="1100" b="1" dirty="0" smtClean="0">
                <a:solidFill>
                  <a:srgbClr val="800000"/>
                </a:solidFill>
                <a:latin typeface="Consolas" panose="020B0609020204030204" pitchFamily="49" charset="0"/>
              </a:rPr>
              <a:t>KEY</a:t>
            </a:r>
            <a:r>
              <a:rPr lang="pt-BR" sz="1100" b="1" dirty="0" smtClean="0">
                <a:solidFill>
                  <a:srgbClr val="000000"/>
                </a:solidFill>
                <a:latin typeface="Consolas" panose="020B0609020204030204" pitchFamily="49" charset="0"/>
              </a:rPr>
              <a:t> (</a:t>
            </a:r>
            <a:r>
              <a:rPr lang="pt-BR" sz="1100" b="1" dirty="0" err="1" smtClean="0">
                <a:solidFill>
                  <a:srgbClr val="000000"/>
                </a:solidFill>
                <a:latin typeface="Consolas" panose="020B0609020204030204" pitchFamily="49" charset="0"/>
              </a:rPr>
              <a:t>id_medidor</a:t>
            </a:r>
            <a:r>
              <a:rPr lang="pt-BR" sz="1100" b="1" dirty="0" smtClean="0">
                <a:solidFill>
                  <a:srgbClr val="000000"/>
                </a:solidFill>
                <a:latin typeface="Consolas" panose="020B0609020204030204" pitchFamily="49" charset="0"/>
              </a:rPr>
              <a:t>) </a:t>
            </a:r>
            <a:r>
              <a:rPr lang="pt-BR" sz="1100" b="1" dirty="0" smtClean="0">
                <a:solidFill>
                  <a:srgbClr val="800000"/>
                </a:solidFill>
                <a:latin typeface="Consolas" panose="020B0609020204030204" pitchFamily="49" charset="0"/>
              </a:rPr>
              <a:t>REFERENCES</a:t>
            </a:r>
            <a:r>
              <a:rPr lang="pt-BR" sz="1100" b="1" dirty="0" smtClean="0">
                <a:solidFill>
                  <a:srgbClr val="000000"/>
                </a:solidFill>
                <a:latin typeface="Consolas" panose="020B0609020204030204" pitchFamily="49" charset="0"/>
              </a:rPr>
              <a:t> medidor(</a:t>
            </a:r>
            <a:r>
              <a:rPr lang="pt-BR" sz="1100" b="1" dirty="0" err="1" smtClean="0">
                <a:solidFill>
                  <a:srgbClr val="000000"/>
                </a:solidFill>
                <a:latin typeface="Consolas" panose="020B0609020204030204" pitchFamily="49" charset="0"/>
              </a:rPr>
              <a:t>id_medidor</a:t>
            </a:r>
            <a:r>
              <a:rPr lang="pt-BR"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consumo_id_tarifa_fkey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FOREIGN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KEY</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id_tarifa</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REFERENCES</a:t>
            </a:r>
            <a:r>
              <a:rPr lang="es-MX" sz="1100" b="1" dirty="0" smtClean="0">
                <a:solidFill>
                  <a:srgbClr val="000000"/>
                </a:solidFill>
                <a:latin typeface="Consolas" panose="020B0609020204030204" pitchFamily="49" charset="0"/>
              </a:rPr>
              <a:t> tarifa(</a:t>
            </a:r>
            <a:r>
              <a:rPr lang="es-MX" sz="1100" b="1" dirty="0" err="1" smtClean="0">
                <a:solidFill>
                  <a:srgbClr val="000000"/>
                </a:solidFill>
                <a:latin typeface="Consolas" panose="020B0609020204030204" pitchFamily="49" charset="0"/>
              </a:rPr>
              <a:t>id_tarifa</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p>
        </p:txBody>
      </p:sp>
      <p:sp>
        <p:nvSpPr>
          <p:cNvPr id="26" name="Rectángulo 25"/>
          <p:cNvSpPr/>
          <p:nvPr/>
        </p:nvSpPr>
        <p:spPr>
          <a:xfrm>
            <a:off x="7726763" y="4118764"/>
            <a:ext cx="4326692" cy="2631490"/>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detalle_factura</a:t>
            </a:r>
            <a:r>
              <a:rPr lang="es-MX" sz="1100" b="1" dirty="0" smtClean="0">
                <a:solidFill>
                  <a:srgbClr val="000000"/>
                </a:solidFill>
                <a:latin typeface="Consolas" panose="020B0609020204030204" pitchFamily="49" charset="0"/>
              </a:rPr>
              <a:t> (</a:t>
            </a:r>
          </a:p>
          <a:p>
            <a:r>
              <a:rPr lang="es-MX" sz="1100" dirty="0" err="1" smtClean="0">
                <a:solidFill>
                  <a:srgbClr val="000000"/>
                </a:solidFill>
                <a:latin typeface="Consolas" panose="020B0609020204030204" pitchFamily="49" charset="0"/>
              </a:rPr>
              <a:t>id_detalle</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id_transaccion</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id_factura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valor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iva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total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detalle_factura_pkey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id_detalle</a:t>
            </a:r>
            <a:r>
              <a:rPr lang="en-US"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detalle_factura_id_factura_fkey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FOREIGN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KEY</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id_factura</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REFERENCES</a:t>
            </a:r>
            <a:r>
              <a:rPr lang="es-MX" sz="1100" b="1" dirty="0" smtClean="0">
                <a:solidFill>
                  <a:srgbClr val="000000"/>
                </a:solidFill>
                <a:latin typeface="Consolas" panose="020B0609020204030204" pitchFamily="49" charset="0"/>
              </a:rPr>
              <a:t> factura(</a:t>
            </a:r>
            <a:r>
              <a:rPr lang="es-MX" sz="1100" b="1" dirty="0" err="1" smtClean="0">
                <a:solidFill>
                  <a:srgbClr val="000000"/>
                </a:solidFill>
                <a:latin typeface="Consolas" panose="020B0609020204030204" pitchFamily="49" charset="0"/>
              </a:rPr>
              <a:t>id_factura</a:t>
            </a:r>
            <a:r>
              <a:rPr lang="es-MX" sz="1100" b="1" dirty="0" smtClean="0">
                <a:solidFill>
                  <a:srgbClr val="000000"/>
                </a:solidFill>
                <a:latin typeface="Consolas" panose="020B0609020204030204" pitchFamily="49" charset="0"/>
              </a:rPr>
              <a:t>),</a:t>
            </a:r>
          </a:p>
          <a:p>
            <a:r>
              <a:rPr lang="es-MX" sz="1100" b="1" dirty="0" smtClean="0">
                <a:solidFill>
                  <a:srgbClr val="800000"/>
                </a:solidFill>
                <a:latin typeface="Consolas" panose="020B0609020204030204" pitchFamily="49" charset="0"/>
              </a:rPr>
              <a:t>CONSTRAINT</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detalle_factura_id_transaccion_fkey</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FOREIGN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KEY</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REFERENCES</a:t>
            </a:r>
            <a:r>
              <a:rPr lang="es-MX" sz="1100" b="1" dirty="0" smtClean="0">
                <a:solidFill>
                  <a:srgbClr val="000000"/>
                </a:solidFill>
                <a:latin typeface="Consolas" panose="020B0609020204030204" pitchFamily="49" charset="0"/>
              </a:rPr>
              <a:t> </a:t>
            </a:r>
            <a:r>
              <a:rPr lang="es-MX" sz="1100" b="1" dirty="0" err="1" smtClean="0">
                <a:solidFill>
                  <a:srgbClr val="000000"/>
                </a:solidFill>
                <a:latin typeface="Consolas" panose="020B0609020204030204" pitchFamily="49" charset="0"/>
              </a:rPr>
              <a:t>valor_transaccional</a:t>
            </a:r>
            <a:r>
              <a:rPr lang="es-MX" sz="1100" b="1" dirty="0" smtClean="0">
                <a:solidFill>
                  <a:srgbClr val="000000"/>
                </a:solidFill>
                <a:latin typeface="Consolas" panose="020B0609020204030204" pitchFamily="49" charset="0"/>
              </a:rPr>
              <a:t>(</a:t>
            </a:r>
            <a:r>
              <a:rPr lang="es-MX" sz="1100" b="1" dirty="0" err="1" smtClean="0">
                <a:solidFill>
                  <a:srgbClr val="000000"/>
                </a:solidFill>
                <a:latin typeface="Consolas" panose="020B0609020204030204" pitchFamily="49" charset="0"/>
              </a:rPr>
              <a:t>id_transaccion</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p>
        </p:txBody>
      </p:sp>
      <p:cxnSp>
        <p:nvCxnSpPr>
          <p:cNvPr id="29" name="Conector recto 28"/>
          <p:cNvCxnSpPr/>
          <p:nvPr/>
        </p:nvCxnSpPr>
        <p:spPr>
          <a:xfrm>
            <a:off x="0" y="4599709"/>
            <a:ext cx="3868878" cy="1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a:xfrm>
            <a:off x="3868878" y="3490068"/>
            <a:ext cx="3733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7589952" y="4118764"/>
            <a:ext cx="46020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28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0" y="2064327"/>
            <a:ext cx="12192000" cy="25353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986040" y="942110"/>
            <a:ext cx="4012101"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CREACION DE TABLAS</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3" name="Rectángulo 2"/>
          <p:cNvSpPr/>
          <p:nvPr/>
        </p:nvSpPr>
        <p:spPr>
          <a:xfrm>
            <a:off x="4053350" y="2354827"/>
            <a:ext cx="5237018" cy="1954381"/>
          </a:xfrm>
          <a:prstGeom prst="rect">
            <a:avLst/>
          </a:prstGeom>
        </p:spPr>
        <p:txBody>
          <a:bodyPr wrap="square">
            <a:spAutoFit/>
          </a:bodyPr>
          <a:lstStyle/>
          <a:p>
            <a:r>
              <a:rPr lang="es-MX" sz="1100" b="1" dirty="0" smtClean="0">
                <a:solidFill>
                  <a:srgbClr val="800000"/>
                </a:solidFill>
                <a:latin typeface="Consolas" panose="020B0609020204030204" pitchFamily="49" charset="0"/>
              </a:rPr>
              <a:t>CREATE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TABLE</a:t>
            </a:r>
            <a:r>
              <a:rPr lang="es-MX" sz="1100" b="1" dirty="0" smtClean="0">
                <a:solidFill>
                  <a:srgbClr val="000000"/>
                </a:solidFill>
                <a:latin typeface="Consolas" panose="020B0609020204030204" pitchFamily="49" charset="0"/>
              </a:rPr>
              <a:t> subsidio (</a:t>
            </a:r>
          </a:p>
          <a:p>
            <a:r>
              <a:rPr lang="es-MX" sz="1100" dirty="0" err="1" smtClean="0">
                <a:solidFill>
                  <a:srgbClr val="000000"/>
                </a:solidFill>
                <a:latin typeface="Consolas" panose="020B0609020204030204" pitchFamily="49" charset="0"/>
              </a:rPr>
              <a:t>id_subsidio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NOT</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tipo_subsidio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valor_subsidio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numeric</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detalle_subsidio</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err="1" smtClean="0">
                <a:solidFill>
                  <a:srgbClr val="000000"/>
                </a:solidFill>
                <a:latin typeface="Consolas" panose="020B0609020204030204" pitchFamily="49" charset="0"/>
              </a:rPr>
              <a:t>id_tarifa</a:t>
            </a:r>
            <a:r>
              <a:rPr lang="es-MX" sz="1100" dirty="0" smtClean="0">
                <a:solidFill>
                  <a:srgbClr val="000000"/>
                </a:solidFill>
                <a:latin typeface="Consolas" panose="020B0609020204030204" pitchFamily="49" charset="0"/>
              </a:rPr>
              <a:t> </a:t>
            </a:r>
            <a:r>
              <a:rPr lang="es-MX" sz="1100" b="1" dirty="0" err="1" smtClean="0">
                <a:solidFill>
                  <a:srgbClr val="000080"/>
                </a:solidFill>
                <a:latin typeface="Consolas" panose="020B0609020204030204" pitchFamily="49" charset="0"/>
              </a:rPr>
              <a:t>varchar</a:t>
            </a:r>
            <a:r>
              <a:rPr lang="es-MX" sz="1100" b="1" dirty="0" smtClean="0">
                <a:solidFill>
                  <a:srgbClr val="000000"/>
                </a:solidFill>
                <a:latin typeface="Consolas" panose="020B0609020204030204" pitchFamily="49" charset="0"/>
              </a:rPr>
              <a:t>(</a:t>
            </a:r>
            <a:r>
              <a:rPr lang="es-MX" sz="1100" b="1" dirty="0" smtClean="0">
                <a:solidFill>
                  <a:srgbClr val="0000FF"/>
                </a:solidFill>
                <a:latin typeface="Consolas" panose="020B0609020204030204" pitchFamily="49" charset="0"/>
              </a:rPr>
              <a:t>10</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fecha </a:t>
            </a:r>
            <a:r>
              <a:rPr lang="es-MX" sz="1100" b="1" dirty="0" smtClean="0">
                <a:solidFill>
                  <a:srgbClr val="000080"/>
                </a:solidFill>
                <a:latin typeface="Consolas" panose="020B0609020204030204" pitchFamily="49" charset="0"/>
              </a:rPr>
              <a:t>date</a:t>
            </a:r>
            <a:r>
              <a:rPr lang="es-MX" sz="1100" b="1" dirty="0" smtClean="0">
                <a:solidFill>
                  <a:srgbClr val="000000"/>
                </a:solidFill>
                <a:latin typeface="Consolas" panose="020B0609020204030204" pitchFamily="49" charset="0"/>
              </a:rPr>
              <a:t> </a:t>
            </a:r>
            <a:r>
              <a:rPr lang="es-MX" sz="1100" b="1" dirty="0" smtClean="0">
                <a:solidFill>
                  <a:srgbClr val="800000"/>
                </a:solidFill>
                <a:latin typeface="Consolas" panose="020B0609020204030204" pitchFamily="49" charset="0"/>
              </a:rPr>
              <a:t>NULL</a:t>
            </a:r>
            <a:r>
              <a:rPr lang="es-MX"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subsidio_pkey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PRIMARY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id_subsidio</a:t>
            </a:r>
            <a:r>
              <a:rPr lang="en-US" sz="1100" b="1" dirty="0" smtClean="0">
                <a:solidFill>
                  <a:srgbClr val="000000"/>
                </a:solidFill>
                <a:latin typeface="Consolas" panose="020B0609020204030204" pitchFamily="49" charset="0"/>
              </a:rPr>
              <a:t>),</a:t>
            </a:r>
          </a:p>
          <a:p>
            <a:r>
              <a:rPr lang="en-US" sz="1100" b="1" dirty="0" smtClean="0">
                <a:solidFill>
                  <a:srgbClr val="800000"/>
                </a:solidFill>
                <a:latin typeface="Consolas" panose="020B0609020204030204" pitchFamily="49" charset="0"/>
              </a:rPr>
              <a:t>CONSTRAINT</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subsidio_id_tarifa_fkey</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FOREIGN</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KEY</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id_tarifa</a:t>
            </a:r>
            <a:r>
              <a:rPr lang="en-US" sz="1100" b="1" dirty="0" smtClean="0">
                <a:solidFill>
                  <a:srgbClr val="000000"/>
                </a:solidFill>
                <a:latin typeface="Consolas" panose="020B0609020204030204" pitchFamily="49" charset="0"/>
              </a:rPr>
              <a:t>) </a:t>
            </a:r>
            <a:r>
              <a:rPr lang="en-US" sz="1100" b="1" dirty="0" smtClean="0">
                <a:solidFill>
                  <a:srgbClr val="800000"/>
                </a:solidFill>
                <a:latin typeface="Consolas" panose="020B0609020204030204" pitchFamily="49" charset="0"/>
              </a:rPr>
              <a:t>REFERENCES</a:t>
            </a:r>
            <a:r>
              <a:rPr lang="en-US" sz="1100" b="1" dirty="0" smtClean="0">
                <a:solidFill>
                  <a:srgbClr val="000000"/>
                </a:solidFill>
                <a:latin typeface="Consolas" panose="020B0609020204030204" pitchFamily="49" charset="0"/>
              </a:rPr>
              <a:t> </a:t>
            </a:r>
            <a:r>
              <a:rPr lang="en-US" sz="1100" b="1" dirty="0" err="1" smtClean="0">
                <a:solidFill>
                  <a:srgbClr val="000000"/>
                </a:solidFill>
                <a:latin typeface="Consolas" panose="020B0609020204030204" pitchFamily="49" charset="0"/>
              </a:rPr>
              <a:t>tarifa</a:t>
            </a:r>
            <a:r>
              <a:rPr lang="en-US" sz="1100" b="1" dirty="0" smtClean="0">
                <a:solidFill>
                  <a:srgbClr val="000000"/>
                </a:solidFill>
                <a:latin typeface="Consolas" panose="020B0609020204030204" pitchFamily="49" charset="0"/>
              </a:rPr>
              <a:t>(</a:t>
            </a:r>
            <a:r>
              <a:rPr lang="en-US" sz="1100" b="1" dirty="0" err="1" smtClean="0">
                <a:solidFill>
                  <a:srgbClr val="000000"/>
                </a:solidFill>
                <a:latin typeface="Consolas" panose="020B0609020204030204" pitchFamily="49" charset="0"/>
              </a:rPr>
              <a:t>id_tarifa</a:t>
            </a:r>
            <a:r>
              <a:rPr lang="en-US" sz="1100" b="1" dirty="0" smtClean="0">
                <a:solidFill>
                  <a:srgbClr val="000000"/>
                </a:solidFill>
                <a:latin typeface="Consolas" panose="020B0609020204030204" pitchFamily="49" charset="0"/>
              </a:rPr>
              <a:t>)</a:t>
            </a:r>
          </a:p>
          <a:p>
            <a:r>
              <a:rPr lang="es-MX" sz="1100" dirty="0" smtClean="0">
                <a:solidFill>
                  <a:srgbClr val="000000"/>
                </a:solidFill>
                <a:latin typeface="Consolas" panose="020B0609020204030204" pitchFamily="49" charset="0"/>
              </a:rPr>
              <a:t>)</a:t>
            </a:r>
            <a:r>
              <a:rPr lang="es-MX" sz="1100" dirty="0" smtClean="0">
                <a:solidFill>
                  <a:srgbClr val="FF0000"/>
                </a:solidFill>
                <a:latin typeface="Consolas" panose="020B0609020204030204" pitchFamily="49" charset="0"/>
              </a:rPr>
              <a:t>;</a:t>
            </a:r>
            <a:endParaRPr lang="es-MX" sz="2400" dirty="0"/>
          </a:p>
        </p:txBody>
      </p:sp>
      <p:sp>
        <p:nvSpPr>
          <p:cNvPr id="27" name="CuadroTexto 26"/>
          <p:cNvSpPr txBox="1"/>
          <p:nvPr/>
        </p:nvSpPr>
        <p:spPr>
          <a:xfrm>
            <a:off x="4289371" y="5572635"/>
            <a:ext cx="3708770" cy="738664"/>
          </a:xfrm>
          <a:prstGeom prst="rect">
            <a:avLst/>
          </a:prstGeom>
          <a:noFill/>
        </p:spPr>
        <p:txBody>
          <a:bodyPr wrap="square" rtlCol="0">
            <a:spAutoFit/>
          </a:bodyPr>
          <a:lstStyle/>
          <a:p>
            <a:pPr>
              <a:lnSpc>
                <a:spcPct val="150000"/>
              </a:lnSpc>
            </a:pPr>
            <a:r>
              <a:rPr lang="es-MX" sz="14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400" i="1" dirty="0" smtClean="0">
                <a:latin typeface="Bahnschrift SemiLight SemiConde" panose="020B0502040204020203" pitchFamily="34" charset="0"/>
                <a:hlinkClick r:id="rId4"/>
              </a:rPr>
              <a:t>LINK</a:t>
            </a:r>
            <a:endParaRPr lang="es-MX" sz="1400" i="1" dirty="0" smtClean="0">
              <a:latin typeface="Bahnschrift SemiLight SemiConde" panose="020B0502040204020203" pitchFamily="34" charset="0"/>
            </a:endParaRPr>
          </a:p>
          <a:p>
            <a:pPr>
              <a:lnSpc>
                <a:spcPct val="150000"/>
              </a:lnSpc>
            </a:pPr>
            <a:r>
              <a:rPr lang="es-MX" sz="14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400" i="1" dirty="0" smtClean="0">
                <a:latin typeface="Bahnschrift SemiLight SemiConde" panose="020B0502040204020203" pitchFamily="34" charset="0"/>
                <a:hlinkClick r:id="rId5"/>
              </a:rPr>
              <a:t>DBEAVER</a:t>
            </a:r>
            <a:r>
              <a:rPr lang="es-MX" sz="1400" i="1" dirty="0" smtClean="0">
                <a:latin typeface="Bahnschrift SemiLight SemiConde" panose="020B0502040204020203" pitchFamily="34" charset="0"/>
              </a:rPr>
              <a:t>, </a:t>
            </a:r>
            <a:r>
              <a:rPr lang="es-MX" sz="1400" i="1" dirty="0" smtClean="0">
                <a:latin typeface="Bahnschrift SemiLight SemiConde" panose="020B0502040204020203" pitchFamily="34" charset="0"/>
                <a:hlinkClick r:id="rId6"/>
              </a:rPr>
              <a:t>POSTGRESTSQL</a:t>
            </a:r>
            <a:endParaRPr lang="es-MX" sz="1400" i="1" dirty="0">
              <a:latin typeface="Bahnschrift SemiLight SemiConde" panose="020B0502040204020203" pitchFamily="34" charset="0"/>
            </a:endParaRPr>
          </a:p>
        </p:txBody>
      </p:sp>
    </p:spTree>
    <p:extLst>
      <p:ext uri="{BB962C8B-B14F-4D97-AF65-F5344CB8AC3E}">
        <p14:creationId xmlns:p14="http://schemas.microsoft.com/office/powerpoint/2010/main" val="2193593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19632" y="860568"/>
            <a:ext cx="419538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INSERCIONES - LÓGICA</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14" name="Rectángulo 13"/>
          <p:cNvSpPr/>
          <p:nvPr/>
        </p:nvSpPr>
        <p:spPr>
          <a:xfrm>
            <a:off x="166255" y="2186878"/>
            <a:ext cx="5375563" cy="1107996"/>
          </a:xfrm>
          <a:prstGeom prst="rect">
            <a:avLst/>
          </a:prstGeom>
        </p:spPr>
        <p:txBody>
          <a:bodyPr wrap="square">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administrador</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id_persona</a:t>
            </a:r>
            <a:r>
              <a:rPr lang="es-MX" sz="1100" dirty="0">
                <a:solidFill>
                  <a:srgbClr val="000000"/>
                </a:solidFill>
                <a:latin typeface="Consolas" panose="020B0609020204030204" pitchFamily="49" charset="0"/>
              </a:rPr>
              <a:t>, nombre, apellido, cedula, </a:t>
            </a:r>
            <a:r>
              <a:rPr lang="es-MX" sz="1100" dirty="0" err="1">
                <a:solidFill>
                  <a:srgbClr val="000000"/>
                </a:solidFill>
                <a:latin typeface="Consolas" panose="020B0609020204030204" pitchFamily="49" charset="0"/>
              </a:rPr>
              <a:t>direccion</a:t>
            </a:r>
            <a:r>
              <a:rPr lang="es-MX" sz="1100" dirty="0">
                <a:solidFill>
                  <a:srgbClr val="000000"/>
                </a:solidFill>
                <a:latin typeface="Consolas" panose="020B0609020204030204" pitchFamily="49" charset="0"/>
              </a:rPr>
              <a:t>, correo, </a:t>
            </a:r>
            <a:r>
              <a:rPr lang="es-MX" sz="1100" dirty="0" err="1">
                <a:solidFill>
                  <a:srgbClr val="000000"/>
                </a:solidFill>
                <a:latin typeface="Consolas" panose="020B0609020204030204" pitchFamily="49" charset="0"/>
              </a:rPr>
              <a:t>telefono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fecha_nacimiento</a:t>
            </a:r>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id_login</a:t>
            </a:r>
            <a:r>
              <a:rPr lang="es-MX" sz="1100" dirty="0">
                <a:solidFill>
                  <a:srgbClr val="000000"/>
                </a:solidFill>
                <a:latin typeface="Consolas" panose="020B0609020204030204" pitchFamily="49" charset="0"/>
              </a:rPr>
              <a:t>, id, cargo)</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'PA01'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'MARCO'</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'GARCIA'</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'15264578541'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'Manta vía Montecristi'</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'marco.garcia@hotmail.com'</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'5622214455'</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'1995-05-10'</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'LPA01'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'AD01'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'REECONEXION'</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937" y="1686826"/>
            <a:ext cx="4181475" cy="2162175"/>
          </a:xfrm>
          <a:prstGeom prst="rect">
            <a:avLst/>
          </a:prstGeom>
        </p:spPr>
      </p:pic>
      <p:sp>
        <p:nvSpPr>
          <p:cNvPr id="16" name="Rectángulo 15"/>
          <p:cNvSpPr/>
          <p:nvPr/>
        </p:nvSpPr>
        <p:spPr>
          <a:xfrm>
            <a:off x="269851" y="3692171"/>
            <a:ext cx="3449781" cy="600164"/>
          </a:xfrm>
          <a:prstGeom prst="rect">
            <a:avLst/>
          </a:prstGeom>
        </p:spPr>
        <p:txBody>
          <a:bodyPr wrap="square">
            <a:spAutoFit/>
          </a:bodyPr>
          <a:lstStyle/>
          <a:p>
            <a:r>
              <a:rPr lang="es-MX" sz="1100" b="1" dirty="0">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login</a:t>
            </a:r>
            <a:endParaRPr lang="es-MX" sz="1100" b="1" dirty="0">
              <a:solidFill>
                <a:srgbClr val="000000"/>
              </a:solidFill>
              <a:latin typeface="Consolas" panose="020B0609020204030204" pitchFamily="49" charset="0"/>
            </a:endParaRP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id_login</a:t>
            </a:r>
            <a:r>
              <a:rPr lang="es-MX" sz="1100" dirty="0">
                <a:solidFill>
                  <a:srgbClr val="000000"/>
                </a:solidFill>
                <a:latin typeface="Consolas" panose="020B0609020204030204" pitchFamily="49" charset="0"/>
              </a:rPr>
              <a:t>, usuario, </a:t>
            </a:r>
            <a:r>
              <a:rPr lang="es-MX" sz="1100" dirty="0" err="1">
                <a:solidFill>
                  <a:srgbClr val="000000"/>
                </a:solidFill>
                <a:latin typeface="Consolas" panose="020B0609020204030204" pitchFamily="49" charset="0"/>
              </a:rPr>
              <a:t>passwd</a:t>
            </a:r>
            <a:r>
              <a:rPr lang="es-MX" sz="1100" dirty="0">
                <a:solidFill>
                  <a:srgbClr val="000000"/>
                </a:solidFill>
                <a:latin typeface="Consolas" panose="020B0609020204030204" pitchFamily="49" charset="0"/>
              </a:rPr>
              <a:t>)</a:t>
            </a:r>
          </a:p>
          <a:p>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'LPA01'</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'AD1316355455'</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'12354'</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p:txBody>
      </p:sp>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5109" y="3849001"/>
            <a:ext cx="2514600" cy="2162175"/>
          </a:xfrm>
          <a:prstGeom prst="rect">
            <a:avLst/>
          </a:prstGeom>
        </p:spPr>
      </p:pic>
      <p:sp>
        <p:nvSpPr>
          <p:cNvPr id="19" name="CuadroTexto 18"/>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6"/>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7"/>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8"/>
              </a:rPr>
              <a:t>POSTGRESTSQL</a:t>
            </a:r>
            <a:endParaRPr lang="es-MX" sz="1200" i="1" dirty="0">
              <a:latin typeface="Bahnschrift SemiLight SemiConde" panose="020B0502040204020203" pitchFamily="34" charset="0"/>
            </a:endParaRPr>
          </a:p>
        </p:txBody>
      </p:sp>
    </p:spTree>
    <p:extLst>
      <p:ext uri="{BB962C8B-B14F-4D97-AF65-F5344CB8AC3E}">
        <p14:creationId xmlns:p14="http://schemas.microsoft.com/office/powerpoint/2010/main" val="208102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Estela de condensación</Template>
  <TotalTime>649</TotalTime>
  <Words>2447</Words>
  <Application>Microsoft Office PowerPoint</Application>
  <PresentationFormat>Panorámica</PresentationFormat>
  <Paragraphs>364</Paragraphs>
  <Slides>21</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Bahnschrift SemiLight SemiConde</vt:lpstr>
      <vt:lpstr>Calibri</vt:lpstr>
      <vt:lpstr>Century Gothic</vt:lpstr>
      <vt:lpstr>Consolas</vt:lpstr>
      <vt:lpstr>Estela de condensación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MEDRANDA MEDRANDA ALEX JONATHAN</dc:creator>
  <cp:lastModifiedBy>MEDRANDA MEDRANDA ALEX JONATHAN</cp:lastModifiedBy>
  <cp:revision>54</cp:revision>
  <dcterms:created xsi:type="dcterms:W3CDTF">2021-07-01T05:05:33Z</dcterms:created>
  <dcterms:modified xsi:type="dcterms:W3CDTF">2021-07-01T23:54:56Z</dcterms:modified>
</cp:coreProperties>
</file>