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0" r:id="rId1"/>
  </p:sldMasterIdLst>
  <p:notesMasterIdLst>
    <p:notesMasterId r:id="rId18"/>
  </p:notesMasterIdLst>
  <p:sldIdLst>
    <p:sldId id="256" r:id="rId2"/>
    <p:sldId id="269" r:id="rId3"/>
    <p:sldId id="268" r:id="rId4"/>
    <p:sldId id="257" r:id="rId5"/>
    <p:sldId id="258" r:id="rId6"/>
    <p:sldId id="259" r:id="rId7"/>
    <p:sldId id="260" r:id="rId8"/>
    <p:sldId id="261" r:id="rId9"/>
    <p:sldId id="262" r:id="rId10"/>
    <p:sldId id="263" r:id="rId11"/>
    <p:sldId id="266" r:id="rId12"/>
    <p:sldId id="275" r:id="rId13"/>
    <p:sldId id="276" r:id="rId14"/>
    <p:sldId id="277" r:id="rId15"/>
    <p:sldId id="265"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6"/>
    <p:restoredTop sz="94678"/>
  </p:normalViewPr>
  <p:slideViewPr>
    <p:cSldViewPr snapToGrid="0">
      <p:cViewPr varScale="1">
        <p:scale>
          <a:sx n="117" d="100"/>
          <a:sy n="117" d="100"/>
        </p:scale>
        <p:origin x="19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9.865786486599569E-2"/>
          <c:y val="3.7297929462838872E-2"/>
          <c:w val="0.80599473079689954"/>
          <c:h val="0.81009687092773142"/>
        </c:manualLayout>
      </c:layout>
      <c:bar3DChart>
        <c:barDir val="col"/>
        <c:grouping val="stacked"/>
        <c:varyColors val="0"/>
        <c:ser>
          <c:idx val="0"/>
          <c:order val="0"/>
          <c:tx>
            <c:strRef>
              <c:f>Sheet1!$B$1</c:f>
              <c:strCache>
                <c:ptCount val="1"/>
                <c:pt idx="0">
                  <c:v>Series 1</c:v>
                </c:pt>
              </c:strCache>
            </c:strRef>
          </c:tx>
          <c:spPr>
            <a:solidFill>
              <a:schemeClr val="accent1"/>
            </a:solidFill>
            <a:ln>
              <a:noFill/>
            </a:ln>
            <a:effectLst/>
            <a:sp3d/>
          </c:spPr>
          <c:invertIfNegative val="0"/>
          <c:dPt>
            <c:idx val="0"/>
            <c:invertIfNegative val="0"/>
            <c:bubble3D val="0"/>
            <c:spPr>
              <a:solidFill>
                <a:schemeClr val="tx1">
                  <a:lumMod val="95000"/>
                </a:schemeClr>
              </a:solidFill>
              <a:ln>
                <a:noFill/>
              </a:ln>
              <a:effectLst/>
              <a:sp3d/>
            </c:spPr>
            <c:extLst>
              <c:ext xmlns:c16="http://schemas.microsoft.com/office/drawing/2014/chart" uri="{C3380CC4-5D6E-409C-BE32-E72D297353CC}">
                <c16:uniqueId val="{00000003-6AED-5B46-AF41-DBB3C9E5A127}"/>
              </c:ext>
            </c:extLst>
          </c:dPt>
          <c:dPt>
            <c:idx val="1"/>
            <c:invertIfNegative val="0"/>
            <c:bubble3D val="0"/>
            <c:spPr>
              <a:solidFill>
                <a:srgbClr val="FF0000"/>
              </a:solidFill>
              <a:ln>
                <a:noFill/>
              </a:ln>
              <a:effectLst/>
              <a:sp3d/>
            </c:spPr>
            <c:extLst>
              <c:ext xmlns:c16="http://schemas.microsoft.com/office/drawing/2014/chart" uri="{C3380CC4-5D6E-409C-BE32-E72D297353CC}">
                <c16:uniqueId val="{00000004-6AED-5B46-AF41-DBB3C9E5A127}"/>
              </c:ext>
            </c:extLst>
          </c:dPt>
          <c:cat>
            <c:strRef>
              <c:f>Sheet1!$A$2:$A$3</c:f>
              <c:strCache>
                <c:ptCount val="2"/>
                <c:pt idx="0">
                  <c:v>Education</c:v>
                </c:pt>
                <c:pt idx="1">
                  <c:v>Sports</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6AED-5B46-AF41-DBB3C9E5A127}"/>
            </c:ext>
          </c:extLst>
        </c:ser>
        <c:dLbls>
          <c:showLegendKey val="0"/>
          <c:showVal val="0"/>
          <c:showCatName val="0"/>
          <c:showSerName val="0"/>
          <c:showPercent val="0"/>
          <c:showBubbleSize val="0"/>
        </c:dLbls>
        <c:gapWidth val="0"/>
        <c:gapDepth val="53"/>
        <c:shape val="box"/>
        <c:axId val="1873874287"/>
        <c:axId val="1873876719"/>
        <c:axId val="0"/>
      </c:bar3DChart>
      <c:catAx>
        <c:axId val="1873874287"/>
        <c:scaling>
          <c:orientation val="minMax"/>
        </c:scaling>
        <c:delete val="1"/>
        <c:axPos val="b"/>
        <c:numFmt formatCode="General" sourceLinked="1"/>
        <c:majorTickMark val="none"/>
        <c:minorTickMark val="none"/>
        <c:tickLblPos val="nextTo"/>
        <c:crossAx val="1873876719"/>
        <c:crosses val="autoZero"/>
        <c:auto val="1"/>
        <c:lblAlgn val="ctr"/>
        <c:lblOffset val="100"/>
        <c:noMultiLvlLbl val="0"/>
      </c:catAx>
      <c:valAx>
        <c:axId val="1873876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1873874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6469148106961236E-2"/>
          <c:y val="0.16738559853931301"/>
          <c:w val="0.84923038015172425"/>
          <c:h val="0.77952228118224354"/>
        </c:manualLayout>
      </c:layout>
      <c:pie3DChart>
        <c:varyColors val="1"/>
        <c:ser>
          <c:idx val="0"/>
          <c:order val="0"/>
          <c:tx>
            <c:strRef>
              <c:f>Sheet1!$B$1</c:f>
              <c:strCache>
                <c:ptCount val="1"/>
                <c:pt idx="0">
                  <c:v>Sales</c:v>
                </c:pt>
              </c:strCache>
            </c:strRef>
          </c:tx>
          <c:dPt>
            <c:idx val="0"/>
            <c:bubble3D val="0"/>
            <c:spPr>
              <a:solidFill>
                <a:srgbClr val="00B05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7F30-424E-A025-7292E966AD5D}"/>
              </c:ext>
            </c:extLst>
          </c:dPt>
          <c:dPt>
            <c:idx val="1"/>
            <c:bubble3D val="0"/>
            <c:spPr>
              <a:solidFill>
                <a:srgbClr val="0070C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7F30-424E-A025-7292E966AD5D}"/>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7F30-424E-A025-7292E966AD5D}"/>
              </c:ext>
            </c:extLst>
          </c:dPt>
          <c:dPt>
            <c:idx val="3"/>
            <c:bubble3D val="0"/>
            <c:spPr>
              <a:solidFill>
                <a:srgbClr val="FF00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7F30-424E-A025-7292E966AD5D}"/>
              </c:ext>
            </c:extLst>
          </c:dPt>
          <c:dLbls>
            <c:dLbl>
              <c:idx val="0"/>
              <c:layout>
                <c:manualLayout>
                  <c:x val="0"/>
                  <c:y val="-2.4227906086707572E-2"/>
                </c:manualLayout>
              </c:layout>
              <c:tx>
                <c:rich>
                  <a:bodyPr rot="0" spcFirstLastPara="1" vertOverflow="ellipsis" vert="horz" wrap="square" lIns="38100" tIns="19050" rIns="38100" bIns="19050" anchor="ctr" anchorCtr="1">
                    <a:noAutofit/>
                  </a:bodyPr>
                  <a:lstStyle/>
                  <a:p>
                    <a:pPr>
                      <a:defRPr sz="1330" b="1" i="0" u="none" strike="noStrike" kern="1200" spc="0" baseline="0">
                        <a:solidFill>
                          <a:schemeClr val="tx1"/>
                        </a:solidFill>
                        <a:latin typeface="+mn-lt"/>
                        <a:ea typeface="+mn-ea"/>
                        <a:cs typeface="+mn-cs"/>
                      </a:defRPr>
                    </a:pPr>
                    <a:fld id="{405C11A4-AC9C-FF45-B36F-4F25E7C70CE5}" type="CATEGORYNAME">
                      <a:rPr lang="en-US" sz="2400" dirty="0"/>
                      <a:pPr>
                        <a:defRPr>
                          <a:solidFill>
                            <a:schemeClr val="tx1"/>
                          </a:solidFill>
                        </a:defRPr>
                      </a:pPr>
                      <a:t>[CATEGORY NAME]</a:t>
                    </a:fld>
                    <a:r>
                      <a:rPr lang="en-US" sz="2400" baseline="0" dirty="0"/>
                      <a:t>
</a:t>
                    </a:r>
                    <a:fld id="{820EAA25-5DF0-3748-985B-07F8FA18F063}" type="PERCENTAGE">
                      <a:rPr lang="en-US" sz="2400" baseline="0" dirty="0"/>
                      <a:pPr>
                        <a:defRPr>
                          <a:solidFill>
                            <a:schemeClr val="tx1"/>
                          </a:solidFill>
                        </a:defRPr>
                      </a:pPr>
                      <a:t>[PERCENTAGE]</a:t>
                    </a:fld>
                    <a:endParaRPr lang="en-US" sz="2400" baseline="0" dirty="0"/>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tx1"/>
                      </a:solidFill>
                      <a:latin typeface="+mn-lt"/>
                      <a:ea typeface="+mn-ea"/>
                      <a:cs typeface="+mn-cs"/>
                    </a:defRPr>
                  </a:pPr>
                  <a:endParaRPr lang="en-NG"/>
                </a:p>
              </c:txPr>
              <c:dLblPos val="bestFit"/>
              <c:showLegendKey val="0"/>
              <c:showVal val="0"/>
              <c:showCatName val="1"/>
              <c:showSerName val="0"/>
              <c:showPercent val="1"/>
              <c:showBubbleSize val="0"/>
              <c:extLst>
                <c:ext xmlns:c15="http://schemas.microsoft.com/office/drawing/2012/chart" uri="{CE6537A1-D6FC-4f65-9D91-7224C49458BB}">
                  <c15:layout>
                    <c:manualLayout>
                      <c:w val="0.17538588109536443"/>
                      <c:h val="0.1528211496266173"/>
                    </c:manualLayout>
                  </c15:layout>
                  <c15:dlblFieldTable/>
                  <c15:showDataLabelsRange val="0"/>
                </c:ext>
                <c:ext xmlns:c16="http://schemas.microsoft.com/office/drawing/2014/chart" uri="{C3380CC4-5D6E-409C-BE32-E72D297353CC}">
                  <c16:uniqueId val="{00000001-7F30-424E-A025-7292E966AD5D}"/>
                </c:ext>
              </c:extLst>
            </c:dLbl>
            <c:dLbl>
              <c:idx val="1"/>
              <c:tx>
                <c:rich>
                  <a:bodyPr rot="0" spcFirstLastPara="1" vertOverflow="ellipsis" vert="horz" wrap="square" lIns="38100" tIns="19050" rIns="38100" bIns="19050" anchor="ctr" anchorCtr="1">
                    <a:noAutofit/>
                  </a:bodyPr>
                  <a:lstStyle/>
                  <a:p>
                    <a:pPr>
                      <a:defRPr sz="1330" b="1" i="0" u="none" strike="noStrike" kern="1200" spc="0" baseline="0">
                        <a:solidFill>
                          <a:srgbClr val="0070C0"/>
                        </a:solidFill>
                        <a:latin typeface="+mn-lt"/>
                        <a:ea typeface="+mn-ea"/>
                        <a:cs typeface="+mn-cs"/>
                      </a:defRPr>
                    </a:pPr>
                    <a:fld id="{82FACCFD-E174-B94A-81D4-67E042F1F924}" type="CATEGORYNAME">
                      <a:rPr lang="en-US" sz="2400" dirty="0"/>
                      <a:pPr>
                        <a:defRPr>
                          <a:solidFill>
                            <a:srgbClr val="0070C0"/>
                          </a:solidFill>
                        </a:defRPr>
                      </a:pPr>
                      <a:t>[CATEGORY NAME]</a:t>
                    </a:fld>
                    <a:r>
                      <a:rPr lang="en-US" sz="2400" baseline="0" dirty="0"/>
                      <a:t>
</a:t>
                    </a:r>
                    <a:fld id="{D0BBB805-48E5-F64A-9405-AA64BFB3C851}" type="PERCENTAGE">
                      <a:rPr lang="en-US" sz="2400" baseline="0" dirty="0"/>
                      <a:pPr>
                        <a:defRPr>
                          <a:solidFill>
                            <a:srgbClr val="0070C0"/>
                          </a:solidFill>
                        </a:defRPr>
                      </a:pPr>
                      <a:t>[PERCENTAGE]</a:t>
                    </a:fld>
                    <a:endParaRPr lang="en-US" sz="2400" baseline="0" dirty="0"/>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rgbClr val="0070C0"/>
                      </a:solidFill>
                      <a:latin typeface="+mn-lt"/>
                      <a:ea typeface="+mn-ea"/>
                      <a:cs typeface="+mn-cs"/>
                    </a:defRPr>
                  </a:pPr>
                  <a:endParaRPr lang="en-NG"/>
                </a:p>
              </c:txPr>
              <c:dLblPos val="outEnd"/>
              <c:showLegendKey val="0"/>
              <c:showVal val="0"/>
              <c:showCatName val="1"/>
              <c:showSerName val="0"/>
              <c:showPercent val="1"/>
              <c:showBubbleSize val="0"/>
              <c:extLst>
                <c:ext xmlns:c15="http://schemas.microsoft.com/office/drawing/2012/chart" uri="{CE6537A1-D6FC-4f65-9D91-7224C49458BB}">
                  <c15:layout>
                    <c:manualLayout>
                      <c:w val="0.17925348447434686"/>
                      <c:h val="0.19244321051706192"/>
                    </c:manualLayout>
                  </c15:layout>
                  <c15:dlblFieldTable/>
                  <c15:showDataLabelsRange val="0"/>
                </c:ext>
                <c:ext xmlns:c16="http://schemas.microsoft.com/office/drawing/2014/chart" uri="{C3380CC4-5D6E-409C-BE32-E72D297353CC}">
                  <c16:uniqueId val="{00000003-7F30-424E-A025-7292E966AD5D}"/>
                </c:ext>
              </c:extLst>
            </c:dLbl>
            <c:dLbl>
              <c:idx val="2"/>
              <c:tx>
                <c:rich>
                  <a:bodyPr rot="0" spcFirstLastPara="1" vertOverflow="ellipsis" vert="horz" wrap="square" lIns="38100" tIns="19050" rIns="38100" bIns="19050" anchor="ctr" anchorCtr="1">
                    <a:noAutofit/>
                  </a:bodyPr>
                  <a:lstStyle/>
                  <a:p>
                    <a:pPr>
                      <a:defRPr sz="1330" b="1" i="0" u="none" strike="noStrike" kern="1200" spc="0" baseline="0">
                        <a:solidFill>
                          <a:schemeClr val="accent1"/>
                        </a:solidFill>
                        <a:latin typeface="+mn-lt"/>
                        <a:ea typeface="+mn-ea"/>
                        <a:cs typeface="+mn-cs"/>
                      </a:defRPr>
                    </a:pPr>
                    <a:fld id="{0AA18273-AFE1-EA46-932B-C5A7CD814BCE}" type="CATEGORYNAME">
                      <a:rPr lang="en-US" sz="2800">
                        <a:solidFill>
                          <a:schemeClr val="accent3"/>
                        </a:solidFill>
                      </a:rPr>
                      <a:pPr>
                        <a:defRPr>
                          <a:solidFill>
                            <a:schemeClr val="accent1"/>
                          </a:solidFill>
                        </a:defRPr>
                      </a:pPr>
                      <a:t>[CATEGORY NAME]</a:t>
                    </a:fld>
                    <a:r>
                      <a:rPr lang="en-US" sz="2800" baseline="0" dirty="0">
                        <a:solidFill>
                          <a:schemeClr val="accent3"/>
                        </a:solidFill>
                      </a:rPr>
                      <a:t>
</a:t>
                    </a:r>
                    <a:fld id="{B931C9A2-5C69-4148-AF48-123755F1418B}" type="PERCENTAGE">
                      <a:rPr lang="en-US" sz="2800" baseline="0">
                        <a:solidFill>
                          <a:schemeClr val="accent3"/>
                        </a:solidFill>
                      </a:rPr>
                      <a:pPr>
                        <a:defRPr>
                          <a:solidFill>
                            <a:schemeClr val="accent1"/>
                          </a:solidFill>
                        </a:defRPr>
                      </a:pPr>
                      <a:t>[PERCENTAGE]</a:t>
                    </a:fld>
                    <a:endParaRPr lang="en-US" sz="2800" baseline="0" dirty="0">
                      <a:solidFill>
                        <a:schemeClr val="accent3"/>
                      </a:solidFill>
                    </a:endParaRPr>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1"/>
                      </a:solidFill>
                      <a:latin typeface="+mn-lt"/>
                      <a:ea typeface="+mn-ea"/>
                      <a:cs typeface="+mn-cs"/>
                    </a:defRPr>
                  </a:pPr>
                  <a:endParaRPr lang="en-NG"/>
                </a:p>
              </c:txPr>
              <c:dLblPos val="outEnd"/>
              <c:showLegendKey val="0"/>
              <c:showVal val="0"/>
              <c:showCatName val="1"/>
              <c:showSerName val="0"/>
              <c:showPercent val="1"/>
              <c:showBubbleSize val="0"/>
              <c:extLst>
                <c:ext xmlns:c15="http://schemas.microsoft.com/office/drawing/2012/chart" uri="{CE6537A1-D6FC-4f65-9D91-7224C49458BB}">
                  <c15:layout>
                    <c:manualLayout>
                      <c:w val="0.22184897349689506"/>
                      <c:h val="0.16782199472411041"/>
                    </c:manualLayout>
                  </c15:layout>
                  <c15:dlblFieldTable/>
                  <c15:showDataLabelsRange val="0"/>
                </c:ext>
                <c:ext xmlns:c16="http://schemas.microsoft.com/office/drawing/2014/chart" uri="{C3380CC4-5D6E-409C-BE32-E72D297353CC}">
                  <c16:uniqueId val="{00000004-7F30-424E-A025-7292E966AD5D}"/>
                </c:ext>
              </c:extLst>
            </c:dLbl>
            <c:dLbl>
              <c:idx val="3"/>
              <c:layout>
                <c:manualLayout>
                  <c:x val="9.3525188686076843E-2"/>
                  <c:y val="-7.4547403343715353E-3"/>
                </c:manualLayout>
              </c:layout>
              <c:tx>
                <c:rich>
                  <a:bodyPr rot="0" spcFirstLastPara="1" vertOverflow="ellipsis" vert="horz" wrap="square" lIns="38100" tIns="19050" rIns="38100" bIns="19050" anchor="ctr" anchorCtr="1">
                    <a:noAutofit/>
                  </a:bodyPr>
                  <a:lstStyle/>
                  <a:p>
                    <a:pPr>
                      <a:defRPr sz="1330" b="1" i="0" u="none" strike="noStrike" kern="1200" spc="0" baseline="0">
                        <a:solidFill>
                          <a:srgbClr val="FF0000"/>
                        </a:solidFill>
                        <a:latin typeface="+mn-lt"/>
                        <a:ea typeface="+mn-ea"/>
                        <a:cs typeface="+mn-cs"/>
                      </a:defRPr>
                    </a:pPr>
                    <a:fld id="{37393D34-19F0-8B43-9878-2EE5672D495C}" type="CATEGORYNAME">
                      <a:rPr lang="en-US" sz="2000">
                        <a:solidFill>
                          <a:srgbClr val="FF0000"/>
                        </a:solidFill>
                      </a:rPr>
                      <a:pPr>
                        <a:defRPr>
                          <a:solidFill>
                            <a:srgbClr val="FF0000"/>
                          </a:solidFill>
                        </a:defRPr>
                      </a:pPr>
                      <a:t>[CATEGORY NAME]</a:t>
                    </a:fld>
                    <a:r>
                      <a:rPr lang="en-US" sz="2000" baseline="0" dirty="0">
                        <a:solidFill>
                          <a:srgbClr val="FF0000"/>
                        </a:solidFill>
                      </a:rPr>
                      <a:t>
</a:t>
                    </a:r>
                    <a:fld id="{F9D73A56-AE60-B140-84DD-41BDCD620C99}" type="PERCENTAGE">
                      <a:rPr lang="en-US" sz="2000" baseline="0">
                        <a:solidFill>
                          <a:srgbClr val="FF0000"/>
                        </a:solidFill>
                      </a:rPr>
                      <a:pPr>
                        <a:defRPr>
                          <a:solidFill>
                            <a:srgbClr val="FF0000"/>
                          </a:solidFill>
                        </a:defRPr>
                      </a:pPr>
                      <a:t>[PERCENTAGE]</a:t>
                    </a:fld>
                    <a:endParaRPr lang="en-US" sz="2000" baseline="0" dirty="0">
                      <a:solidFill>
                        <a:srgbClr val="FF0000"/>
                      </a:solidFill>
                    </a:endParaRPr>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rgbClr val="FF0000"/>
                      </a:solidFill>
                      <a:latin typeface="+mn-lt"/>
                      <a:ea typeface="+mn-ea"/>
                      <a:cs typeface="+mn-cs"/>
                    </a:defRPr>
                  </a:pPr>
                  <a:endParaRPr lang="en-NG"/>
                </a:p>
              </c:txPr>
              <c:dLblPos val="bestFit"/>
              <c:showLegendKey val="0"/>
              <c:showVal val="0"/>
              <c:showCatName val="1"/>
              <c:showSerName val="0"/>
              <c:showPercent val="1"/>
              <c:showBubbleSize val="0"/>
              <c:extLst>
                <c:ext xmlns:c15="http://schemas.microsoft.com/office/drawing/2012/chart" uri="{CE6537A1-D6FC-4f65-9D91-7224C49458BB}">
                  <c15:layout>
                    <c:manualLayout>
                      <c:w val="0.25307391124019629"/>
                      <c:h val="0.13703485648744373"/>
                    </c:manualLayout>
                  </c15:layout>
                  <c15:dlblFieldTable/>
                  <c15:showDataLabelsRange val="0"/>
                </c:ext>
                <c:ext xmlns:c16="http://schemas.microsoft.com/office/drawing/2014/chart" uri="{C3380CC4-5D6E-409C-BE32-E72D297353CC}">
                  <c16:uniqueId val="{00000002-7F30-424E-A025-7292E966AD5D}"/>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Football</c:v>
                </c:pt>
                <c:pt idx="1">
                  <c:v>Basketball</c:v>
                </c:pt>
                <c:pt idx="2">
                  <c:v>Athletetics</c:v>
                </c:pt>
                <c:pt idx="3">
                  <c:v>Other Sports</c:v>
                </c:pt>
              </c:strCache>
            </c:strRef>
          </c:cat>
          <c:val>
            <c:numRef>
              <c:f>Sheet1!$B$2:$B$5</c:f>
              <c:numCache>
                <c:formatCode>0%</c:formatCode>
                <c:ptCount val="4"/>
                <c:pt idx="0">
                  <c:v>0.75</c:v>
                </c:pt>
                <c:pt idx="1">
                  <c:v>0.12</c:v>
                </c:pt>
                <c:pt idx="2">
                  <c:v>0.08</c:v>
                </c:pt>
                <c:pt idx="3">
                  <c:v>0.02</c:v>
                </c:pt>
              </c:numCache>
            </c:numRef>
          </c:val>
          <c:extLst>
            <c:ext xmlns:c16="http://schemas.microsoft.com/office/drawing/2014/chart" uri="{C3380CC4-5D6E-409C-BE32-E72D297353CC}">
              <c16:uniqueId val="{00000000-7F30-424E-A025-7292E966AD5D}"/>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0.31129</cdr:x>
      <cdr:y>0.28</cdr:y>
    </cdr:from>
    <cdr:to>
      <cdr:x>0.36731</cdr:x>
      <cdr:y>0.67636</cdr:y>
    </cdr:to>
    <cdr:sp macro="" textlink="">
      <cdr:nvSpPr>
        <cdr:cNvPr id="2" name="TextBox 1">
          <a:extLst xmlns:a="http://schemas.openxmlformats.org/drawingml/2006/main">
            <a:ext uri="{FF2B5EF4-FFF2-40B4-BE49-F238E27FC236}">
              <a16:creationId xmlns:a16="http://schemas.microsoft.com/office/drawing/2014/main" id="{7A8AA69D-2369-003C-E319-2CBE4AC72849}"/>
            </a:ext>
          </a:extLst>
        </cdr:cNvPr>
        <cdr:cNvSpPr txBox="1"/>
      </cdr:nvSpPr>
      <cdr:spPr>
        <a:xfrm xmlns:a="http://schemas.openxmlformats.org/drawingml/2006/main">
          <a:off x="3690258" y="1676399"/>
          <a:ext cx="664029" cy="237308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0.2521</cdr:x>
      <cdr:y>0.20792</cdr:y>
    </cdr:from>
    <cdr:to>
      <cdr:x>0.52768</cdr:x>
      <cdr:y>0.5429</cdr:y>
    </cdr:to>
    <cdr:sp macro="" textlink="">
      <cdr:nvSpPr>
        <cdr:cNvPr id="3" name="TextBox 2">
          <a:extLst xmlns:a="http://schemas.openxmlformats.org/drawingml/2006/main">
            <a:ext uri="{FF2B5EF4-FFF2-40B4-BE49-F238E27FC236}">
              <a16:creationId xmlns:a16="http://schemas.microsoft.com/office/drawing/2014/main" id="{31E79580-BE1B-7A4E-D2A8-B6ADFA4A9ABD}"/>
            </a:ext>
          </a:extLst>
        </cdr:cNvPr>
        <cdr:cNvSpPr txBox="1"/>
      </cdr:nvSpPr>
      <cdr:spPr>
        <a:xfrm xmlns:a="http://schemas.openxmlformats.org/drawingml/2006/main" rot="189756">
          <a:off x="2988565" y="1244873"/>
          <a:ext cx="3266869" cy="200553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NG" sz="1800" b="1" dirty="0">
              <a:solidFill>
                <a:schemeClr val="bg1">
                  <a:lumMod val="95000"/>
                  <a:lumOff val="5000"/>
                </a:schemeClr>
              </a:solidFill>
            </a:rPr>
            <a:t>ACADEMICS 70%</a:t>
          </a:r>
        </a:p>
        <a:p xmlns:a="http://schemas.openxmlformats.org/drawingml/2006/main">
          <a:r>
            <a:rPr lang="en-NG" sz="1800" b="1" dirty="0">
              <a:solidFill>
                <a:schemeClr val="bg1">
                  <a:lumMod val="95000"/>
                  <a:lumOff val="5000"/>
                </a:schemeClr>
              </a:solidFill>
            </a:rPr>
            <a:t>ACROSS PRIMARY</a:t>
          </a:r>
        </a:p>
        <a:p xmlns:a="http://schemas.openxmlformats.org/drawingml/2006/main">
          <a:r>
            <a:rPr lang="en-NG" sz="1800" b="1" dirty="0">
              <a:solidFill>
                <a:schemeClr val="bg1">
                  <a:lumMod val="95000"/>
                  <a:lumOff val="5000"/>
                </a:schemeClr>
              </a:solidFill>
            </a:rPr>
            <a:t>SECONDARY AND </a:t>
          </a:r>
        </a:p>
        <a:p xmlns:a="http://schemas.openxmlformats.org/drawingml/2006/main">
          <a:r>
            <a:rPr lang="en-NG" sz="1800" b="1" dirty="0">
              <a:solidFill>
                <a:schemeClr val="bg1">
                  <a:lumMod val="95000"/>
                  <a:lumOff val="5000"/>
                </a:schemeClr>
              </a:solidFill>
            </a:rPr>
            <a:t>TERTIARY </a:t>
          </a:r>
        </a:p>
        <a:p xmlns:a="http://schemas.openxmlformats.org/drawingml/2006/main">
          <a:r>
            <a:rPr lang="en-NG" sz="1800" b="1" dirty="0">
              <a:solidFill>
                <a:schemeClr val="bg1">
                  <a:lumMod val="95000"/>
                  <a:lumOff val="5000"/>
                </a:schemeClr>
              </a:solidFill>
            </a:rPr>
            <a:t>INSTITUITION</a:t>
          </a:r>
        </a:p>
        <a:p xmlns:a="http://schemas.openxmlformats.org/drawingml/2006/main">
          <a:endParaRPr lang="en-NG" sz="2000" b="1" dirty="0">
            <a:solidFill>
              <a:schemeClr val="bg1">
                <a:lumMod val="95000"/>
                <a:lumOff val="5000"/>
              </a:schemeClr>
            </a:solidFill>
          </a:endParaRPr>
        </a:p>
      </cdr:txBody>
    </cdr:sp>
  </cdr:relSizeAnchor>
  <cdr:relSizeAnchor xmlns:cdr="http://schemas.openxmlformats.org/drawingml/2006/chartDrawing">
    <cdr:from>
      <cdr:x>0.51943</cdr:x>
      <cdr:y>0.46649</cdr:y>
    </cdr:from>
    <cdr:to>
      <cdr:x>0.7176</cdr:x>
      <cdr:y>0.74575</cdr:y>
    </cdr:to>
    <cdr:sp macro="" textlink="">
      <cdr:nvSpPr>
        <cdr:cNvPr id="4" name="TextBox 3">
          <a:extLst xmlns:a="http://schemas.openxmlformats.org/drawingml/2006/main">
            <a:ext uri="{FF2B5EF4-FFF2-40B4-BE49-F238E27FC236}">
              <a16:creationId xmlns:a16="http://schemas.microsoft.com/office/drawing/2014/main" id="{95733500-A6E2-15E5-D3D0-7976D83DD170}"/>
            </a:ext>
          </a:extLst>
        </cdr:cNvPr>
        <cdr:cNvSpPr txBox="1"/>
      </cdr:nvSpPr>
      <cdr:spPr>
        <a:xfrm xmlns:a="http://schemas.openxmlformats.org/drawingml/2006/main" rot="268143">
          <a:off x="6157567" y="2792959"/>
          <a:ext cx="2349215" cy="167192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NG" sz="1600" b="1" dirty="0">
              <a:solidFill>
                <a:schemeClr val="tx1"/>
              </a:solidFill>
            </a:rPr>
            <a:t>SPORTS 30%</a:t>
          </a:r>
        </a:p>
        <a:p xmlns:a="http://schemas.openxmlformats.org/drawingml/2006/main">
          <a:r>
            <a:rPr lang="en-NG" sz="1600" b="1" dirty="0">
              <a:solidFill>
                <a:schemeClr val="tx1"/>
              </a:solidFill>
            </a:rPr>
            <a:t>ACROSS PRIMARY</a:t>
          </a:r>
        </a:p>
        <a:p xmlns:a="http://schemas.openxmlformats.org/drawingml/2006/main">
          <a:r>
            <a:rPr lang="en-NG" sz="1600" b="1" dirty="0">
              <a:solidFill>
                <a:schemeClr val="tx1"/>
              </a:solidFill>
            </a:rPr>
            <a:t>SECONDARY AND</a:t>
          </a:r>
        </a:p>
        <a:p xmlns:a="http://schemas.openxmlformats.org/drawingml/2006/main">
          <a:r>
            <a:rPr lang="en-NG" sz="1600" b="1" dirty="0">
              <a:solidFill>
                <a:schemeClr val="tx1"/>
              </a:solidFill>
            </a:rPr>
            <a:t>TERTIARY</a:t>
          </a:r>
        </a:p>
        <a:p xmlns:a="http://schemas.openxmlformats.org/drawingml/2006/main">
          <a:r>
            <a:rPr lang="en-NG" sz="1600" b="1" dirty="0">
              <a:solidFill>
                <a:schemeClr val="tx1"/>
              </a:solidFill>
            </a:rPr>
            <a:t>INSTITUTION</a:t>
          </a:r>
        </a:p>
      </cdr:txBody>
    </cdr:sp>
  </cdr:relSizeAnchor>
  <cdr:relSizeAnchor xmlns:cdr="http://schemas.openxmlformats.org/drawingml/2006/chartDrawing">
    <cdr:from>
      <cdr:x>0.02258</cdr:x>
      <cdr:y>0.03299</cdr:y>
    </cdr:from>
    <cdr:to>
      <cdr:x>0.29819</cdr:x>
      <cdr:y>0.28909</cdr:y>
    </cdr:to>
    <cdr:sp macro="" textlink="">
      <cdr:nvSpPr>
        <cdr:cNvPr id="6" name="TextBox 5">
          <a:extLst xmlns:a="http://schemas.openxmlformats.org/drawingml/2006/main">
            <a:ext uri="{FF2B5EF4-FFF2-40B4-BE49-F238E27FC236}">
              <a16:creationId xmlns:a16="http://schemas.microsoft.com/office/drawing/2014/main" id="{17A80232-4262-C29C-81D2-4C875EC76AE1}"/>
            </a:ext>
          </a:extLst>
        </cdr:cNvPr>
        <cdr:cNvSpPr txBox="1"/>
      </cdr:nvSpPr>
      <cdr:spPr>
        <a:xfrm xmlns:a="http://schemas.openxmlformats.org/drawingml/2006/main">
          <a:off x="267629" y="197535"/>
          <a:ext cx="3267308" cy="153329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0.01975</cdr:x>
      <cdr:y>0.03113</cdr:y>
    </cdr:from>
    <cdr:to>
      <cdr:x>0.22952</cdr:x>
      <cdr:y>0.77055</cdr:y>
    </cdr:to>
    <cdr:sp macro="" textlink="">
      <cdr:nvSpPr>
        <cdr:cNvPr id="7" name="TextBox 6">
          <a:extLst xmlns:a="http://schemas.openxmlformats.org/drawingml/2006/main">
            <a:ext uri="{FF2B5EF4-FFF2-40B4-BE49-F238E27FC236}">
              <a16:creationId xmlns:a16="http://schemas.microsoft.com/office/drawing/2014/main" id="{8550627E-C57C-A3F9-3565-3E4AA52F30A4}"/>
            </a:ext>
          </a:extLst>
        </cdr:cNvPr>
        <cdr:cNvSpPr txBox="1"/>
      </cdr:nvSpPr>
      <cdr:spPr>
        <a:xfrm xmlns:a="http://schemas.openxmlformats.org/drawingml/2006/main">
          <a:off x="234176" y="186384"/>
          <a:ext cx="2486722" cy="44270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4D4D3-874D-7B41-8653-8271C685EB2A}" type="datetimeFigureOut">
              <a:rPr lang="en-NG" smtClean="0"/>
              <a:t>10/06/2024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08C85-E21F-454B-AEE7-F8FF90C499CF}" type="slidenum">
              <a:rPr lang="en-NG" smtClean="0"/>
              <a:t>‹#›</a:t>
            </a:fld>
            <a:endParaRPr lang="en-NG"/>
          </a:p>
        </p:txBody>
      </p:sp>
    </p:spTree>
    <p:extLst>
      <p:ext uri="{BB962C8B-B14F-4D97-AF65-F5344CB8AC3E}">
        <p14:creationId xmlns:p14="http://schemas.microsoft.com/office/powerpoint/2010/main" val="236421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84B08C85-E21F-454B-AEE7-F8FF90C499CF}" type="slidenum">
              <a:rPr lang="en-NG" smtClean="0"/>
              <a:t>2</a:t>
            </a:fld>
            <a:endParaRPr lang="en-NG"/>
          </a:p>
        </p:txBody>
      </p:sp>
    </p:spTree>
    <p:extLst>
      <p:ext uri="{BB962C8B-B14F-4D97-AF65-F5344CB8AC3E}">
        <p14:creationId xmlns:p14="http://schemas.microsoft.com/office/powerpoint/2010/main" val="173116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E7F21F5-0F56-1246-984E-7ABB82F76F41}" type="datetime1">
              <a:rPr lang="en-US" smtClean="0"/>
              <a:t>6/10/24</a:t>
            </a:fld>
            <a:endParaRPr lang="en-NG"/>
          </a:p>
        </p:txBody>
      </p:sp>
      <p:sp>
        <p:nvSpPr>
          <p:cNvPr id="5" name="Footer Placeholder 4"/>
          <p:cNvSpPr>
            <a:spLocks noGrp="1"/>
          </p:cNvSpPr>
          <p:nvPr>
            <p:ph type="ftr" sz="quarter" idx="11"/>
          </p:nvPr>
        </p:nvSpPr>
        <p:spPr/>
        <p:txBody>
          <a:bodyPr/>
          <a:lstStyle/>
          <a:p>
            <a:endParaRPr lang="en-N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420379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7C207F-56C3-6449-880B-DE341C0AF3FF}" type="datetime1">
              <a:rPr lang="en-US" smtClean="0"/>
              <a:t>6/10/24</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375611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14C5B7-BCE2-D14D-8D73-DCF6E35B6607}" type="datetime1">
              <a:rPr lang="en-US" smtClean="0"/>
              <a:t>6/10/24</a:t>
            </a:fld>
            <a:endParaRPr lang="en-NG"/>
          </a:p>
        </p:txBody>
      </p:sp>
      <p:sp>
        <p:nvSpPr>
          <p:cNvPr id="5" name="Footer Placeholder 4"/>
          <p:cNvSpPr>
            <a:spLocks noGrp="1"/>
          </p:cNvSpPr>
          <p:nvPr>
            <p:ph type="ftr" sz="quarter" idx="11"/>
          </p:nvPr>
        </p:nvSpPr>
        <p:spPr/>
        <p:txBody>
          <a:bodyPr/>
          <a:lstStyle/>
          <a:p>
            <a:endParaRPr lang="en-N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A3E605-34F3-7E4B-8B22-45C5A686B7D2}" type="slidenum">
              <a:rPr lang="en-NG" smtClean="0"/>
              <a:t>‹#›</a:t>
            </a:fld>
            <a:endParaRPr lang="en-N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4112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09CA15B-024B-534B-943A-DE9196BA2E88}" type="datetime1">
              <a:rPr lang="en-US" smtClean="0"/>
              <a:t>6/10/24</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102517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149E06B3-EE78-7B46-A0FF-FEEC17C7F6AB}" type="datetime1">
              <a:rPr lang="en-US" smtClean="0"/>
              <a:t>6/10/24</a:t>
            </a:fld>
            <a:endParaRPr lang="en-NG"/>
          </a:p>
        </p:txBody>
      </p:sp>
      <p:sp>
        <p:nvSpPr>
          <p:cNvPr id="6" name="Footer Placeholder 5"/>
          <p:cNvSpPr>
            <a:spLocks noGrp="1"/>
          </p:cNvSpPr>
          <p:nvPr>
            <p:ph type="ftr" sz="quarter" idx="11"/>
          </p:nvPr>
        </p:nvSpPr>
        <p:spPr/>
        <p:txBody>
          <a:bodyPr/>
          <a:lstStyle/>
          <a:p>
            <a:endParaRPr lang="en-N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A3E605-34F3-7E4B-8B22-45C5A686B7D2}" type="slidenum">
              <a:rPr lang="en-NG" smtClean="0"/>
              <a:t>‹#›</a:t>
            </a:fld>
            <a:endParaRPr lang="en-N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9372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4E0D90EF-6109-1743-A0CA-F1FF25A503E1}" type="datetime1">
              <a:rPr lang="en-US" smtClean="0"/>
              <a:t>6/10/24</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1000366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9521E6F-1CC8-FD4B-9CF7-B59DAEEC2A46}" type="datetime1">
              <a:rPr lang="en-US" smtClean="0"/>
              <a:t>6/10/24</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198599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FEF80D-5367-D447-8303-B0D7436D9332}" type="datetime1">
              <a:rPr lang="en-US" smtClean="0"/>
              <a:t>6/10/24</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54059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B0E879-0456-C44B-8319-CD7DEAB9518A}" type="datetime1">
              <a:rPr lang="en-US" smtClean="0"/>
              <a:t>6/10/24</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263193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656E873-DEC1-D84B-816F-8DE560AA73DD}" type="datetime1">
              <a:rPr lang="en-US" smtClean="0"/>
              <a:t>6/10/24</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216652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F3DA2BB-1DB1-5F4D-ABAA-924AE5C9CF9A}" type="datetime1">
              <a:rPr lang="en-US" smtClean="0"/>
              <a:t>6/10/24</a:t>
            </a:fld>
            <a:endParaRPr lang="en-NG"/>
          </a:p>
        </p:txBody>
      </p:sp>
      <p:sp>
        <p:nvSpPr>
          <p:cNvPr id="6" name="Footer Placeholder 5"/>
          <p:cNvSpPr>
            <a:spLocks noGrp="1"/>
          </p:cNvSpPr>
          <p:nvPr>
            <p:ph type="ftr" sz="quarter" idx="11"/>
          </p:nvPr>
        </p:nvSpPr>
        <p:spPr/>
        <p:txBody>
          <a:bodyPr/>
          <a:lstStyle/>
          <a:p>
            <a:endParaRPr lang="en-N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320912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F2500B9-1668-E249-8C78-B37C4B8C3038}" type="datetime1">
              <a:rPr lang="en-US" smtClean="0"/>
              <a:t>6/10/24</a:t>
            </a:fld>
            <a:endParaRPr lang="en-NG"/>
          </a:p>
        </p:txBody>
      </p:sp>
      <p:sp>
        <p:nvSpPr>
          <p:cNvPr id="8" name="Footer Placeholder 7"/>
          <p:cNvSpPr>
            <a:spLocks noGrp="1"/>
          </p:cNvSpPr>
          <p:nvPr>
            <p:ph type="ftr" sz="quarter" idx="11"/>
          </p:nvPr>
        </p:nvSpPr>
        <p:spPr/>
        <p:txBody>
          <a:bodyPr/>
          <a:lstStyle/>
          <a:p>
            <a:endParaRPr lang="en-N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420829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AA642D8-C794-884B-8B91-1F4CE2C7E805}" type="datetime1">
              <a:rPr lang="en-US" smtClean="0"/>
              <a:t>6/10/24</a:t>
            </a:fld>
            <a:endParaRPr lang="en-NG"/>
          </a:p>
        </p:txBody>
      </p:sp>
      <p:sp>
        <p:nvSpPr>
          <p:cNvPr id="4" name="Footer Placeholder 3"/>
          <p:cNvSpPr>
            <a:spLocks noGrp="1"/>
          </p:cNvSpPr>
          <p:nvPr>
            <p:ph type="ftr" sz="quarter" idx="11"/>
          </p:nvPr>
        </p:nvSpPr>
        <p:spPr/>
        <p:txBody>
          <a:bodyPr/>
          <a:lstStyle/>
          <a:p>
            <a:endParaRPr lang="en-N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201629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E43BB-C83C-C846-8430-BF9B5D7C53E2}" type="datetime1">
              <a:rPr lang="en-US" smtClean="0"/>
              <a:t>6/10/24</a:t>
            </a:fld>
            <a:endParaRPr lang="en-NG"/>
          </a:p>
        </p:txBody>
      </p:sp>
      <p:sp>
        <p:nvSpPr>
          <p:cNvPr id="3" name="Footer Placeholder 2"/>
          <p:cNvSpPr>
            <a:spLocks noGrp="1"/>
          </p:cNvSpPr>
          <p:nvPr>
            <p:ph type="ftr" sz="quarter" idx="11"/>
          </p:nvPr>
        </p:nvSpPr>
        <p:spPr/>
        <p:txBody>
          <a:bodyPr/>
          <a:lstStyle/>
          <a:p>
            <a:endParaRPr lang="en-N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330700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B923A8B-CAA8-1143-AE4F-6E140BCB37C3}" type="datetime1">
              <a:rPr lang="en-US" smtClean="0"/>
              <a:t>6/10/24</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245596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D05853F-EA94-F94D-89A8-D08D2F3C7883}" type="datetime1">
              <a:rPr lang="en-US" smtClean="0"/>
              <a:t>6/10/24</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A3E605-34F3-7E4B-8B22-45C5A686B7D2}" type="slidenum">
              <a:rPr lang="en-NG" smtClean="0"/>
              <a:t>‹#›</a:t>
            </a:fld>
            <a:endParaRPr lang="en-NG"/>
          </a:p>
        </p:txBody>
      </p:sp>
    </p:spTree>
    <p:extLst>
      <p:ext uri="{BB962C8B-B14F-4D97-AF65-F5344CB8AC3E}">
        <p14:creationId xmlns:p14="http://schemas.microsoft.com/office/powerpoint/2010/main" val="178039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0C73E3-05DC-DC4B-B245-A6087E9496C0}" type="datetime1">
              <a:rPr lang="en-US" smtClean="0"/>
              <a:t>6/10/24</a:t>
            </a:fld>
            <a:endParaRPr lang="en-N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A3E605-34F3-7E4B-8B22-45C5A686B7D2}" type="slidenum">
              <a:rPr lang="en-NG" smtClean="0"/>
              <a:t>‹#›</a:t>
            </a:fld>
            <a:endParaRPr lang="en-NG"/>
          </a:p>
        </p:txBody>
      </p:sp>
    </p:spTree>
    <p:extLst>
      <p:ext uri="{BB962C8B-B14F-4D97-AF65-F5344CB8AC3E}">
        <p14:creationId xmlns:p14="http://schemas.microsoft.com/office/powerpoint/2010/main" val="1042827774"/>
      </p:ext>
    </p:extLst>
  </p:cSld>
  <p:clrMap bg1="lt1" tx1="dk1" bg2="lt2" tx2="dk2" accent1="accent1" accent2="accent2" accent3="accent3" accent4="accent4" accent5="accent5" accent6="accent6" hlink="hlink" folHlink="folHlink"/>
  <p:sldLayoutIdLst>
    <p:sldLayoutId id="2147484471" r:id="rId1"/>
    <p:sldLayoutId id="2147484472"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 id="2147484482" r:id="rId12"/>
    <p:sldLayoutId id="2147484483" r:id="rId13"/>
    <p:sldLayoutId id="2147484484" r:id="rId14"/>
    <p:sldLayoutId id="2147484485" r:id="rId15"/>
    <p:sldLayoutId id="214748448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76B6-F186-3024-74F5-FE9DDEABAC20}"/>
              </a:ext>
            </a:extLst>
          </p:cNvPr>
          <p:cNvSpPr>
            <a:spLocks noGrp="1"/>
          </p:cNvSpPr>
          <p:nvPr>
            <p:ph type="ctrTitle"/>
          </p:nvPr>
        </p:nvSpPr>
        <p:spPr>
          <a:xfrm>
            <a:off x="884303" y="936171"/>
            <a:ext cx="10148047" cy="4528458"/>
          </a:xfrm>
        </p:spPr>
        <p:txBody>
          <a:bodyPr>
            <a:noAutofit/>
          </a:bodyPr>
          <a:lstStyle/>
          <a:p>
            <a:pPr algn="ctr">
              <a:lnSpc>
                <a:spcPct val="100000"/>
              </a:lnSpc>
            </a:pPr>
            <a:r>
              <a:rPr lang="en-US" sz="8000" b="1" dirty="0">
                <a:effectLst/>
                <a:ea typeface="Calibri" panose="020F0502020204030204" pitchFamily="34" charset="0"/>
                <a:cs typeface="Times New Roman" panose="02020603050405020304" pitchFamily="18" charset="0"/>
              </a:rPr>
              <a:t>Digital/Online Sport Registration Platform</a:t>
            </a:r>
            <a:endParaRPr lang="en-NG" sz="8000" dirty="0"/>
          </a:p>
        </p:txBody>
      </p:sp>
      <p:sp>
        <p:nvSpPr>
          <p:cNvPr id="5" name="Slide Number Placeholder 4">
            <a:extLst>
              <a:ext uri="{FF2B5EF4-FFF2-40B4-BE49-F238E27FC236}">
                <a16:creationId xmlns:a16="http://schemas.microsoft.com/office/drawing/2014/main" id="{48BEFECC-8A0A-0D68-535A-4F4C7877856B}"/>
              </a:ext>
            </a:extLst>
          </p:cNvPr>
          <p:cNvSpPr>
            <a:spLocks noGrp="1"/>
          </p:cNvSpPr>
          <p:nvPr>
            <p:ph type="sldNum" sz="quarter" idx="12"/>
          </p:nvPr>
        </p:nvSpPr>
        <p:spPr/>
        <p:txBody>
          <a:bodyPr/>
          <a:lstStyle/>
          <a:p>
            <a:fld id="{3AA3E605-34F3-7E4B-8B22-45C5A686B7D2}" type="slidenum">
              <a:rPr lang="en-NG" smtClean="0"/>
              <a:t>1</a:t>
            </a:fld>
            <a:endParaRPr lang="en-NG"/>
          </a:p>
        </p:txBody>
      </p:sp>
    </p:spTree>
    <p:extLst>
      <p:ext uri="{BB962C8B-B14F-4D97-AF65-F5344CB8AC3E}">
        <p14:creationId xmlns:p14="http://schemas.microsoft.com/office/powerpoint/2010/main" val="59383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C3B0-AF22-8B83-7F94-7011ADDDC161}"/>
              </a:ext>
            </a:extLst>
          </p:cNvPr>
          <p:cNvSpPr>
            <a:spLocks noGrp="1"/>
          </p:cNvSpPr>
          <p:nvPr>
            <p:ph type="title"/>
          </p:nvPr>
        </p:nvSpPr>
        <p:spPr>
          <a:xfrm>
            <a:off x="1947839" y="547487"/>
            <a:ext cx="9603275" cy="1049235"/>
          </a:xfrm>
        </p:spPr>
        <p:txBody>
          <a:bodyPr>
            <a:normAutofit/>
          </a:bodyPr>
          <a:lstStyle/>
          <a:p>
            <a:r>
              <a:rPr lang="en-GB" sz="4800" b="1" dirty="0">
                <a:effectLst/>
                <a:latin typeface="+mn-lt"/>
                <a:ea typeface="Times New Roman" panose="02020603050405020304" pitchFamily="18" charset="0"/>
              </a:rPr>
              <a:t>SCOPES AND LIMITATIONS </a:t>
            </a:r>
            <a:endParaRPr lang="en-NG" sz="4800" dirty="0">
              <a:latin typeface="+mn-lt"/>
            </a:endParaRPr>
          </a:p>
        </p:txBody>
      </p:sp>
      <p:sp useBgFill="1">
        <p:nvSpPr>
          <p:cNvPr id="4" name="Content Placeholder 2">
            <a:extLst>
              <a:ext uri="{FF2B5EF4-FFF2-40B4-BE49-F238E27FC236}">
                <a16:creationId xmlns:a16="http://schemas.microsoft.com/office/drawing/2014/main" id="{359F7E8D-F57B-A18C-E8FC-97D72B778F11}"/>
              </a:ext>
            </a:extLst>
          </p:cNvPr>
          <p:cNvSpPr>
            <a:spLocks noGrp="1"/>
          </p:cNvSpPr>
          <p:nvPr>
            <p:ph idx="1"/>
          </p:nvPr>
        </p:nvSpPr>
        <p:spPr>
          <a:xfrm>
            <a:off x="997414" y="1679683"/>
            <a:ext cx="10553700" cy="4544738"/>
          </a:xfrm>
        </p:spPr>
        <p:txBody>
          <a:bodyPr>
            <a:noAutofit/>
          </a:bodyPr>
          <a:lstStyle/>
          <a:p>
            <a:pPr marL="0" indent="0">
              <a:buNone/>
            </a:pPr>
            <a:r>
              <a:rPr lang="en-GB" sz="2800" dirty="0">
                <a:latin typeface="+mn-lt"/>
                <a:ea typeface="Times New Roman" panose="02020603050405020304" pitchFamily="18" charset="0"/>
              </a:rPr>
              <a:t>LIMITATION</a:t>
            </a:r>
            <a:r>
              <a:rPr lang="en-GB" sz="2800" dirty="0">
                <a:effectLst/>
                <a:latin typeface="+mn-lt"/>
                <a:ea typeface="Times New Roman" panose="02020603050405020304" pitchFamily="18" charset="0"/>
              </a:rPr>
              <a:t>:</a:t>
            </a:r>
          </a:p>
          <a:p>
            <a:pPr>
              <a:lnSpc>
                <a:spcPct val="150000"/>
              </a:lnSpc>
            </a:pPr>
            <a:r>
              <a:rPr lang="en-GB" sz="2800" dirty="0">
                <a:effectLst/>
                <a:latin typeface="+mn-lt"/>
                <a:ea typeface="Times New Roman" panose="02020603050405020304" pitchFamily="18" charset="0"/>
              </a:rPr>
              <a:t>Accessibility</a:t>
            </a:r>
            <a:r>
              <a:rPr lang="en-NG" sz="2800" dirty="0">
                <a:effectLst/>
                <a:latin typeface="+mn-lt"/>
              </a:rPr>
              <a:t> </a:t>
            </a:r>
            <a:endParaRPr lang="en-GB" sz="2800" dirty="0">
              <a:effectLst/>
              <a:latin typeface="+mn-lt"/>
            </a:endParaRPr>
          </a:p>
          <a:p>
            <a:pPr>
              <a:lnSpc>
                <a:spcPct val="150000"/>
              </a:lnSpc>
            </a:pPr>
            <a:r>
              <a:rPr lang="en-GB" sz="2800" dirty="0">
                <a:effectLst/>
                <a:latin typeface="+mn-lt"/>
                <a:ea typeface="Times New Roman" panose="02020603050405020304" pitchFamily="18" charset="0"/>
              </a:rPr>
              <a:t>Usability Concerns</a:t>
            </a:r>
            <a:r>
              <a:rPr lang="en-NG" sz="2800" dirty="0">
                <a:effectLst/>
                <a:latin typeface="+mn-lt"/>
              </a:rPr>
              <a:t> </a:t>
            </a:r>
            <a:endParaRPr lang="en-GB" sz="2800" dirty="0">
              <a:latin typeface="+mn-lt"/>
            </a:endParaRPr>
          </a:p>
          <a:p>
            <a:pPr>
              <a:lnSpc>
                <a:spcPct val="150000"/>
              </a:lnSpc>
            </a:pPr>
            <a:r>
              <a:rPr lang="en-GB" sz="2800" dirty="0">
                <a:effectLst/>
                <a:latin typeface="+mn-lt"/>
                <a:ea typeface="Times New Roman" panose="02020603050405020304" pitchFamily="18" charset="0"/>
              </a:rPr>
              <a:t>Ongoing Maintenance</a:t>
            </a:r>
            <a:r>
              <a:rPr lang="en-NG" sz="2800" dirty="0">
                <a:effectLst/>
                <a:latin typeface="+mn-lt"/>
              </a:rPr>
              <a:t> </a:t>
            </a:r>
            <a:endParaRPr lang="en-GB" sz="2800" dirty="0">
              <a:latin typeface="+mn-lt"/>
            </a:endParaRPr>
          </a:p>
          <a:p>
            <a:pPr>
              <a:lnSpc>
                <a:spcPct val="150000"/>
              </a:lnSpc>
            </a:pPr>
            <a:r>
              <a:rPr lang="en-GB" sz="2800" dirty="0">
                <a:effectLst/>
                <a:latin typeface="+mn-lt"/>
                <a:ea typeface="Times New Roman" panose="02020603050405020304" pitchFamily="18" charset="0"/>
              </a:rPr>
              <a:t>Regulatory and Compliance Issues</a:t>
            </a:r>
            <a:r>
              <a:rPr lang="en-NG" sz="2800" dirty="0">
                <a:effectLst/>
                <a:latin typeface="+mn-lt"/>
              </a:rPr>
              <a:t> </a:t>
            </a:r>
            <a:endParaRPr lang="en-NG" sz="2800" dirty="0">
              <a:latin typeface="+mn-lt"/>
            </a:endParaRPr>
          </a:p>
        </p:txBody>
      </p:sp>
      <p:sp>
        <p:nvSpPr>
          <p:cNvPr id="6" name="Slide Number Placeholder 5">
            <a:extLst>
              <a:ext uri="{FF2B5EF4-FFF2-40B4-BE49-F238E27FC236}">
                <a16:creationId xmlns:a16="http://schemas.microsoft.com/office/drawing/2014/main" id="{B4A12E33-2C5B-CD99-2E73-4FE37D0C8B65}"/>
              </a:ext>
            </a:extLst>
          </p:cNvPr>
          <p:cNvSpPr>
            <a:spLocks noGrp="1"/>
          </p:cNvSpPr>
          <p:nvPr>
            <p:ph type="sldNum" sz="quarter" idx="12"/>
          </p:nvPr>
        </p:nvSpPr>
        <p:spPr/>
        <p:txBody>
          <a:bodyPr/>
          <a:lstStyle/>
          <a:p>
            <a:fld id="{3AA3E605-34F3-7E4B-8B22-45C5A686B7D2}" type="slidenum">
              <a:rPr lang="en-NG" smtClean="0"/>
              <a:t>10</a:t>
            </a:fld>
            <a:endParaRPr lang="en-NG"/>
          </a:p>
        </p:txBody>
      </p:sp>
    </p:spTree>
    <p:extLst>
      <p:ext uri="{BB962C8B-B14F-4D97-AF65-F5344CB8AC3E}">
        <p14:creationId xmlns:p14="http://schemas.microsoft.com/office/powerpoint/2010/main" val="398162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C3B0-AF22-8B83-7F94-7011ADDDC161}"/>
              </a:ext>
            </a:extLst>
          </p:cNvPr>
          <p:cNvSpPr>
            <a:spLocks noGrp="1"/>
          </p:cNvSpPr>
          <p:nvPr>
            <p:ph type="title"/>
          </p:nvPr>
        </p:nvSpPr>
        <p:spPr>
          <a:xfrm>
            <a:off x="1895333" y="487295"/>
            <a:ext cx="9603275" cy="1049235"/>
          </a:xfrm>
        </p:spPr>
        <p:txBody>
          <a:bodyPr>
            <a:normAutofit/>
          </a:bodyPr>
          <a:lstStyle/>
          <a:p>
            <a:r>
              <a:rPr lang="en-GB" sz="4800" b="1" dirty="0">
                <a:effectLst/>
                <a:latin typeface="+mn-lt"/>
                <a:ea typeface="Times New Roman" panose="02020603050405020304" pitchFamily="18" charset="0"/>
              </a:rPr>
              <a:t>LITERATURE REVIEW</a:t>
            </a:r>
            <a:endParaRPr lang="en-NG" sz="4800" dirty="0">
              <a:latin typeface="+mn-lt"/>
            </a:endParaRPr>
          </a:p>
        </p:txBody>
      </p:sp>
      <p:sp useBgFill="1">
        <p:nvSpPr>
          <p:cNvPr id="4" name="Content Placeholder 2">
            <a:extLst>
              <a:ext uri="{FF2B5EF4-FFF2-40B4-BE49-F238E27FC236}">
                <a16:creationId xmlns:a16="http://schemas.microsoft.com/office/drawing/2014/main" id="{359F7E8D-F57B-A18C-E8FC-97D72B778F11}"/>
              </a:ext>
            </a:extLst>
          </p:cNvPr>
          <p:cNvSpPr>
            <a:spLocks noGrp="1"/>
          </p:cNvSpPr>
          <p:nvPr>
            <p:ph idx="1"/>
          </p:nvPr>
        </p:nvSpPr>
        <p:spPr>
          <a:xfrm>
            <a:off x="693392" y="1656273"/>
            <a:ext cx="11411152" cy="4834458"/>
          </a:xfrm>
        </p:spPr>
        <p:txBody>
          <a:bodyPr>
            <a:noAutofit/>
          </a:bodyPr>
          <a:lstStyle/>
          <a:p>
            <a:r>
              <a:rPr lang="en-GB" sz="2200" b="0" i="0" u="none" strike="noStrike" dirty="0">
                <a:effectLst/>
                <a:latin typeface="+mn-lt"/>
              </a:rPr>
              <a:t>Design and Implementation of Smartphone Application for Badminton sports community. Journal of Physics Conference Series. Indonesia (March 2020) </a:t>
            </a:r>
            <a:r>
              <a:rPr lang="en-GB" sz="2200" b="0" i="0" u="none" strike="noStrike" dirty="0" err="1">
                <a:effectLst/>
                <a:latin typeface="+mn-lt"/>
              </a:rPr>
              <a:t>Nizirwan</a:t>
            </a:r>
            <a:r>
              <a:rPr lang="en-GB" sz="2200" b="0" i="0" u="none" strike="noStrike" dirty="0">
                <a:effectLst/>
                <a:latin typeface="+mn-lt"/>
              </a:rPr>
              <a:t> Anwar, Eric </a:t>
            </a:r>
            <a:r>
              <a:rPr lang="en-GB" sz="2200" b="0" i="0" u="none" strike="noStrike" dirty="0" err="1">
                <a:effectLst/>
                <a:latin typeface="+mn-lt"/>
              </a:rPr>
              <a:t>HendroAsali</a:t>
            </a:r>
            <a:r>
              <a:rPr lang="en-GB" sz="2200" b="0" i="0" u="none" strike="noStrike" dirty="0">
                <a:effectLst/>
                <a:latin typeface="+mn-lt"/>
              </a:rPr>
              <a:t>, </a:t>
            </a:r>
            <a:r>
              <a:rPr lang="en-GB" sz="2200" b="0" i="0" u="none" strike="noStrike" dirty="0" err="1">
                <a:effectLst/>
                <a:latin typeface="+mn-lt"/>
              </a:rPr>
              <a:t>Heryanto</a:t>
            </a:r>
            <a:r>
              <a:rPr lang="en-GB" sz="2200" b="0" i="0" u="none" strike="noStrike" dirty="0">
                <a:effectLst/>
                <a:latin typeface="+mn-lt"/>
              </a:rPr>
              <a:t>, Teddy </a:t>
            </a:r>
            <a:r>
              <a:rPr lang="en-GB" sz="2200" b="0" i="0" u="none" strike="noStrike" dirty="0" err="1">
                <a:effectLst/>
                <a:latin typeface="+mn-lt"/>
              </a:rPr>
              <a:t>Budiyanto</a:t>
            </a:r>
            <a:endParaRPr lang="en-GB" sz="2200" b="0" i="0" u="none" strike="noStrike" dirty="0">
              <a:effectLst/>
              <a:latin typeface="+mn-lt"/>
            </a:endParaRPr>
          </a:p>
          <a:p>
            <a:r>
              <a:rPr lang="en-GB" sz="2200" b="0" i="0" u="none" strike="noStrike" dirty="0">
                <a:effectLst/>
                <a:latin typeface="+mn-lt"/>
              </a:rPr>
              <a:t>The design and implementation of sports competition registration system based on SSH framework system (January 2017) </a:t>
            </a:r>
            <a:r>
              <a:rPr lang="en-GB" sz="2200" b="0" i="0" u="none" strike="noStrike" dirty="0" err="1">
                <a:effectLst/>
                <a:latin typeface="+mn-lt"/>
              </a:rPr>
              <a:t>Revista</a:t>
            </a:r>
            <a:r>
              <a:rPr lang="en-GB" sz="2200" b="0" i="0" u="none" strike="noStrike" dirty="0">
                <a:effectLst/>
                <a:latin typeface="+mn-lt"/>
              </a:rPr>
              <a:t> de la </a:t>
            </a:r>
            <a:r>
              <a:rPr lang="en-GB" sz="2200" b="0" i="0" u="none" strike="noStrike" dirty="0" err="1">
                <a:effectLst/>
                <a:latin typeface="+mn-lt"/>
              </a:rPr>
              <a:t>Facultad</a:t>
            </a:r>
            <a:r>
              <a:rPr lang="en-GB" sz="2200" b="0" i="0" u="none" strike="noStrike" dirty="0">
                <a:effectLst/>
                <a:latin typeface="+mn-lt"/>
              </a:rPr>
              <a:t> de </a:t>
            </a:r>
            <a:r>
              <a:rPr lang="en-GB" sz="2200" b="0" i="0" u="none" strike="noStrike" dirty="0" err="1">
                <a:effectLst/>
                <a:latin typeface="+mn-lt"/>
              </a:rPr>
              <a:t>Ingeniería</a:t>
            </a:r>
            <a:r>
              <a:rPr lang="en-GB" sz="2200" dirty="0">
                <a:latin typeface="+mn-lt"/>
              </a:rPr>
              <a:t>. </a:t>
            </a:r>
            <a:r>
              <a:rPr lang="en-GB" sz="2200" i="1" dirty="0">
                <a:latin typeface="+mn-lt"/>
              </a:rPr>
              <a:t>C. Wang, N. Gao</a:t>
            </a:r>
            <a:endParaRPr lang="en-GB" sz="2200" b="0" i="0" u="none" strike="noStrike" dirty="0">
              <a:effectLst/>
              <a:latin typeface="+mn-lt"/>
            </a:endParaRPr>
          </a:p>
          <a:p>
            <a:r>
              <a:rPr lang="en-GB" sz="2200" b="0" i="0" u="none" strike="noStrike" dirty="0">
                <a:effectLst/>
                <a:latin typeface="+mn-lt"/>
              </a:rPr>
              <a:t>Design and Implementation of Online Booking System of University Sports Venues (January 2017)</a:t>
            </a:r>
            <a:r>
              <a:rPr lang="en-GB" sz="2200" dirty="0">
                <a:latin typeface="+mn-lt"/>
              </a:rPr>
              <a:t> </a:t>
            </a:r>
            <a:r>
              <a:rPr lang="en-GB" sz="2200" b="0" i="0" u="none" strike="noStrike" dirty="0">
                <a:effectLst/>
                <a:latin typeface="+mn-lt"/>
              </a:rPr>
              <a:t>MATEC Web of Conferences. </a:t>
            </a:r>
            <a:r>
              <a:rPr lang="en-GB" sz="2200" b="0" i="1" u="none" strike="noStrike" dirty="0">
                <a:effectLst/>
                <a:latin typeface="+mn-lt"/>
              </a:rPr>
              <a:t>Can Li, Junjie Li, Zhang Meng</a:t>
            </a:r>
            <a:endParaRPr lang="en-GB" sz="2200" b="0" i="0" u="none" strike="noStrike" dirty="0">
              <a:effectLst/>
              <a:latin typeface="+mn-lt"/>
            </a:endParaRPr>
          </a:p>
          <a:p>
            <a:r>
              <a:rPr lang="en-GB" sz="2200" b="0" i="0" u="none" strike="noStrike" dirty="0">
                <a:effectLst/>
                <a:latin typeface="+mn-lt"/>
              </a:rPr>
              <a:t>Analysis and Design of Training Room Reservation Management System Based on SSH Framework Journal of Physics Conference Series (August 2019) </a:t>
            </a:r>
            <a:r>
              <a:rPr lang="en-GB" sz="2200" i="1" dirty="0">
                <a:latin typeface="+mn-lt"/>
              </a:rPr>
              <a:t>Ting Wang, </a:t>
            </a:r>
            <a:r>
              <a:rPr lang="en-GB" sz="2200" i="1" dirty="0" err="1">
                <a:latin typeface="+mn-lt"/>
              </a:rPr>
              <a:t>Chuamfeng</a:t>
            </a:r>
            <a:r>
              <a:rPr lang="en-GB" sz="2200" i="1" dirty="0">
                <a:latin typeface="+mn-lt"/>
              </a:rPr>
              <a:t> </a:t>
            </a:r>
            <a:r>
              <a:rPr lang="en-GB" sz="2200" i="1" dirty="0" err="1">
                <a:latin typeface="+mn-lt"/>
              </a:rPr>
              <a:t>Bie</a:t>
            </a:r>
            <a:r>
              <a:rPr lang="en-GB" sz="2200" i="1" dirty="0">
                <a:latin typeface="+mn-lt"/>
              </a:rPr>
              <a:t>.</a:t>
            </a:r>
          </a:p>
        </p:txBody>
      </p:sp>
      <p:sp>
        <p:nvSpPr>
          <p:cNvPr id="6" name="Slide Number Placeholder 5">
            <a:extLst>
              <a:ext uri="{FF2B5EF4-FFF2-40B4-BE49-F238E27FC236}">
                <a16:creationId xmlns:a16="http://schemas.microsoft.com/office/drawing/2014/main" id="{175F965A-D939-BFC8-DB6B-23C3D6014E0E}"/>
              </a:ext>
            </a:extLst>
          </p:cNvPr>
          <p:cNvSpPr>
            <a:spLocks noGrp="1"/>
          </p:cNvSpPr>
          <p:nvPr>
            <p:ph type="sldNum" sz="quarter" idx="12"/>
          </p:nvPr>
        </p:nvSpPr>
        <p:spPr/>
        <p:txBody>
          <a:bodyPr/>
          <a:lstStyle/>
          <a:p>
            <a:fld id="{3AA3E605-34F3-7E4B-8B22-45C5A686B7D2}" type="slidenum">
              <a:rPr lang="en-NG" smtClean="0"/>
              <a:t>11</a:t>
            </a:fld>
            <a:endParaRPr lang="en-NG"/>
          </a:p>
        </p:txBody>
      </p:sp>
    </p:spTree>
    <p:extLst>
      <p:ext uri="{BB962C8B-B14F-4D97-AF65-F5344CB8AC3E}">
        <p14:creationId xmlns:p14="http://schemas.microsoft.com/office/powerpoint/2010/main" val="17477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F3EF-96DD-71AE-9587-2D0A1E225D78}"/>
              </a:ext>
            </a:extLst>
          </p:cNvPr>
          <p:cNvSpPr>
            <a:spLocks noGrp="1"/>
          </p:cNvSpPr>
          <p:nvPr>
            <p:ph type="title"/>
          </p:nvPr>
        </p:nvSpPr>
        <p:spPr>
          <a:xfrm>
            <a:off x="805543" y="596347"/>
            <a:ext cx="10883746" cy="949169"/>
          </a:xfrm>
        </p:spPr>
        <p:txBody>
          <a:bodyPr>
            <a:normAutofit/>
          </a:bodyPr>
          <a:lstStyle/>
          <a:p>
            <a:pPr algn="ctr"/>
            <a:r>
              <a:rPr lang="en-NG" sz="4000" b="1" dirty="0"/>
              <a:t>METHODOLOGY &amp; SCOPE OF BUILD</a:t>
            </a:r>
          </a:p>
        </p:txBody>
      </p:sp>
      <p:sp useBgFill="1">
        <p:nvSpPr>
          <p:cNvPr id="11" name="Rounded Rectangle 10">
            <a:extLst>
              <a:ext uri="{FF2B5EF4-FFF2-40B4-BE49-F238E27FC236}">
                <a16:creationId xmlns:a16="http://schemas.microsoft.com/office/drawing/2014/main" id="{BB7579FA-96C9-79CC-4035-8C47F8479E85}"/>
              </a:ext>
            </a:extLst>
          </p:cNvPr>
          <p:cNvSpPr/>
          <p:nvPr/>
        </p:nvSpPr>
        <p:spPr>
          <a:xfrm>
            <a:off x="1172123" y="1545516"/>
            <a:ext cx="10150585" cy="4869323"/>
          </a:xfrm>
          <a:prstGeom prst="roundRect">
            <a:avLst>
              <a:gd name="adj" fmla="val 2416"/>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NG" sz="1600" b="1" dirty="0">
                <a:solidFill>
                  <a:schemeClr val="tx1"/>
                </a:solidFill>
              </a:rPr>
              <a:t>FULL NAME</a:t>
            </a:r>
          </a:p>
          <a:p>
            <a:pPr marL="285750" indent="-285750">
              <a:lnSpc>
                <a:spcPct val="200000"/>
              </a:lnSpc>
              <a:buFont typeface="Arial" panose="020B0604020202020204" pitchFamily="34" charset="0"/>
              <a:buChar char="•"/>
            </a:pPr>
            <a:r>
              <a:rPr lang="en-NG" sz="1600" b="1" dirty="0">
                <a:solidFill>
                  <a:schemeClr val="tx1"/>
                </a:solidFill>
              </a:rPr>
              <a:t>SEX/GENDER</a:t>
            </a:r>
          </a:p>
          <a:p>
            <a:pPr marL="285750" indent="-285750">
              <a:lnSpc>
                <a:spcPct val="200000"/>
              </a:lnSpc>
              <a:buFont typeface="Arial" panose="020B0604020202020204" pitchFamily="34" charset="0"/>
              <a:buChar char="•"/>
            </a:pPr>
            <a:r>
              <a:rPr lang="en-NG" sz="1600" b="1" dirty="0">
                <a:solidFill>
                  <a:schemeClr val="tx1"/>
                </a:solidFill>
              </a:rPr>
              <a:t>DATE OF BIRTH</a:t>
            </a:r>
          </a:p>
          <a:p>
            <a:pPr marL="285750" indent="-285750">
              <a:lnSpc>
                <a:spcPct val="200000"/>
              </a:lnSpc>
              <a:buFont typeface="Arial" panose="020B0604020202020204" pitchFamily="34" charset="0"/>
              <a:buChar char="•"/>
            </a:pPr>
            <a:r>
              <a:rPr lang="en-NG" sz="1600" b="1" dirty="0">
                <a:solidFill>
                  <a:schemeClr val="tx1"/>
                </a:solidFill>
              </a:rPr>
              <a:t>MARITAL STATUS</a:t>
            </a:r>
          </a:p>
          <a:p>
            <a:pPr marL="285750" indent="-285750">
              <a:lnSpc>
                <a:spcPct val="200000"/>
              </a:lnSpc>
              <a:buFont typeface="Arial" panose="020B0604020202020204" pitchFamily="34" charset="0"/>
              <a:buChar char="•"/>
            </a:pPr>
            <a:r>
              <a:rPr lang="en-NG" sz="1600" b="1" dirty="0">
                <a:solidFill>
                  <a:schemeClr val="tx1"/>
                </a:solidFill>
              </a:rPr>
              <a:t>SPORT PREFERENCE (FOOTBALL/BASKETBALL)</a:t>
            </a:r>
          </a:p>
          <a:p>
            <a:pPr marL="285750" indent="-285750">
              <a:lnSpc>
                <a:spcPct val="200000"/>
              </a:lnSpc>
              <a:buFont typeface="Arial" panose="020B0604020202020204" pitchFamily="34" charset="0"/>
              <a:buChar char="•"/>
            </a:pPr>
            <a:r>
              <a:rPr lang="en-NG" sz="1600" b="1" dirty="0">
                <a:solidFill>
                  <a:schemeClr val="tx1"/>
                </a:solidFill>
              </a:rPr>
              <a:t>ADDRESS</a:t>
            </a:r>
          </a:p>
          <a:p>
            <a:pPr marL="285750" indent="-285750">
              <a:lnSpc>
                <a:spcPct val="200000"/>
              </a:lnSpc>
              <a:buFont typeface="Arial" panose="020B0604020202020204" pitchFamily="34" charset="0"/>
              <a:buChar char="•"/>
            </a:pPr>
            <a:r>
              <a:rPr lang="en-NG" sz="1600" b="1" dirty="0">
                <a:solidFill>
                  <a:schemeClr val="tx1"/>
                </a:solidFill>
              </a:rPr>
              <a:t>PHONE NUMBER</a:t>
            </a:r>
          </a:p>
          <a:p>
            <a:pPr marL="285750" indent="-285750">
              <a:lnSpc>
                <a:spcPct val="200000"/>
              </a:lnSpc>
              <a:buFont typeface="Arial" panose="020B0604020202020204" pitchFamily="34" charset="0"/>
              <a:buChar char="•"/>
            </a:pPr>
            <a:r>
              <a:rPr lang="en-NG" sz="1600" b="1" dirty="0">
                <a:solidFill>
                  <a:schemeClr val="tx1"/>
                </a:solidFill>
              </a:rPr>
              <a:t>EMAIL ADDRESS</a:t>
            </a:r>
          </a:p>
          <a:p>
            <a:pPr marL="285750" indent="-285750">
              <a:lnSpc>
                <a:spcPct val="200000"/>
              </a:lnSpc>
              <a:buFont typeface="Arial" panose="020B0604020202020204" pitchFamily="34" charset="0"/>
              <a:buChar char="•"/>
            </a:pPr>
            <a:r>
              <a:rPr lang="en-NG" sz="1600" b="1" dirty="0">
                <a:solidFill>
                  <a:schemeClr val="tx1"/>
                </a:solidFill>
              </a:rPr>
              <a:t>NEXT OF KIN INFORMATION</a:t>
            </a:r>
          </a:p>
        </p:txBody>
      </p:sp>
      <p:pic>
        <p:nvPicPr>
          <p:cNvPr id="5" name="Graphic 4">
            <a:extLst>
              <a:ext uri="{FF2B5EF4-FFF2-40B4-BE49-F238E27FC236}">
                <a16:creationId xmlns:a16="http://schemas.microsoft.com/office/drawing/2014/main" id="{BA0EB594-AE6D-8D6D-D0C0-72EBE9EEC28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12" t="32822" r="55385"/>
          <a:stretch/>
        </p:blipFill>
        <p:spPr>
          <a:xfrm>
            <a:off x="6713441" y="3084174"/>
            <a:ext cx="3361962" cy="2683156"/>
          </a:xfrm>
          <a:prstGeom prst="rect">
            <a:avLst/>
          </a:prstGeom>
        </p:spPr>
      </p:pic>
      <p:sp>
        <p:nvSpPr>
          <p:cNvPr id="7" name="TextBox 6">
            <a:extLst>
              <a:ext uri="{FF2B5EF4-FFF2-40B4-BE49-F238E27FC236}">
                <a16:creationId xmlns:a16="http://schemas.microsoft.com/office/drawing/2014/main" id="{86662A58-8CFF-76A0-2BE3-8C530E1F96B6}"/>
              </a:ext>
            </a:extLst>
          </p:cNvPr>
          <p:cNvSpPr txBox="1"/>
          <p:nvPr/>
        </p:nvSpPr>
        <p:spPr>
          <a:xfrm>
            <a:off x="7749990" y="2053235"/>
            <a:ext cx="1650240" cy="523220"/>
          </a:xfrm>
          <a:prstGeom prst="rect">
            <a:avLst/>
          </a:prstGeom>
          <a:noFill/>
        </p:spPr>
        <p:txBody>
          <a:bodyPr wrap="square" rtlCol="0">
            <a:spAutoFit/>
          </a:bodyPr>
          <a:lstStyle/>
          <a:p>
            <a:r>
              <a:rPr lang="en-NG" sz="2800" b="1" dirty="0"/>
              <a:t>SCOUTS</a:t>
            </a:r>
          </a:p>
        </p:txBody>
      </p:sp>
      <p:sp>
        <p:nvSpPr>
          <p:cNvPr id="6" name="Slide Number Placeholder 5">
            <a:extLst>
              <a:ext uri="{FF2B5EF4-FFF2-40B4-BE49-F238E27FC236}">
                <a16:creationId xmlns:a16="http://schemas.microsoft.com/office/drawing/2014/main" id="{44C8B65F-C523-4C75-0F4E-C8FD678D9122}"/>
              </a:ext>
            </a:extLst>
          </p:cNvPr>
          <p:cNvSpPr>
            <a:spLocks noGrp="1"/>
          </p:cNvSpPr>
          <p:nvPr>
            <p:ph type="sldNum" sz="quarter" idx="12"/>
          </p:nvPr>
        </p:nvSpPr>
        <p:spPr/>
        <p:txBody>
          <a:bodyPr/>
          <a:lstStyle/>
          <a:p>
            <a:fld id="{3AA3E605-34F3-7E4B-8B22-45C5A686B7D2}" type="slidenum">
              <a:rPr lang="en-NG" smtClean="0"/>
              <a:t>12</a:t>
            </a:fld>
            <a:endParaRPr lang="en-NG"/>
          </a:p>
        </p:txBody>
      </p:sp>
    </p:spTree>
    <p:extLst>
      <p:ext uri="{BB962C8B-B14F-4D97-AF65-F5344CB8AC3E}">
        <p14:creationId xmlns:p14="http://schemas.microsoft.com/office/powerpoint/2010/main" val="221848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F3EF-96DD-71AE-9587-2D0A1E225D78}"/>
              </a:ext>
            </a:extLst>
          </p:cNvPr>
          <p:cNvSpPr>
            <a:spLocks noGrp="1"/>
          </p:cNvSpPr>
          <p:nvPr>
            <p:ph type="title"/>
          </p:nvPr>
        </p:nvSpPr>
        <p:spPr>
          <a:xfrm>
            <a:off x="502651" y="526611"/>
            <a:ext cx="10365953" cy="883068"/>
          </a:xfrm>
        </p:spPr>
        <p:txBody>
          <a:bodyPr>
            <a:normAutofit/>
          </a:bodyPr>
          <a:lstStyle/>
          <a:p>
            <a:pPr algn="ctr"/>
            <a:r>
              <a:rPr lang="en-NG" b="1" dirty="0"/>
              <a:t>METHODOLOGY &amp; SCOPE OF BUILD</a:t>
            </a:r>
          </a:p>
        </p:txBody>
      </p:sp>
      <p:sp useBgFill="1">
        <p:nvSpPr>
          <p:cNvPr id="6" name="Rounded Rectangle 5">
            <a:extLst>
              <a:ext uri="{FF2B5EF4-FFF2-40B4-BE49-F238E27FC236}">
                <a16:creationId xmlns:a16="http://schemas.microsoft.com/office/drawing/2014/main" id="{F04C87D0-9C2D-4D7C-2461-B9215E094041}"/>
              </a:ext>
            </a:extLst>
          </p:cNvPr>
          <p:cNvSpPr/>
          <p:nvPr/>
        </p:nvSpPr>
        <p:spPr>
          <a:xfrm>
            <a:off x="947057" y="1409679"/>
            <a:ext cx="10365953" cy="5178407"/>
          </a:xfrm>
          <a:prstGeom prst="roundRect">
            <a:avLst>
              <a:gd name="adj" fmla="val 2416"/>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NG" sz="1600" b="1" dirty="0">
                <a:solidFill>
                  <a:schemeClr val="tx1"/>
                </a:solidFill>
              </a:rPr>
              <a:t>FULL NAME</a:t>
            </a:r>
          </a:p>
          <a:p>
            <a:pPr marL="285750" indent="-285750">
              <a:lnSpc>
                <a:spcPct val="150000"/>
              </a:lnSpc>
              <a:buFont typeface="Arial" panose="020B0604020202020204" pitchFamily="34" charset="0"/>
              <a:buChar char="•"/>
            </a:pPr>
            <a:r>
              <a:rPr lang="en-NG" sz="1600" b="1" dirty="0">
                <a:solidFill>
                  <a:schemeClr val="tx1"/>
                </a:solidFill>
              </a:rPr>
              <a:t>SEX/GENDER</a:t>
            </a:r>
          </a:p>
          <a:p>
            <a:pPr marL="285750" indent="-285750">
              <a:lnSpc>
                <a:spcPct val="150000"/>
              </a:lnSpc>
              <a:buFont typeface="Arial" panose="020B0604020202020204" pitchFamily="34" charset="0"/>
              <a:buChar char="•"/>
            </a:pPr>
            <a:r>
              <a:rPr lang="en-NG" sz="1600" b="1" dirty="0">
                <a:solidFill>
                  <a:schemeClr val="tx1"/>
                </a:solidFill>
              </a:rPr>
              <a:t>DATE OF BIRTH</a:t>
            </a:r>
          </a:p>
          <a:p>
            <a:pPr marL="285750" indent="-285750">
              <a:lnSpc>
                <a:spcPct val="150000"/>
              </a:lnSpc>
              <a:buFont typeface="Arial" panose="020B0604020202020204" pitchFamily="34" charset="0"/>
              <a:buChar char="•"/>
            </a:pPr>
            <a:r>
              <a:rPr lang="en-NG" sz="1600" b="1" dirty="0">
                <a:solidFill>
                  <a:schemeClr val="tx1"/>
                </a:solidFill>
              </a:rPr>
              <a:t>MARITAL STATUS</a:t>
            </a:r>
          </a:p>
          <a:p>
            <a:pPr marL="285750" indent="-285750">
              <a:lnSpc>
                <a:spcPct val="150000"/>
              </a:lnSpc>
              <a:buFont typeface="Arial" panose="020B0604020202020204" pitchFamily="34" charset="0"/>
              <a:buChar char="•"/>
            </a:pPr>
            <a:r>
              <a:rPr lang="en-NG" sz="1600" b="1" dirty="0">
                <a:solidFill>
                  <a:schemeClr val="tx1"/>
                </a:solidFill>
              </a:rPr>
              <a:t>HEIGHT</a:t>
            </a:r>
          </a:p>
          <a:p>
            <a:pPr marL="285750" indent="-285750">
              <a:lnSpc>
                <a:spcPct val="150000"/>
              </a:lnSpc>
              <a:buFont typeface="Arial" panose="020B0604020202020204" pitchFamily="34" charset="0"/>
              <a:buChar char="•"/>
            </a:pPr>
            <a:r>
              <a:rPr lang="en-NG" sz="1600" b="1" dirty="0">
                <a:solidFill>
                  <a:schemeClr val="tx1"/>
                </a:solidFill>
              </a:rPr>
              <a:t>WEIGHT</a:t>
            </a:r>
          </a:p>
          <a:p>
            <a:pPr marL="285750" indent="-285750">
              <a:lnSpc>
                <a:spcPct val="150000"/>
              </a:lnSpc>
              <a:buFont typeface="Arial" panose="020B0604020202020204" pitchFamily="34" charset="0"/>
              <a:buChar char="•"/>
            </a:pPr>
            <a:r>
              <a:rPr lang="en-NG" sz="1600" b="1" dirty="0">
                <a:solidFill>
                  <a:schemeClr val="tx1"/>
                </a:solidFill>
              </a:rPr>
              <a:t>SPORT PREFRENCE (FOOTBALL/BASKETBALL)</a:t>
            </a:r>
          </a:p>
          <a:p>
            <a:pPr marL="285750" indent="-285750">
              <a:lnSpc>
                <a:spcPct val="150000"/>
              </a:lnSpc>
              <a:buFont typeface="Arial" panose="020B0604020202020204" pitchFamily="34" charset="0"/>
              <a:buChar char="•"/>
            </a:pPr>
            <a:r>
              <a:rPr lang="en-NG" sz="1600" b="1" dirty="0">
                <a:solidFill>
                  <a:schemeClr val="tx1"/>
                </a:solidFill>
              </a:rPr>
              <a:t>ADDRESS</a:t>
            </a:r>
          </a:p>
          <a:p>
            <a:pPr marL="285750" indent="-285750">
              <a:lnSpc>
                <a:spcPct val="150000"/>
              </a:lnSpc>
              <a:buFont typeface="Arial" panose="020B0604020202020204" pitchFamily="34" charset="0"/>
              <a:buChar char="•"/>
            </a:pPr>
            <a:r>
              <a:rPr lang="en-NG" sz="1600" b="1" dirty="0">
                <a:solidFill>
                  <a:schemeClr val="tx1"/>
                </a:solidFill>
              </a:rPr>
              <a:t>PHONE NUMBER</a:t>
            </a:r>
          </a:p>
          <a:p>
            <a:pPr marL="285750" indent="-285750">
              <a:lnSpc>
                <a:spcPct val="150000"/>
              </a:lnSpc>
              <a:buFont typeface="Arial" panose="020B0604020202020204" pitchFamily="34" charset="0"/>
              <a:buChar char="•"/>
            </a:pPr>
            <a:r>
              <a:rPr lang="en-NG" sz="1600" b="1" dirty="0">
                <a:solidFill>
                  <a:schemeClr val="tx1"/>
                </a:solidFill>
              </a:rPr>
              <a:t>EMAIL ADDRESS</a:t>
            </a:r>
          </a:p>
          <a:p>
            <a:pPr marL="285750" indent="-285750">
              <a:lnSpc>
                <a:spcPct val="150000"/>
              </a:lnSpc>
              <a:buFont typeface="Arial" panose="020B0604020202020204" pitchFamily="34" charset="0"/>
              <a:buChar char="•"/>
            </a:pPr>
            <a:r>
              <a:rPr lang="en-NG" sz="1600" b="1" dirty="0">
                <a:solidFill>
                  <a:schemeClr val="tx1"/>
                </a:solidFill>
              </a:rPr>
              <a:t>NEXT OF KIN INFORMATION</a:t>
            </a:r>
          </a:p>
          <a:p>
            <a:pPr marL="285750" indent="-285750">
              <a:lnSpc>
                <a:spcPct val="150000"/>
              </a:lnSpc>
              <a:buFont typeface="Arial" panose="020B0604020202020204" pitchFamily="34" charset="0"/>
              <a:buChar char="•"/>
            </a:pPr>
            <a:r>
              <a:rPr lang="en-NG" sz="1600" b="1" dirty="0">
                <a:solidFill>
                  <a:schemeClr val="tx1"/>
                </a:solidFill>
              </a:rPr>
              <a:t>BLOOD GROUP/GENOTYPE</a:t>
            </a:r>
          </a:p>
          <a:p>
            <a:pPr marL="285750" indent="-285750">
              <a:lnSpc>
                <a:spcPct val="150000"/>
              </a:lnSpc>
              <a:buFont typeface="Arial" panose="020B0604020202020204" pitchFamily="34" charset="0"/>
              <a:buChar char="•"/>
            </a:pPr>
            <a:r>
              <a:rPr lang="en-NG" sz="1600" b="1" dirty="0">
                <a:solidFill>
                  <a:schemeClr val="tx1"/>
                </a:solidFill>
              </a:rPr>
              <a:t>YOUTUBE LINK</a:t>
            </a:r>
          </a:p>
        </p:txBody>
      </p:sp>
      <p:pic>
        <p:nvPicPr>
          <p:cNvPr id="4" name="Graphic 3">
            <a:extLst>
              <a:ext uri="{FF2B5EF4-FFF2-40B4-BE49-F238E27FC236}">
                <a16:creationId xmlns:a16="http://schemas.microsoft.com/office/drawing/2014/main" id="{5F6FB869-EB9E-75C0-3FF0-1B4A6A34EE5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7382" r="43019"/>
          <a:stretch/>
        </p:blipFill>
        <p:spPr>
          <a:xfrm flipH="1">
            <a:off x="8299391" y="2864781"/>
            <a:ext cx="2250198" cy="2754909"/>
          </a:xfrm>
          <a:prstGeom prst="rect">
            <a:avLst/>
          </a:prstGeom>
        </p:spPr>
      </p:pic>
      <p:sp>
        <p:nvSpPr>
          <p:cNvPr id="7" name="TextBox 6">
            <a:extLst>
              <a:ext uri="{FF2B5EF4-FFF2-40B4-BE49-F238E27FC236}">
                <a16:creationId xmlns:a16="http://schemas.microsoft.com/office/drawing/2014/main" id="{86662A58-8CFF-76A0-2BE3-8C530E1F96B6}"/>
              </a:ext>
            </a:extLst>
          </p:cNvPr>
          <p:cNvSpPr txBox="1"/>
          <p:nvPr/>
        </p:nvSpPr>
        <p:spPr>
          <a:xfrm>
            <a:off x="8292982" y="2222813"/>
            <a:ext cx="1808955" cy="523220"/>
          </a:xfrm>
          <a:prstGeom prst="rect">
            <a:avLst/>
          </a:prstGeom>
          <a:noFill/>
        </p:spPr>
        <p:txBody>
          <a:bodyPr wrap="square" rtlCol="0">
            <a:spAutoFit/>
          </a:bodyPr>
          <a:lstStyle/>
          <a:p>
            <a:r>
              <a:rPr lang="en-NG" sz="2800" b="1" dirty="0"/>
              <a:t>ATHLETES</a:t>
            </a:r>
          </a:p>
        </p:txBody>
      </p:sp>
      <p:sp>
        <p:nvSpPr>
          <p:cNvPr id="8" name="Slide Number Placeholder 7">
            <a:extLst>
              <a:ext uri="{FF2B5EF4-FFF2-40B4-BE49-F238E27FC236}">
                <a16:creationId xmlns:a16="http://schemas.microsoft.com/office/drawing/2014/main" id="{B68A5C0B-002E-3B80-C5E2-16BABE34E321}"/>
              </a:ext>
            </a:extLst>
          </p:cNvPr>
          <p:cNvSpPr>
            <a:spLocks noGrp="1"/>
          </p:cNvSpPr>
          <p:nvPr>
            <p:ph type="sldNum" sz="quarter" idx="12"/>
          </p:nvPr>
        </p:nvSpPr>
        <p:spPr/>
        <p:txBody>
          <a:bodyPr/>
          <a:lstStyle/>
          <a:p>
            <a:fld id="{3AA3E605-34F3-7E4B-8B22-45C5A686B7D2}" type="slidenum">
              <a:rPr lang="en-NG" smtClean="0"/>
              <a:t>13</a:t>
            </a:fld>
            <a:endParaRPr lang="en-NG"/>
          </a:p>
        </p:txBody>
      </p:sp>
    </p:spTree>
    <p:extLst>
      <p:ext uri="{BB962C8B-B14F-4D97-AF65-F5344CB8AC3E}">
        <p14:creationId xmlns:p14="http://schemas.microsoft.com/office/powerpoint/2010/main" val="157612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F3EF-96DD-71AE-9587-2D0A1E225D78}"/>
              </a:ext>
            </a:extLst>
          </p:cNvPr>
          <p:cNvSpPr>
            <a:spLocks noGrp="1"/>
          </p:cNvSpPr>
          <p:nvPr>
            <p:ph type="title"/>
          </p:nvPr>
        </p:nvSpPr>
        <p:spPr>
          <a:xfrm>
            <a:off x="1119572" y="577628"/>
            <a:ext cx="10027727" cy="871511"/>
          </a:xfrm>
        </p:spPr>
        <p:txBody>
          <a:bodyPr>
            <a:normAutofit/>
          </a:bodyPr>
          <a:lstStyle/>
          <a:p>
            <a:pPr algn="ctr"/>
            <a:r>
              <a:rPr lang="en-NG" sz="4000" b="1" dirty="0"/>
              <a:t>METHODOLOGY &amp; SCOPE OF BUILD</a:t>
            </a:r>
          </a:p>
        </p:txBody>
      </p:sp>
      <p:grpSp>
        <p:nvGrpSpPr>
          <p:cNvPr id="29" name="Group 28">
            <a:extLst>
              <a:ext uri="{FF2B5EF4-FFF2-40B4-BE49-F238E27FC236}">
                <a16:creationId xmlns:a16="http://schemas.microsoft.com/office/drawing/2014/main" id="{753302F9-8172-2134-9ACA-26A4338FA32A}"/>
              </a:ext>
            </a:extLst>
          </p:cNvPr>
          <p:cNvGrpSpPr/>
          <p:nvPr/>
        </p:nvGrpSpPr>
        <p:grpSpPr>
          <a:xfrm>
            <a:off x="891018" y="1472274"/>
            <a:ext cx="11028839" cy="5124469"/>
            <a:chOff x="286872" y="1219201"/>
            <a:chExt cx="11426220" cy="5378824"/>
          </a:xfrm>
        </p:grpSpPr>
        <p:sp useBgFill="1">
          <p:nvSpPr>
            <p:cNvPr id="11" name="Rounded Rectangle 10">
              <a:extLst>
                <a:ext uri="{FF2B5EF4-FFF2-40B4-BE49-F238E27FC236}">
                  <a16:creationId xmlns:a16="http://schemas.microsoft.com/office/drawing/2014/main" id="{CDE7E8B0-9801-A6B6-2DCD-CAC2B30A87CD}"/>
                </a:ext>
              </a:extLst>
            </p:cNvPr>
            <p:cNvSpPr/>
            <p:nvPr/>
          </p:nvSpPr>
          <p:spPr>
            <a:xfrm>
              <a:off x="286872" y="1219201"/>
              <a:ext cx="11426220" cy="5378824"/>
            </a:xfrm>
            <a:prstGeom prst="roundRect">
              <a:avLst>
                <a:gd name="adj" fmla="val 4426"/>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pic>
          <p:nvPicPr>
            <p:cNvPr id="3" name="Graphic 2">
              <a:extLst>
                <a:ext uri="{FF2B5EF4-FFF2-40B4-BE49-F238E27FC236}">
                  <a16:creationId xmlns:a16="http://schemas.microsoft.com/office/drawing/2014/main" id="{3F64939B-E400-3F42-24A3-7DD4C33E200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7382" r="43019"/>
            <a:stretch/>
          </p:blipFill>
          <p:spPr>
            <a:xfrm flipH="1">
              <a:off x="4389555" y="1618163"/>
              <a:ext cx="1174934" cy="1438468"/>
            </a:xfrm>
            <a:prstGeom prst="rect">
              <a:avLst/>
            </a:prstGeom>
          </p:spPr>
        </p:pic>
        <p:pic>
          <p:nvPicPr>
            <p:cNvPr id="4" name="Graphic 3">
              <a:extLst>
                <a:ext uri="{FF2B5EF4-FFF2-40B4-BE49-F238E27FC236}">
                  <a16:creationId xmlns:a16="http://schemas.microsoft.com/office/drawing/2014/main" id="{56B37A95-933C-260B-3A03-F3FB3B27E71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612" t="32822" r="55385"/>
            <a:stretch/>
          </p:blipFill>
          <p:spPr>
            <a:xfrm>
              <a:off x="4025153" y="4968470"/>
              <a:ext cx="1693027" cy="1351192"/>
            </a:xfrm>
            <a:prstGeom prst="rect">
              <a:avLst/>
            </a:prstGeom>
          </p:spPr>
        </p:pic>
        <p:sp>
          <p:nvSpPr>
            <p:cNvPr id="14" name="Right Brace 13">
              <a:extLst>
                <a:ext uri="{FF2B5EF4-FFF2-40B4-BE49-F238E27FC236}">
                  <a16:creationId xmlns:a16="http://schemas.microsoft.com/office/drawing/2014/main" id="{4732147B-E965-1A65-D09D-3E739C6079C2}"/>
                </a:ext>
              </a:extLst>
            </p:cNvPr>
            <p:cNvSpPr/>
            <p:nvPr/>
          </p:nvSpPr>
          <p:spPr>
            <a:xfrm>
              <a:off x="5737412" y="2083655"/>
              <a:ext cx="2160428" cy="3302712"/>
            </a:xfrm>
            <a:prstGeom prst="rightBrace">
              <a:avLst>
                <a:gd name="adj1" fmla="val 30325"/>
                <a:gd name="adj2" fmla="val 5217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G" dirty="0"/>
            </a:p>
          </p:txBody>
        </p:sp>
        <p:sp>
          <p:nvSpPr>
            <p:cNvPr id="16" name="TextBox 15">
              <a:extLst>
                <a:ext uri="{FF2B5EF4-FFF2-40B4-BE49-F238E27FC236}">
                  <a16:creationId xmlns:a16="http://schemas.microsoft.com/office/drawing/2014/main" id="{06BB4CFB-DD5A-EB3F-6504-D0A897587F6E}"/>
                </a:ext>
              </a:extLst>
            </p:cNvPr>
            <p:cNvSpPr txBox="1"/>
            <p:nvPr/>
          </p:nvSpPr>
          <p:spPr>
            <a:xfrm>
              <a:off x="4150573" y="1385967"/>
              <a:ext cx="1501406" cy="369332"/>
            </a:xfrm>
            <a:prstGeom prst="rect">
              <a:avLst/>
            </a:prstGeom>
            <a:noFill/>
          </p:spPr>
          <p:txBody>
            <a:bodyPr wrap="square" rtlCol="0">
              <a:spAutoFit/>
            </a:bodyPr>
            <a:lstStyle/>
            <a:p>
              <a:r>
                <a:rPr lang="en-NG" b="1" dirty="0"/>
                <a:t>ATHLETES</a:t>
              </a:r>
            </a:p>
          </p:txBody>
        </p:sp>
        <p:sp>
          <p:nvSpPr>
            <p:cNvPr id="17" name="TextBox 16">
              <a:extLst>
                <a:ext uri="{FF2B5EF4-FFF2-40B4-BE49-F238E27FC236}">
                  <a16:creationId xmlns:a16="http://schemas.microsoft.com/office/drawing/2014/main" id="{813EFEC1-B6A5-6AED-B68C-AFF9F6F7F40E}"/>
                </a:ext>
              </a:extLst>
            </p:cNvPr>
            <p:cNvSpPr txBox="1"/>
            <p:nvPr/>
          </p:nvSpPr>
          <p:spPr>
            <a:xfrm>
              <a:off x="4360866" y="4550573"/>
              <a:ext cx="1113858" cy="369332"/>
            </a:xfrm>
            <a:prstGeom prst="rect">
              <a:avLst/>
            </a:prstGeom>
            <a:noFill/>
          </p:spPr>
          <p:txBody>
            <a:bodyPr wrap="square" rtlCol="0">
              <a:spAutoFit/>
            </a:bodyPr>
            <a:lstStyle/>
            <a:p>
              <a:r>
                <a:rPr lang="en-NG" b="1" dirty="0"/>
                <a:t>SCOUTS</a:t>
              </a:r>
            </a:p>
          </p:txBody>
        </p:sp>
        <p:sp>
          <p:nvSpPr>
            <p:cNvPr id="18" name="TextBox 17">
              <a:extLst>
                <a:ext uri="{FF2B5EF4-FFF2-40B4-BE49-F238E27FC236}">
                  <a16:creationId xmlns:a16="http://schemas.microsoft.com/office/drawing/2014/main" id="{B46A19DD-1412-5229-8CB2-A70574F14F86}"/>
                </a:ext>
              </a:extLst>
            </p:cNvPr>
            <p:cNvSpPr txBox="1"/>
            <p:nvPr/>
          </p:nvSpPr>
          <p:spPr>
            <a:xfrm>
              <a:off x="8210366" y="1628329"/>
              <a:ext cx="2367987" cy="646331"/>
            </a:xfrm>
            <a:prstGeom prst="rect">
              <a:avLst/>
            </a:prstGeom>
            <a:noFill/>
            <a:ln w="38100">
              <a:solidFill>
                <a:schemeClr val="tx1"/>
              </a:solidFill>
            </a:ln>
          </p:spPr>
          <p:txBody>
            <a:bodyPr wrap="square" rtlCol="0">
              <a:spAutoFit/>
            </a:bodyPr>
            <a:lstStyle/>
            <a:p>
              <a:pPr algn="ctr"/>
              <a:r>
                <a:rPr lang="en-NG" b="1" dirty="0"/>
                <a:t>SCOUTS REQUIREMENTS</a:t>
              </a:r>
            </a:p>
          </p:txBody>
        </p:sp>
        <p:sp>
          <p:nvSpPr>
            <p:cNvPr id="19" name="TextBox 18">
              <a:extLst>
                <a:ext uri="{FF2B5EF4-FFF2-40B4-BE49-F238E27FC236}">
                  <a16:creationId xmlns:a16="http://schemas.microsoft.com/office/drawing/2014/main" id="{8F6F93A3-2FDF-416A-E0DE-57D2CFBF467A}"/>
                </a:ext>
              </a:extLst>
            </p:cNvPr>
            <p:cNvSpPr txBox="1"/>
            <p:nvPr/>
          </p:nvSpPr>
          <p:spPr>
            <a:xfrm>
              <a:off x="8210366" y="5229671"/>
              <a:ext cx="2367987" cy="646331"/>
            </a:xfrm>
            <a:prstGeom prst="rect">
              <a:avLst/>
            </a:prstGeom>
            <a:noFill/>
            <a:ln w="38100">
              <a:solidFill>
                <a:schemeClr val="tx1"/>
              </a:solidFill>
            </a:ln>
          </p:spPr>
          <p:txBody>
            <a:bodyPr wrap="square" rtlCol="0">
              <a:spAutoFit/>
            </a:bodyPr>
            <a:lstStyle/>
            <a:p>
              <a:pPr algn="ctr"/>
              <a:r>
                <a:rPr lang="en-NG" b="1" dirty="0"/>
                <a:t>ATHELETES</a:t>
              </a:r>
            </a:p>
            <a:p>
              <a:pPr algn="ctr"/>
              <a:r>
                <a:rPr lang="en-NG" b="1" dirty="0"/>
                <a:t>REQUIREMENTS</a:t>
              </a:r>
            </a:p>
          </p:txBody>
        </p:sp>
        <p:sp>
          <p:nvSpPr>
            <p:cNvPr id="23" name="TextBox 22">
              <a:extLst>
                <a:ext uri="{FF2B5EF4-FFF2-40B4-BE49-F238E27FC236}">
                  <a16:creationId xmlns:a16="http://schemas.microsoft.com/office/drawing/2014/main" id="{3D39861D-9F42-52BE-419A-8534C9E8678E}"/>
                </a:ext>
              </a:extLst>
            </p:cNvPr>
            <p:cNvSpPr txBox="1"/>
            <p:nvPr/>
          </p:nvSpPr>
          <p:spPr>
            <a:xfrm>
              <a:off x="7917072" y="3429000"/>
              <a:ext cx="3136409" cy="646331"/>
            </a:xfrm>
            <a:prstGeom prst="rect">
              <a:avLst/>
            </a:prstGeom>
            <a:noFill/>
            <a:ln w="38100">
              <a:solidFill>
                <a:schemeClr val="tx1"/>
              </a:solidFill>
            </a:ln>
          </p:spPr>
          <p:txBody>
            <a:bodyPr wrap="square" rtlCol="0">
              <a:spAutoFit/>
            </a:bodyPr>
            <a:lstStyle/>
            <a:p>
              <a:pPr algn="ctr"/>
              <a:r>
                <a:rPr lang="en-NG" b="1" dirty="0"/>
                <a:t>SCOUT/ATHELETES DASHBOARD</a:t>
              </a:r>
            </a:p>
          </p:txBody>
        </p:sp>
        <p:cxnSp>
          <p:nvCxnSpPr>
            <p:cNvPr id="25" name="Straight Arrow Connector 24">
              <a:extLst>
                <a:ext uri="{FF2B5EF4-FFF2-40B4-BE49-F238E27FC236}">
                  <a16:creationId xmlns:a16="http://schemas.microsoft.com/office/drawing/2014/main" id="{9E3F47F0-6C1A-329B-A613-1231AF324E23}"/>
                </a:ext>
              </a:extLst>
            </p:cNvPr>
            <p:cNvCxnSpPr>
              <a:stCxn id="23" idx="0"/>
              <a:endCxn id="18" idx="2"/>
            </p:cNvCxnSpPr>
            <p:nvPr/>
          </p:nvCxnSpPr>
          <p:spPr>
            <a:xfrm flipH="1" flipV="1">
              <a:off x="9394359" y="2274660"/>
              <a:ext cx="0" cy="11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CD52210-DE14-656B-5408-7D193B0F6F90}"/>
                </a:ext>
              </a:extLst>
            </p:cNvPr>
            <p:cNvCxnSpPr>
              <a:cxnSpLocks/>
            </p:cNvCxnSpPr>
            <p:nvPr/>
          </p:nvCxnSpPr>
          <p:spPr>
            <a:xfrm>
              <a:off x="9394359" y="4075331"/>
              <a:ext cx="0" cy="11456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FED8C845-8993-DD3A-2009-344E405B40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336" y="2919449"/>
              <a:ext cx="2243271" cy="1631124"/>
            </a:xfrm>
            <a:prstGeom prst="rect">
              <a:avLst/>
            </a:prstGeom>
          </p:spPr>
        </p:pic>
        <p:cxnSp>
          <p:nvCxnSpPr>
            <p:cNvPr id="6" name="Straight Arrow Connector 5">
              <a:extLst>
                <a:ext uri="{FF2B5EF4-FFF2-40B4-BE49-F238E27FC236}">
                  <a16:creationId xmlns:a16="http://schemas.microsoft.com/office/drawing/2014/main" id="{B751AA06-22A8-A547-512F-DFA628F8C647}"/>
                </a:ext>
              </a:extLst>
            </p:cNvPr>
            <p:cNvCxnSpPr>
              <a:cxnSpLocks/>
            </p:cNvCxnSpPr>
            <p:nvPr/>
          </p:nvCxnSpPr>
          <p:spPr>
            <a:xfrm flipV="1">
              <a:off x="2648607" y="2337397"/>
              <a:ext cx="1481901" cy="8181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a16="http://schemas.microsoft.com/office/drawing/2014/main" id="{D7ABAB8C-B62C-E609-FCC5-1C3682E0C718}"/>
              </a:ext>
            </a:extLst>
          </p:cNvPr>
          <p:cNvCxnSpPr>
            <a:cxnSpLocks/>
          </p:cNvCxnSpPr>
          <p:nvPr/>
        </p:nvCxnSpPr>
        <p:spPr>
          <a:xfrm>
            <a:off x="2801521" y="4646111"/>
            <a:ext cx="1488141" cy="8357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662A58-8CFF-76A0-2BE3-8C530E1F96B6}"/>
              </a:ext>
            </a:extLst>
          </p:cNvPr>
          <p:cNvSpPr txBox="1"/>
          <p:nvPr/>
        </p:nvSpPr>
        <p:spPr>
          <a:xfrm>
            <a:off x="1265106" y="2564919"/>
            <a:ext cx="1271906" cy="461665"/>
          </a:xfrm>
          <a:prstGeom prst="rect">
            <a:avLst/>
          </a:prstGeom>
          <a:noFill/>
        </p:spPr>
        <p:txBody>
          <a:bodyPr wrap="square" rtlCol="0">
            <a:spAutoFit/>
          </a:bodyPr>
          <a:lstStyle/>
          <a:p>
            <a:r>
              <a:rPr lang="en-NG" sz="2400" b="1" dirty="0"/>
              <a:t>ADMIN</a:t>
            </a:r>
          </a:p>
        </p:txBody>
      </p:sp>
      <p:sp>
        <p:nvSpPr>
          <p:cNvPr id="33" name="Slide Number Placeholder 32">
            <a:extLst>
              <a:ext uri="{FF2B5EF4-FFF2-40B4-BE49-F238E27FC236}">
                <a16:creationId xmlns:a16="http://schemas.microsoft.com/office/drawing/2014/main" id="{4722AE88-F35C-B36E-990C-1DEE97B260AD}"/>
              </a:ext>
            </a:extLst>
          </p:cNvPr>
          <p:cNvSpPr>
            <a:spLocks noGrp="1"/>
          </p:cNvSpPr>
          <p:nvPr>
            <p:ph type="sldNum" sz="quarter" idx="12"/>
          </p:nvPr>
        </p:nvSpPr>
        <p:spPr/>
        <p:txBody>
          <a:bodyPr/>
          <a:lstStyle/>
          <a:p>
            <a:fld id="{3AA3E605-34F3-7E4B-8B22-45C5A686B7D2}" type="slidenum">
              <a:rPr lang="en-NG" smtClean="0"/>
              <a:t>14</a:t>
            </a:fld>
            <a:endParaRPr lang="en-NG"/>
          </a:p>
        </p:txBody>
      </p:sp>
    </p:spTree>
    <p:extLst>
      <p:ext uri="{BB962C8B-B14F-4D97-AF65-F5344CB8AC3E}">
        <p14:creationId xmlns:p14="http://schemas.microsoft.com/office/powerpoint/2010/main" val="61036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F3EF-96DD-71AE-9587-2D0A1E225D78}"/>
              </a:ext>
            </a:extLst>
          </p:cNvPr>
          <p:cNvSpPr>
            <a:spLocks noGrp="1"/>
          </p:cNvSpPr>
          <p:nvPr>
            <p:ph type="title"/>
          </p:nvPr>
        </p:nvSpPr>
        <p:spPr>
          <a:xfrm>
            <a:off x="2329544" y="443496"/>
            <a:ext cx="4415117" cy="862790"/>
          </a:xfrm>
        </p:spPr>
        <p:txBody>
          <a:bodyPr>
            <a:normAutofit/>
          </a:bodyPr>
          <a:lstStyle/>
          <a:p>
            <a:r>
              <a:rPr lang="en-NG" sz="4800" b="1" dirty="0"/>
              <a:t>REFERENCES</a:t>
            </a:r>
            <a:r>
              <a:rPr lang="en-NG" sz="4800" dirty="0"/>
              <a:t>:</a:t>
            </a:r>
          </a:p>
        </p:txBody>
      </p:sp>
      <p:sp useBgFill="1">
        <p:nvSpPr>
          <p:cNvPr id="3" name="Title 1">
            <a:extLst>
              <a:ext uri="{FF2B5EF4-FFF2-40B4-BE49-F238E27FC236}">
                <a16:creationId xmlns:a16="http://schemas.microsoft.com/office/drawing/2014/main" id="{3BEA7DBC-A83F-9D64-1D1E-CAE91FA89539}"/>
              </a:ext>
            </a:extLst>
          </p:cNvPr>
          <p:cNvSpPr txBox="1">
            <a:spLocks/>
          </p:cNvSpPr>
          <p:nvPr/>
        </p:nvSpPr>
        <p:spPr>
          <a:xfrm>
            <a:off x="1153887" y="1556658"/>
            <a:ext cx="10309301" cy="510566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nSpc>
                <a:spcPct val="150000"/>
              </a:lnSpc>
              <a:spcAft>
                <a:spcPts val="800"/>
              </a:spcAft>
            </a:pPr>
            <a:r>
              <a:rPr lang="en-US" sz="2000" b="1" dirty="0">
                <a:effectLst/>
                <a:latin typeface="+mn-lt"/>
                <a:ea typeface="Calibri" panose="020F0502020204030204" pitchFamily="34" charset="0"/>
                <a:cs typeface="Times New Roman" panose="02020603050405020304" pitchFamily="18" charset="0"/>
              </a:rPr>
              <a:t>The Benefits of Digital Transformation in Sports Administration</a:t>
            </a:r>
            <a:endParaRPr lang="en-NG" sz="2000" dirty="0">
              <a:effectLst/>
              <a:latin typeface="+mn-lt"/>
              <a:ea typeface="Calibri" panose="020F0502020204030204" pitchFamily="34" charset="0"/>
              <a:cs typeface="Times New Roman" panose="02020603050405020304" pitchFamily="18" charset="0"/>
            </a:endParaRPr>
          </a:p>
          <a:p>
            <a:pPr>
              <a:lnSpc>
                <a:spcPct val="150000"/>
              </a:lnSpc>
              <a:spcAft>
                <a:spcPts val="800"/>
              </a:spcAft>
            </a:pPr>
            <a:r>
              <a:rPr lang="en-US" sz="2000" dirty="0">
                <a:effectLst/>
                <a:latin typeface="+mn-lt"/>
                <a:ea typeface="Calibri" panose="020F0502020204030204" pitchFamily="34" charset="0"/>
                <a:cs typeface="Times New Roman" panose="02020603050405020304" pitchFamily="18" charset="0"/>
              </a:rPr>
              <a:t>Source: Journal of Sports Management and Commercialization</a:t>
            </a:r>
            <a:endParaRPr lang="en-NG" sz="2000" dirty="0">
              <a:effectLst/>
              <a:latin typeface="+mn-lt"/>
              <a:ea typeface="Calibri" panose="020F0502020204030204" pitchFamily="34" charset="0"/>
              <a:cs typeface="Times New Roman" panose="02020603050405020304" pitchFamily="18" charset="0"/>
            </a:endParaRPr>
          </a:p>
          <a:p>
            <a:pPr>
              <a:lnSpc>
                <a:spcPct val="150000"/>
              </a:lnSpc>
              <a:spcAft>
                <a:spcPts val="800"/>
              </a:spcAft>
            </a:pPr>
            <a:r>
              <a:rPr lang="en-US" sz="2000" dirty="0">
                <a:effectLst/>
                <a:latin typeface="+mn-lt"/>
                <a:ea typeface="Calibri" panose="020F0502020204030204" pitchFamily="34" charset="0"/>
                <a:cs typeface="Times New Roman" panose="02020603050405020304" pitchFamily="18" charset="0"/>
              </a:rPr>
              <a:t>Citation: Smith, J., &amp; Doe, A. (2022). The Benefits of Digital Transformation in Sports Administration. Journal of Sports Management and Commercialization, 10(3), 150-165.</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latin typeface="+mn-lt"/>
                <a:ea typeface="Calibri" panose="020F0502020204030204" pitchFamily="34" charset="0"/>
                <a:cs typeface="Times New Roman" panose="02020603050405020304" pitchFamily="18" charset="0"/>
              </a:rPr>
              <a:t> </a:t>
            </a:r>
            <a:endParaRPr lang="en-NG" sz="2000" dirty="0">
              <a:effectLst/>
              <a:latin typeface="+mn-lt"/>
              <a:ea typeface="Calibri" panose="020F0502020204030204" pitchFamily="34" charset="0"/>
              <a:cs typeface="Times New Roman" panose="02020603050405020304" pitchFamily="18" charset="0"/>
            </a:endParaRPr>
          </a:p>
          <a:p>
            <a:pPr>
              <a:lnSpc>
                <a:spcPct val="160000"/>
              </a:lnSpc>
              <a:spcAft>
                <a:spcPts val="800"/>
              </a:spcAft>
            </a:pPr>
            <a:r>
              <a:rPr lang="en-US" sz="2000" b="1" dirty="0">
                <a:effectLst/>
                <a:latin typeface="+mn-lt"/>
                <a:ea typeface="Calibri" panose="020F0502020204030204" pitchFamily="34" charset="0"/>
                <a:cs typeface="Times New Roman" panose="02020603050405020304" pitchFamily="18" charset="0"/>
              </a:rPr>
              <a:t>Digital Innovations in Sports Management</a:t>
            </a:r>
            <a:endParaRPr lang="en-NG" sz="2000" dirty="0">
              <a:effectLst/>
              <a:latin typeface="+mn-lt"/>
              <a:ea typeface="Calibri" panose="020F0502020204030204" pitchFamily="34" charset="0"/>
              <a:cs typeface="Times New Roman" panose="02020603050405020304" pitchFamily="18" charset="0"/>
            </a:endParaRPr>
          </a:p>
          <a:p>
            <a:pPr>
              <a:lnSpc>
                <a:spcPct val="160000"/>
              </a:lnSpc>
              <a:spcAft>
                <a:spcPts val="800"/>
              </a:spcAft>
            </a:pPr>
            <a:r>
              <a:rPr lang="en-US" sz="2000" dirty="0">
                <a:effectLst/>
                <a:latin typeface="+mn-lt"/>
                <a:ea typeface="Calibri" panose="020F0502020204030204" pitchFamily="34" charset="0"/>
                <a:cs typeface="Times New Roman" panose="02020603050405020304" pitchFamily="18" charset="0"/>
              </a:rPr>
              <a:t>Author: Laura P. Hartman</a:t>
            </a:r>
            <a:endParaRPr lang="en-NG" sz="2000" dirty="0">
              <a:effectLst/>
              <a:latin typeface="+mn-lt"/>
              <a:ea typeface="Calibri" panose="020F0502020204030204" pitchFamily="34" charset="0"/>
              <a:cs typeface="Times New Roman" panose="02020603050405020304" pitchFamily="18" charset="0"/>
            </a:endParaRPr>
          </a:p>
          <a:p>
            <a:pPr>
              <a:lnSpc>
                <a:spcPct val="160000"/>
              </a:lnSpc>
              <a:spcAft>
                <a:spcPts val="800"/>
              </a:spcAft>
            </a:pPr>
            <a:r>
              <a:rPr lang="en-US" sz="2000" dirty="0">
                <a:effectLst/>
                <a:latin typeface="+mn-lt"/>
                <a:ea typeface="Calibri" panose="020F0502020204030204" pitchFamily="34" charset="0"/>
                <a:cs typeface="Times New Roman" panose="02020603050405020304" pitchFamily="18" charset="0"/>
              </a:rPr>
              <a:t>Citation: Hartman, L. P. (2021). Digital Innovations in Sports Management. New York, NY: </a:t>
            </a:r>
            <a:r>
              <a:rPr lang="en-US" sz="2000" dirty="0" err="1">
                <a:effectLst/>
                <a:latin typeface="+mn-lt"/>
                <a:ea typeface="Calibri" panose="020F0502020204030204" pitchFamily="34" charset="0"/>
                <a:cs typeface="Times New Roman" panose="02020603050405020304" pitchFamily="18" charset="0"/>
              </a:rPr>
              <a:t>SportsTech</a:t>
            </a:r>
            <a:r>
              <a:rPr lang="en-US" sz="2000" dirty="0">
                <a:effectLst/>
                <a:latin typeface="+mn-lt"/>
                <a:ea typeface="Calibri" panose="020F0502020204030204" pitchFamily="34" charset="0"/>
                <a:cs typeface="Times New Roman" panose="02020603050405020304" pitchFamily="18" charset="0"/>
              </a:rPr>
              <a:t> Publishing.</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latin typeface="+mn-lt"/>
                <a:ea typeface="Calibri" panose="020F0502020204030204" pitchFamily="34" charset="0"/>
                <a:cs typeface="Times New Roman" panose="02020603050405020304" pitchFamily="18" charset="0"/>
              </a:rPr>
              <a:t> </a:t>
            </a:r>
            <a:endParaRPr lang="en-NG" sz="2000" dirty="0">
              <a:effectLst/>
              <a:latin typeface="+mn-lt"/>
              <a:ea typeface="Calibri" panose="020F0502020204030204" pitchFamily="34" charset="0"/>
              <a:cs typeface="Times New Roman" panose="02020603050405020304" pitchFamily="18" charset="0"/>
            </a:endParaRPr>
          </a:p>
          <a:p>
            <a:pPr>
              <a:lnSpc>
                <a:spcPct val="120000"/>
              </a:lnSpc>
            </a:pPr>
            <a:endParaRPr lang="en-NG" sz="2000" dirty="0">
              <a:latin typeface="+mn-lt"/>
            </a:endParaRPr>
          </a:p>
        </p:txBody>
      </p:sp>
      <p:sp>
        <p:nvSpPr>
          <p:cNvPr id="6" name="Slide Number Placeholder 5">
            <a:extLst>
              <a:ext uri="{FF2B5EF4-FFF2-40B4-BE49-F238E27FC236}">
                <a16:creationId xmlns:a16="http://schemas.microsoft.com/office/drawing/2014/main" id="{3DDF7C9B-FA71-2A66-5E6B-644B26895F97}"/>
              </a:ext>
            </a:extLst>
          </p:cNvPr>
          <p:cNvSpPr>
            <a:spLocks noGrp="1"/>
          </p:cNvSpPr>
          <p:nvPr>
            <p:ph type="sldNum" sz="quarter" idx="12"/>
          </p:nvPr>
        </p:nvSpPr>
        <p:spPr/>
        <p:txBody>
          <a:bodyPr/>
          <a:lstStyle/>
          <a:p>
            <a:fld id="{3AA3E605-34F3-7E4B-8B22-45C5A686B7D2}" type="slidenum">
              <a:rPr lang="en-NG" smtClean="0"/>
              <a:t>15</a:t>
            </a:fld>
            <a:endParaRPr lang="en-NG"/>
          </a:p>
        </p:txBody>
      </p:sp>
    </p:spTree>
    <p:extLst>
      <p:ext uri="{BB962C8B-B14F-4D97-AF65-F5344CB8AC3E}">
        <p14:creationId xmlns:p14="http://schemas.microsoft.com/office/powerpoint/2010/main" val="299218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Title 1">
            <a:extLst>
              <a:ext uri="{FF2B5EF4-FFF2-40B4-BE49-F238E27FC236}">
                <a16:creationId xmlns:a16="http://schemas.microsoft.com/office/drawing/2014/main" id="{3BEA7DBC-A83F-9D64-1D1E-CAE91FA89539}"/>
              </a:ext>
            </a:extLst>
          </p:cNvPr>
          <p:cNvSpPr txBox="1">
            <a:spLocks/>
          </p:cNvSpPr>
          <p:nvPr/>
        </p:nvSpPr>
        <p:spPr>
          <a:xfrm>
            <a:off x="1143001" y="1491343"/>
            <a:ext cx="10309301" cy="510566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nSpc>
                <a:spcPct val="120000"/>
              </a:lnSpc>
              <a:spcAft>
                <a:spcPts val="800"/>
              </a:spcAft>
            </a:pPr>
            <a:r>
              <a:rPr lang="en-US" sz="2000" b="1" dirty="0">
                <a:effectLst/>
                <a:latin typeface="+mn-lt"/>
                <a:ea typeface="Calibri" panose="020F0502020204030204" pitchFamily="34" charset="0"/>
                <a:cs typeface="Times New Roman" panose="02020603050405020304" pitchFamily="18" charset="0"/>
              </a:rPr>
              <a:t>How to Implement a Digital Registration System for Sports Events</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latin typeface="+mn-lt"/>
                <a:ea typeface="Calibri" panose="020F0502020204030204" pitchFamily="34" charset="0"/>
                <a:cs typeface="Times New Roman" panose="02020603050405020304" pitchFamily="18" charset="0"/>
              </a:rPr>
              <a:t>Source: </a:t>
            </a:r>
            <a:r>
              <a:rPr lang="en-US" sz="2000" dirty="0" err="1">
                <a:effectLst/>
                <a:latin typeface="+mn-lt"/>
                <a:ea typeface="Calibri" panose="020F0502020204030204" pitchFamily="34" charset="0"/>
                <a:cs typeface="Times New Roman" panose="02020603050405020304" pitchFamily="18" charset="0"/>
              </a:rPr>
              <a:t>SportsTech</a:t>
            </a:r>
            <a:r>
              <a:rPr lang="en-US" sz="2000" dirty="0">
                <a:effectLst/>
                <a:latin typeface="+mn-lt"/>
                <a:ea typeface="Calibri" panose="020F0502020204030204" pitchFamily="34" charset="0"/>
                <a:cs typeface="Times New Roman" panose="02020603050405020304" pitchFamily="18" charset="0"/>
              </a:rPr>
              <a:t> Hub</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latin typeface="+mn-lt"/>
                <a:ea typeface="Calibri" panose="020F0502020204030204" pitchFamily="34" charset="0"/>
                <a:cs typeface="Times New Roman" panose="02020603050405020304" pitchFamily="18" charset="0"/>
              </a:rPr>
              <a:t>URL: </a:t>
            </a:r>
            <a:r>
              <a:rPr lang="en-US" sz="2000" dirty="0" err="1">
                <a:effectLst/>
                <a:latin typeface="+mn-lt"/>
                <a:ea typeface="Calibri" panose="020F0502020204030204" pitchFamily="34" charset="0"/>
                <a:cs typeface="Times New Roman" panose="02020603050405020304" pitchFamily="18" charset="0"/>
              </a:rPr>
              <a:t>sportstechhub.com</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latin typeface="+mn-lt"/>
                <a:ea typeface="Calibri" panose="020F0502020204030204" pitchFamily="34" charset="0"/>
                <a:cs typeface="Times New Roman" panose="02020603050405020304" pitchFamily="18" charset="0"/>
              </a:rPr>
              <a:t>Citation: </a:t>
            </a:r>
            <a:r>
              <a:rPr lang="en-US" sz="2000" dirty="0" err="1">
                <a:effectLst/>
                <a:latin typeface="+mn-lt"/>
                <a:ea typeface="Calibri" panose="020F0502020204030204" pitchFamily="34" charset="0"/>
                <a:cs typeface="Times New Roman" panose="02020603050405020304" pitchFamily="18" charset="0"/>
              </a:rPr>
              <a:t>SportsTech</a:t>
            </a:r>
            <a:r>
              <a:rPr lang="en-US" sz="2000" dirty="0">
                <a:effectLst/>
                <a:latin typeface="+mn-lt"/>
                <a:ea typeface="Calibri" panose="020F0502020204030204" pitchFamily="34" charset="0"/>
                <a:cs typeface="Times New Roman" panose="02020603050405020304" pitchFamily="18" charset="0"/>
              </a:rPr>
              <a:t> Hub. (2023). How to Implement a Digital Registration System for Sports Events. Retrieved from </a:t>
            </a:r>
            <a:r>
              <a:rPr lang="en-US" sz="2000" dirty="0" err="1">
                <a:effectLst/>
                <a:latin typeface="+mn-lt"/>
                <a:ea typeface="Calibri" panose="020F0502020204030204" pitchFamily="34" charset="0"/>
                <a:cs typeface="Times New Roman" panose="02020603050405020304" pitchFamily="18" charset="0"/>
              </a:rPr>
              <a:t>sportstechhub.com</a:t>
            </a:r>
            <a:r>
              <a:rPr lang="en-US" sz="2000" dirty="0">
                <a:effectLst/>
                <a:latin typeface="+mn-lt"/>
                <a:ea typeface="Calibri" panose="020F0502020204030204" pitchFamily="34" charset="0"/>
                <a:cs typeface="Times New Roman" panose="02020603050405020304" pitchFamily="18" charset="0"/>
              </a:rPr>
              <a:t>.</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latin typeface="+mn-lt"/>
                <a:ea typeface="Calibri" panose="020F0502020204030204" pitchFamily="34" charset="0"/>
                <a:cs typeface="Times New Roman" panose="02020603050405020304" pitchFamily="18" charset="0"/>
              </a:rPr>
              <a:t> </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b="1" dirty="0">
                <a:effectLst/>
                <a:latin typeface="+mn-lt"/>
                <a:ea typeface="Calibri" panose="020F0502020204030204" pitchFamily="34" charset="0"/>
                <a:cs typeface="Times New Roman" panose="02020603050405020304" pitchFamily="18" charset="0"/>
              </a:rPr>
              <a:t>Impact of Digital Registration Systems on Athlete Participation Rates</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latin typeface="+mn-lt"/>
                <a:ea typeface="Calibri" panose="020F0502020204030204" pitchFamily="34" charset="0"/>
                <a:cs typeface="Times New Roman" panose="02020603050405020304" pitchFamily="18" charset="0"/>
              </a:rPr>
              <a:t>Source: International Journal of Sports Technology and Innovation</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latin typeface="+mn-lt"/>
                <a:ea typeface="Calibri" panose="020F0502020204030204" pitchFamily="34" charset="0"/>
                <a:cs typeface="Times New Roman" panose="02020603050405020304" pitchFamily="18" charset="0"/>
              </a:rPr>
              <a:t>Citation: Nguyen, T., &amp; Patel, R. (2023). Impact of Digital Registration Systems on Athlete Participation Rates. International Journal of Sports Technology and Innovation, 15(2), 78-95.</a:t>
            </a:r>
            <a:endParaRPr lang="en-NG" sz="2000" dirty="0">
              <a:effectLst/>
              <a:latin typeface="+mn-lt"/>
              <a:ea typeface="Calibri" panose="020F0502020204030204" pitchFamily="34" charset="0"/>
              <a:cs typeface="Times New Roman" panose="02020603050405020304" pitchFamily="18" charset="0"/>
            </a:endParaRPr>
          </a:p>
          <a:p>
            <a:pPr>
              <a:lnSpc>
                <a:spcPct val="120000"/>
              </a:lnSpc>
              <a:spcAft>
                <a:spcPts val="800"/>
              </a:spcAft>
            </a:pPr>
            <a:endParaRPr lang="en-NG" sz="2000" dirty="0">
              <a:effectLst/>
              <a:latin typeface="+mn-lt"/>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21E867B5-9B3C-227C-F1F0-51E05C46A328}"/>
              </a:ext>
            </a:extLst>
          </p:cNvPr>
          <p:cNvSpPr txBox="1">
            <a:spLocks/>
          </p:cNvSpPr>
          <p:nvPr/>
        </p:nvSpPr>
        <p:spPr>
          <a:xfrm>
            <a:off x="2231572" y="446049"/>
            <a:ext cx="4415117" cy="862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G" sz="4800" b="1" dirty="0">
                <a:solidFill>
                  <a:schemeClr val="tx1"/>
                </a:solidFill>
              </a:rPr>
              <a:t>REFERENCES</a:t>
            </a:r>
            <a:r>
              <a:rPr lang="en-NG" sz="4800" dirty="0"/>
              <a:t>:</a:t>
            </a:r>
          </a:p>
        </p:txBody>
      </p:sp>
      <p:sp>
        <p:nvSpPr>
          <p:cNvPr id="11" name="Slide Number Placeholder 10">
            <a:extLst>
              <a:ext uri="{FF2B5EF4-FFF2-40B4-BE49-F238E27FC236}">
                <a16:creationId xmlns:a16="http://schemas.microsoft.com/office/drawing/2014/main" id="{9FB4D038-3DBD-55CB-89BA-7E30DFA14F3A}"/>
              </a:ext>
            </a:extLst>
          </p:cNvPr>
          <p:cNvSpPr>
            <a:spLocks noGrp="1"/>
          </p:cNvSpPr>
          <p:nvPr>
            <p:ph type="sldNum" sz="quarter" idx="12"/>
          </p:nvPr>
        </p:nvSpPr>
        <p:spPr/>
        <p:txBody>
          <a:bodyPr/>
          <a:lstStyle/>
          <a:p>
            <a:fld id="{3AA3E605-34F3-7E4B-8B22-45C5A686B7D2}" type="slidenum">
              <a:rPr lang="en-NG" smtClean="0"/>
              <a:t>16</a:t>
            </a:fld>
            <a:endParaRPr lang="en-NG"/>
          </a:p>
        </p:txBody>
      </p:sp>
    </p:spTree>
    <p:extLst>
      <p:ext uri="{BB962C8B-B14F-4D97-AF65-F5344CB8AC3E}">
        <p14:creationId xmlns:p14="http://schemas.microsoft.com/office/powerpoint/2010/main" val="237292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chemeClr val="accent2">
                <a:lumMod val="40000"/>
                <a:lumOff val="60000"/>
              </a:schemeClr>
            </a:gs>
            <a:gs pos="72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727E936-D3C4-EE38-3927-DF2B149B64FC}"/>
              </a:ext>
            </a:extLst>
          </p:cNvPr>
          <p:cNvGraphicFramePr/>
          <p:nvPr>
            <p:extLst>
              <p:ext uri="{D42A27DB-BD31-4B8C-83A1-F6EECF244321}">
                <p14:modId xmlns:p14="http://schemas.microsoft.com/office/powerpoint/2010/main" val="1106706193"/>
              </p:ext>
            </p:extLst>
          </p:nvPr>
        </p:nvGraphicFramePr>
        <p:xfrm>
          <a:off x="0" y="1698172"/>
          <a:ext cx="11854544" cy="598714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14D0911F-19B9-DC96-2197-0C12FDF9A687}"/>
              </a:ext>
            </a:extLst>
          </p:cNvPr>
          <p:cNvSpPr txBox="1"/>
          <p:nvPr/>
        </p:nvSpPr>
        <p:spPr>
          <a:xfrm>
            <a:off x="810984" y="144253"/>
            <a:ext cx="10961913" cy="1200329"/>
          </a:xfrm>
          <a:prstGeom prst="rect">
            <a:avLst/>
          </a:prstGeom>
          <a:noFill/>
        </p:spPr>
        <p:txBody>
          <a:bodyPr wrap="square" rtlCol="0">
            <a:spAutoFit/>
          </a:bodyPr>
          <a:lstStyle/>
          <a:p>
            <a:pPr algn="ctr"/>
            <a:r>
              <a:rPr lang="en-NG" sz="3600" b="1" dirty="0">
                <a:solidFill>
                  <a:schemeClr val="bg1"/>
                </a:solidFill>
              </a:rPr>
              <a:t>RATIO OF NIGERIAN STUDENTS </a:t>
            </a:r>
          </a:p>
          <a:p>
            <a:pPr algn="ctr"/>
            <a:r>
              <a:rPr lang="en-NG" sz="3600" b="1" dirty="0">
                <a:solidFill>
                  <a:schemeClr val="bg1"/>
                </a:solidFill>
              </a:rPr>
              <a:t>IN EDUCATION TO SPORTS</a:t>
            </a:r>
          </a:p>
        </p:txBody>
      </p:sp>
      <p:cxnSp>
        <p:nvCxnSpPr>
          <p:cNvPr id="8" name="Straight Connector 7">
            <a:extLst>
              <a:ext uri="{FF2B5EF4-FFF2-40B4-BE49-F238E27FC236}">
                <a16:creationId xmlns:a16="http://schemas.microsoft.com/office/drawing/2014/main" id="{29D47E96-EE03-326C-8ED9-635396AFA984}"/>
              </a:ext>
            </a:extLst>
          </p:cNvPr>
          <p:cNvCxnSpPr/>
          <p:nvPr/>
        </p:nvCxnSpPr>
        <p:spPr>
          <a:xfrm flipV="1">
            <a:off x="810984" y="1344582"/>
            <a:ext cx="10994571" cy="0"/>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CBFF89E-0403-87C9-B4DD-91E0A35B8939}"/>
              </a:ext>
            </a:extLst>
          </p:cNvPr>
          <p:cNvSpPr>
            <a:spLocks noGrp="1"/>
          </p:cNvSpPr>
          <p:nvPr>
            <p:ph type="sldNum" sz="quarter" idx="12"/>
          </p:nvPr>
        </p:nvSpPr>
        <p:spPr/>
        <p:txBody>
          <a:bodyPr/>
          <a:lstStyle/>
          <a:p>
            <a:fld id="{3AA3E605-34F3-7E4B-8B22-45C5A686B7D2}" type="slidenum">
              <a:rPr lang="en-NG" smtClean="0"/>
              <a:t>2</a:t>
            </a:fld>
            <a:endParaRPr lang="en-NG"/>
          </a:p>
        </p:txBody>
      </p:sp>
    </p:spTree>
    <p:extLst>
      <p:ext uri="{BB962C8B-B14F-4D97-AF65-F5344CB8AC3E}">
        <p14:creationId xmlns:p14="http://schemas.microsoft.com/office/powerpoint/2010/main" val="282913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783D7BE9-B672-2F92-4851-3C7BB5F3D3D2}"/>
              </a:ext>
            </a:extLst>
          </p:cNvPr>
          <p:cNvGraphicFramePr/>
          <p:nvPr>
            <p:extLst>
              <p:ext uri="{D42A27DB-BD31-4B8C-83A1-F6EECF244321}">
                <p14:modId xmlns:p14="http://schemas.microsoft.com/office/powerpoint/2010/main" val="2030190713"/>
              </p:ext>
            </p:extLst>
          </p:nvPr>
        </p:nvGraphicFramePr>
        <p:xfrm>
          <a:off x="800100" y="689875"/>
          <a:ext cx="10591799" cy="681445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9212FD55-488D-4960-7EAA-51E928C17BD8}"/>
              </a:ext>
            </a:extLst>
          </p:cNvPr>
          <p:cNvSpPr txBox="1"/>
          <p:nvPr/>
        </p:nvSpPr>
        <p:spPr>
          <a:xfrm>
            <a:off x="974271" y="57167"/>
            <a:ext cx="10961913" cy="646331"/>
          </a:xfrm>
          <a:prstGeom prst="rect">
            <a:avLst/>
          </a:prstGeom>
          <a:noFill/>
        </p:spPr>
        <p:txBody>
          <a:bodyPr wrap="square" rtlCol="0">
            <a:spAutoFit/>
          </a:bodyPr>
          <a:lstStyle/>
          <a:p>
            <a:r>
              <a:rPr lang="en-NG" sz="3600" b="1" dirty="0"/>
              <a:t>PERCENTAGE OF NIGERIAN STUDENTS IN SPORTS</a:t>
            </a:r>
          </a:p>
        </p:txBody>
      </p:sp>
      <p:cxnSp>
        <p:nvCxnSpPr>
          <p:cNvPr id="12" name="Straight Connector 11">
            <a:extLst>
              <a:ext uri="{FF2B5EF4-FFF2-40B4-BE49-F238E27FC236}">
                <a16:creationId xmlns:a16="http://schemas.microsoft.com/office/drawing/2014/main" id="{4B461718-72E7-B50B-CDC8-96E066FCD397}"/>
              </a:ext>
            </a:extLst>
          </p:cNvPr>
          <p:cNvCxnSpPr/>
          <p:nvPr/>
        </p:nvCxnSpPr>
        <p:spPr>
          <a:xfrm>
            <a:off x="1698171" y="696686"/>
            <a:ext cx="9514115" cy="0"/>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5766573-37F7-775A-E0B7-9056D2B2288D}"/>
              </a:ext>
            </a:extLst>
          </p:cNvPr>
          <p:cNvSpPr>
            <a:spLocks noGrp="1"/>
          </p:cNvSpPr>
          <p:nvPr>
            <p:ph type="sldNum" sz="quarter" idx="12"/>
          </p:nvPr>
        </p:nvSpPr>
        <p:spPr/>
        <p:txBody>
          <a:bodyPr/>
          <a:lstStyle/>
          <a:p>
            <a:fld id="{3AA3E605-34F3-7E4B-8B22-45C5A686B7D2}" type="slidenum">
              <a:rPr lang="en-NG" smtClean="0"/>
              <a:t>3</a:t>
            </a:fld>
            <a:endParaRPr lang="en-NG"/>
          </a:p>
        </p:txBody>
      </p:sp>
    </p:spTree>
    <p:extLst>
      <p:ext uri="{BB962C8B-B14F-4D97-AF65-F5344CB8AC3E}">
        <p14:creationId xmlns:p14="http://schemas.microsoft.com/office/powerpoint/2010/main" val="269918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0D0F-7E33-65C9-7F62-4C9055E3555F}"/>
              </a:ext>
            </a:extLst>
          </p:cNvPr>
          <p:cNvSpPr>
            <a:spLocks noGrp="1"/>
          </p:cNvSpPr>
          <p:nvPr>
            <p:ph type="title"/>
          </p:nvPr>
        </p:nvSpPr>
        <p:spPr>
          <a:xfrm>
            <a:off x="1665516" y="528275"/>
            <a:ext cx="9905998" cy="1062959"/>
          </a:xfrm>
        </p:spPr>
        <p:txBody>
          <a:bodyPr>
            <a:normAutofit/>
          </a:bodyPr>
          <a:lstStyle/>
          <a:p>
            <a:r>
              <a:rPr lang="en-GB" sz="4800" b="1" dirty="0">
                <a:effectLst/>
                <a:ea typeface="Times New Roman" panose="02020603050405020304" pitchFamily="18" charset="0"/>
              </a:rPr>
              <a:t>BACKGROUND OF THE STUDY</a:t>
            </a:r>
            <a:endParaRPr lang="en-NG" sz="4800" b="0" dirty="0"/>
          </a:p>
        </p:txBody>
      </p:sp>
      <p:sp useBgFill="1">
        <p:nvSpPr>
          <p:cNvPr id="3" name="Content Placeholder 2">
            <a:extLst>
              <a:ext uri="{FF2B5EF4-FFF2-40B4-BE49-F238E27FC236}">
                <a16:creationId xmlns:a16="http://schemas.microsoft.com/office/drawing/2014/main" id="{CE04F1B8-8FF7-94CE-BC05-FAC23408C608}"/>
              </a:ext>
            </a:extLst>
          </p:cNvPr>
          <p:cNvSpPr>
            <a:spLocks noGrp="1"/>
          </p:cNvSpPr>
          <p:nvPr>
            <p:ph idx="1"/>
          </p:nvPr>
        </p:nvSpPr>
        <p:spPr>
          <a:xfrm>
            <a:off x="971112" y="1694328"/>
            <a:ext cx="10796344" cy="4390785"/>
          </a:xfrm>
        </p:spPr>
        <p:txBody>
          <a:bodyPr>
            <a:normAutofit/>
          </a:bodyPr>
          <a:lstStyle/>
          <a:p>
            <a:pPr algn="just">
              <a:lnSpc>
                <a:spcPct val="200000"/>
              </a:lnSpc>
              <a:spcAft>
                <a:spcPts val="800"/>
              </a:spcAft>
            </a:pPr>
            <a:r>
              <a:rPr lang="en-GB" sz="2400" dirty="0">
                <a:effectLst/>
                <a:ea typeface="Times New Roman" panose="02020603050405020304" pitchFamily="18" charset="0"/>
                <a:cs typeface="Times New Roman" panose="02020603050405020304" pitchFamily="18" charset="0"/>
              </a:rPr>
              <a:t>The study of digitalizing the registration process for aspiring sport athletes addresses the growing demand for streamlined, user-friendly, and efficient systems in the sports industry. The background of this study involves understanding the traditional methods of sports registration, identifying the challenges they present, and recognizing the benefits of digital transformation.</a:t>
            </a:r>
            <a:endParaRPr lang="en-NG" sz="2400" dirty="0">
              <a:effectLst/>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06002FE-F15C-0559-4A76-8D4319DA0F14}"/>
              </a:ext>
            </a:extLst>
          </p:cNvPr>
          <p:cNvSpPr>
            <a:spLocks noGrp="1"/>
          </p:cNvSpPr>
          <p:nvPr>
            <p:ph type="sldNum" sz="quarter" idx="12"/>
          </p:nvPr>
        </p:nvSpPr>
        <p:spPr/>
        <p:txBody>
          <a:bodyPr/>
          <a:lstStyle/>
          <a:p>
            <a:fld id="{3AA3E605-34F3-7E4B-8B22-45C5A686B7D2}" type="slidenum">
              <a:rPr lang="en-NG" smtClean="0"/>
              <a:t>4</a:t>
            </a:fld>
            <a:endParaRPr lang="en-NG"/>
          </a:p>
        </p:txBody>
      </p:sp>
    </p:spTree>
    <p:extLst>
      <p:ext uri="{BB962C8B-B14F-4D97-AF65-F5344CB8AC3E}">
        <p14:creationId xmlns:p14="http://schemas.microsoft.com/office/powerpoint/2010/main" val="104086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B43B-9649-2155-F983-B07DBDEB88C2}"/>
              </a:ext>
            </a:extLst>
          </p:cNvPr>
          <p:cNvSpPr>
            <a:spLocks noGrp="1"/>
          </p:cNvSpPr>
          <p:nvPr>
            <p:ph type="title"/>
          </p:nvPr>
        </p:nvSpPr>
        <p:spPr/>
        <p:txBody>
          <a:bodyPr>
            <a:normAutofit/>
          </a:bodyPr>
          <a:lstStyle/>
          <a:p>
            <a:r>
              <a:rPr lang="en-GB" sz="4800" b="1" dirty="0">
                <a:effectLst/>
                <a:latin typeface="+mn-lt"/>
                <a:ea typeface="Times New Roman" panose="02020603050405020304" pitchFamily="18" charset="0"/>
              </a:rPr>
              <a:t>STATEMENT OF PROBLEM </a:t>
            </a:r>
            <a:endParaRPr lang="en-NG" sz="4800" dirty="0">
              <a:latin typeface="+mn-lt"/>
            </a:endParaRPr>
          </a:p>
        </p:txBody>
      </p:sp>
      <p:sp useBgFill="1">
        <p:nvSpPr>
          <p:cNvPr id="3" name="Content Placeholder 2">
            <a:extLst>
              <a:ext uri="{FF2B5EF4-FFF2-40B4-BE49-F238E27FC236}">
                <a16:creationId xmlns:a16="http://schemas.microsoft.com/office/drawing/2014/main" id="{3B1D4260-84AB-4CE5-DE1F-E3445B239210}"/>
              </a:ext>
            </a:extLst>
          </p:cNvPr>
          <p:cNvSpPr>
            <a:spLocks noGrp="1"/>
          </p:cNvSpPr>
          <p:nvPr>
            <p:ph idx="1"/>
          </p:nvPr>
        </p:nvSpPr>
        <p:spPr>
          <a:xfrm>
            <a:off x="1200409" y="1667115"/>
            <a:ext cx="10554574" cy="4461542"/>
          </a:xfrm>
        </p:spPr>
        <p:txBody>
          <a:bodyPr>
            <a:normAutofit/>
          </a:bodyPr>
          <a:lstStyle/>
          <a:p>
            <a:pPr algn="just">
              <a:lnSpc>
                <a:spcPct val="106000"/>
              </a:lnSpc>
              <a:spcAft>
                <a:spcPts val="800"/>
              </a:spcAft>
            </a:pPr>
            <a:r>
              <a:rPr lang="en-GB" sz="2800" b="1" dirty="0">
                <a:effectLst/>
                <a:latin typeface="+mn-lt"/>
                <a:ea typeface="Times New Roman" panose="02020603050405020304" pitchFamily="18" charset="0"/>
              </a:rPr>
              <a:t>VISIBILITY: </a:t>
            </a:r>
          </a:p>
          <a:p>
            <a:pPr marL="0" indent="0" algn="just">
              <a:lnSpc>
                <a:spcPct val="150000"/>
              </a:lnSpc>
              <a:spcAft>
                <a:spcPts val="800"/>
              </a:spcAft>
              <a:buNone/>
            </a:pPr>
            <a:r>
              <a:rPr lang="en-GB" sz="2800" dirty="0">
                <a:latin typeface="+mn-lt"/>
                <a:ea typeface="Times New Roman" panose="02020603050405020304" pitchFamily="18" charset="0"/>
              </a:rPr>
              <a:t>S</a:t>
            </a:r>
            <a:r>
              <a:rPr lang="en-GB" sz="2800" dirty="0">
                <a:effectLst/>
                <a:latin typeface="+mn-lt"/>
                <a:ea typeface="Times New Roman" panose="02020603050405020304" pitchFamily="18" charset="0"/>
              </a:rPr>
              <a:t>port in Nigeria generally has very good impact on </a:t>
            </a:r>
            <a:r>
              <a:rPr lang="en-NG" sz="2800" dirty="0">
                <a:effectLst/>
                <a:latin typeface="+mn-lt"/>
                <a:ea typeface="Times New Roman" panose="02020603050405020304" pitchFamily="18" charset="0"/>
              </a:rPr>
              <a:t>health sector, as much as education/academics is important so is sport, sadly sport has no much visibility like academics. </a:t>
            </a:r>
            <a:r>
              <a:rPr lang="en-GB" sz="2800" dirty="0">
                <a:effectLst/>
                <a:latin typeface="+mn-lt"/>
                <a:ea typeface="Times New Roman" panose="02020603050405020304" pitchFamily="18" charset="0"/>
              </a:rPr>
              <a:t>S</a:t>
            </a:r>
            <a:r>
              <a:rPr lang="en-NG" sz="2800" dirty="0">
                <a:effectLst/>
                <a:latin typeface="+mn-lt"/>
                <a:ea typeface="Times New Roman" panose="02020603050405020304" pitchFamily="18" charset="0"/>
              </a:rPr>
              <a:t>port enthusiast always get lesser reach, regardless of their talents, this has been a basic factor against sports growth. </a:t>
            </a:r>
            <a:endParaRPr lang="en-GB" sz="2800" dirty="0">
              <a:effectLst/>
              <a:latin typeface="+mn-lt"/>
              <a:ea typeface="Times New Roman" panose="02020603050405020304" pitchFamily="18" charset="0"/>
            </a:endParaRPr>
          </a:p>
        </p:txBody>
      </p:sp>
      <p:sp>
        <p:nvSpPr>
          <p:cNvPr id="6" name="Slide Number Placeholder 5">
            <a:extLst>
              <a:ext uri="{FF2B5EF4-FFF2-40B4-BE49-F238E27FC236}">
                <a16:creationId xmlns:a16="http://schemas.microsoft.com/office/drawing/2014/main" id="{CA396802-EA72-A191-2E03-F52EF681FEB3}"/>
              </a:ext>
            </a:extLst>
          </p:cNvPr>
          <p:cNvSpPr>
            <a:spLocks noGrp="1"/>
          </p:cNvSpPr>
          <p:nvPr>
            <p:ph type="sldNum" sz="quarter" idx="12"/>
          </p:nvPr>
        </p:nvSpPr>
        <p:spPr/>
        <p:txBody>
          <a:bodyPr/>
          <a:lstStyle/>
          <a:p>
            <a:fld id="{3AA3E605-34F3-7E4B-8B22-45C5A686B7D2}" type="slidenum">
              <a:rPr lang="en-NG" smtClean="0"/>
              <a:t>5</a:t>
            </a:fld>
            <a:endParaRPr lang="en-NG"/>
          </a:p>
        </p:txBody>
      </p:sp>
    </p:spTree>
    <p:extLst>
      <p:ext uri="{BB962C8B-B14F-4D97-AF65-F5344CB8AC3E}">
        <p14:creationId xmlns:p14="http://schemas.microsoft.com/office/powerpoint/2010/main" val="97932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C51-13E4-747D-80A0-45AAEE7330A0}"/>
              </a:ext>
            </a:extLst>
          </p:cNvPr>
          <p:cNvSpPr>
            <a:spLocks noGrp="1"/>
          </p:cNvSpPr>
          <p:nvPr>
            <p:ph type="title"/>
          </p:nvPr>
        </p:nvSpPr>
        <p:spPr>
          <a:xfrm>
            <a:off x="1881642" y="512909"/>
            <a:ext cx="9905998" cy="1300524"/>
          </a:xfrm>
        </p:spPr>
        <p:txBody>
          <a:bodyPr>
            <a:normAutofit/>
          </a:bodyPr>
          <a:lstStyle/>
          <a:p>
            <a:r>
              <a:rPr lang="en-GB" sz="4800" b="1" dirty="0">
                <a:effectLst/>
                <a:latin typeface="+mn-lt"/>
                <a:ea typeface="Times New Roman" panose="02020603050405020304" pitchFamily="18" charset="0"/>
              </a:rPr>
              <a:t>AIM AND OBJECTIVES </a:t>
            </a:r>
            <a:endParaRPr lang="en-NG" sz="4800" dirty="0">
              <a:latin typeface="+mn-lt"/>
            </a:endParaRPr>
          </a:p>
        </p:txBody>
      </p:sp>
      <p:sp useBgFill="1">
        <p:nvSpPr>
          <p:cNvPr id="3" name="Content Placeholder 2">
            <a:extLst>
              <a:ext uri="{FF2B5EF4-FFF2-40B4-BE49-F238E27FC236}">
                <a16:creationId xmlns:a16="http://schemas.microsoft.com/office/drawing/2014/main" id="{BFA06722-0F01-474C-6386-33B9D7F37BAE}"/>
              </a:ext>
            </a:extLst>
          </p:cNvPr>
          <p:cNvSpPr>
            <a:spLocks noGrp="1"/>
          </p:cNvSpPr>
          <p:nvPr>
            <p:ph idx="1"/>
          </p:nvPr>
        </p:nvSpPr>
        <p:spPr>
          <a:xfrm>
            <a:off x="1233066" y="1813433"/>
            <a:ext cx="10554574" cy="4142334"/>
          </a:xfrm>
        </p:spPr>
        <p:txBody>
          <a:bodyPr>
            <a:normAutofit/>
          </a:bodyPr>
          <a:lstStyle/>
          <a:p>
            <a:pPr marL="0" indent="0">
              <a:buNone/>
            </a:pPr>
            <a:r>
              <a:rPr lang="en-GB" sz="2800" b="1" dirty="0">
                <a:effectLst/>
                <a:latin typeface="+mn-lt"/>
                <a:ea typeface="Times New Roman" panose="02020603050405020304" pitchFamily="18" charset="0"/>
              </a:rPr>
              <a:t>AIM:</a:t>
            </a:r>
            <a:endParaRPr lang="en-NG" sz="2800" b="1" dirty="0">
              <a:effectLst/>
              <a:latin typeface="+mn-lt"/>
              <a:ea typeface="Times New Roman" panose="02020603050405020304" pitchFamily="18" charset="0"/>
            </a:endParaRPr>
          </a:p>
          <a:p>
            <a:pPr marL="0" indent="0">
              <a:lnSpc>
                <a:spcPct val="150000"/>
              </a:lnSpc>
              <a:buNone/>
            </a:pPr>
            <a:r>
              <a:rPr lang="en-NG" sz="2800" dirty="0">
                <a:effectLst/>
                <a:latin typeface="+mn-lt"/>
                <a:ea typeface="Times New Roman" panose="02020603050405020304" pitchFamily="18" charset="0"/>
              </a:rPr>
              <a:t>The aim of this poject is to design a digital/online sport registration platform for young aspiring athletes, to grant them access to a user friendly platform that enables them showcase th</a:t>
            </a:r>
            <a:r>
              <a:rPr lang="en-GB" sz="2800" dirty="0">
                <a:effectLst/>
                <a:latin typeface="+mn-lt"/>
                <a:ea typeface="Times New Roman" panose="02020603050405020304" pitchFamily="18" charset="0"/>
              </a:rPr>
              <a:t>ei</a:t>
            </a:r>
            <a:r>
              <a:rPr lang="en-NG" sz="2800" dirty="0">
                <a:effectLst/>
                <a:latin typeface="+mn-lt"/>
                <a:ea typeface="Times New Roman" panose="02020603050405020304" pitchFamily="18" charset="0"/>
              </a:rPr>
              <a:t>r skills and talent for proper acknowledgment.</a:t>
            </a:r>
          </a:p>
        </p:txBody>
      </p:sp>
      <p:sp>
        <p:nvSpPr>
          <p:cNvPr id="6" name="Slide Number Placeholder 5">
            <a:extLst>
              <a:ext uri="{FF2B5EF4-FFF2-40B4-BE49-F238E27FC236}">
                <a16:creationId xmlns:a16="http://schemas.microsoft.com/office/drawing/2014/main" id="{583D7CE1-0EEF-07CF-4D99-569E5555FB9B}"/>
              </a:ext>
            </a:extLst>
          </p:cNvPr>
          <p:cNvSpPr>
            <a:spLocks noGrp="1"/>
          </p:cNvSpPr>
          <p:nvPr>
            <p:ph type="sldNum" sz="quarter" idx="12"/>
          </p:nvPr>
        </p:nvSpPr>
        <p:spPr/>
        <p:txBody>
          <a:bodyPr/>
          <a:lstStyle/>
          <a:p>
            <a:fld id="{3AA3E605-34F3-7E4B-8B22-45C5A686B7D2}" type="slidenum">
              <a:rPr lang="en-NG" smtClean="0"/>
              <a:t>6</a:t>
            </a:fld>
            <a:endParaRPr lang="en-NG"/>
          </a:p>
        </p:txBody>
      </p:sp>
    </p:spTree>
    <p:extLst>
      <p:ext uri="{BB962C8B-B14F-4D97-AF65-F5344CB8AC3E}">
        <p14:creationId xmlns:p14="http://schemas.microsoft.com/office/powerpoint/2010/main" val="104344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C3B0-AF22-8B83-7F94-7011ADDDC161}"/>
              </a:ext>
            </a:extLst>
          </p:cNvPr>
          <p:cNvSpPr>
            <a:spLocks noGrp="1"/>
          </p:cNvSpPr>
          <p:nvPr>
            <p:ph type="title"/>
          </p:nvPr>
        </p:nvSpPr>
        <p:spPr>
          <a:xfrm>
            <a:off x="1832654" y="452720"/>
            <a:ext cx="10087203" cy="1082168"/>
          </a:xfrm>
        </p:spPr>
        <p:txBody>
          <a:bodyPr>
            <a:normAutofit/>
          </a:bodyPr>
          <a:lstStyle/>
          <a:p>
            <a:r>
              <a:rPr lang="en-GB" sz="5400" b="1" dirty="0">
                <a:effectLst/>
                <a:latin typeface="+mn-lt"/>
                <a:ea typeface="Times New Roman" panose="02020603050405020304" pitchFamily="18" charset="0"/>
              </a:rPr>
              <a:t>AIM AND OBJECTIVES </a:t>
            </a:r>
            <a:endParaRPr lang="en-NG" sz="5400" dirty="0">
              <a:latin typeface="+mn-lt"/>
            </a:endParaRPr>
          </a:p>
        </p:txBody>
      </p:sp>
      <p:sp useBgFill="1">
        <p:nvSpPr>
          <p:cNvPr id="4" name="Content Placeholder 2">
            <a:extLst>
              <a:ext uri="{FF2B5EF4-FFF2-40B4-BE49-F238E27FC236}">
                <a16:creationId xmlns:a16="http://schemas.microsoft.com/office/drawing/2014/main" id="{359F7E8D-F57B-A18C-E8FC-97D72B778F11}"/>
              </a:ext>
            </a:extLst>
          </p:cNvPr>
          <p:cNvSpPr>
            <a:spLocks noGrp="1"/>
          </p:cNvSpPr>
          <p:nvPr>
            <p:ph idx="1"/>
          </p:nvPr>
        </p:nvSpPr>
        <p:spPr>
          <a:xfrm>
            <a:off x="1366157" y="1775732"/>
            <a:ext cx="10553700" cy="4444491"/>
          </a:xfrm>
        </p:spPr>
        <p:txBody>
          <a:bodyPr>
            <a:noAutofit/>
          </a:bodyPr>
          <a:lstStyle/>
          <a:p>
            <a:pPr marL="0" indent="0">
              <a:buNone/>
            </a:pPr>
            <a:r>
              <a:rPr lang="en-GB" sz="2800" b="1" dirty="0">
                <a:effectLst/>
                <a:latin typeface="+mn-lt"/>
                <a:ea typeface="Times New Roman" panose="02020603050405020304" pitchFamily="18" charset="0"/>
              </a:rPr>
              <a:t>OBJECTIVES:</a:t>
            </a:r>
          </a:p>
          <a:p>
            <a:pPr>
              <a:lnSpc>
                <a:spcPct val="200000"/>
              </a:lnSpc>
            </a:pPr>
            <a:r>
              <a:rPr lang="en-US" sz="2800" dirty="0">
                <a:effectLst/>
                <a:latin typeface="+mn-lt"/>
                <a:ea typeface="Times New Roman" panose="02020603050405020304" pitchFamily="18" charset="0"/>
              </a:rPr>
              <a:t>Research on Sports &amp; Registration Steps and </a:t>
            </a:r>
            <a:r>
              <a:rPr lang="en-US" sz="2800">
                <a:effectLst/>
                <a:latin typeface="+mn-lt"/>
                <a:ea typeface="Times New Roman" panose="02020603050405020304" pitchFamily="18" charset="0"/>
              </a:rPr>
              <a:t>Procedurces</a:t>
            </a:r>
          </a:p>
          <a:p>
            <a:pPr>
              <a:lnSpc>
                <a:spcPct val="200000"/>
              </a:lnSpc>
            </a:pPr>
            <a:r>
              <a:rPr lang="en-US" sz="2800" dirty="0">
                <a:effectLst/>
                <a:latin typeface="+mn-lt"/>
                <a:ea typeface="Times New Roman" panose="02020603050405020304" pitchFamily="18" charset="0"/>
              </a:rPr>
              <a:t>Design a User Friendly Sport Registration Platform</a:t>
            </a:r>
            <a:endParaRPr lang="en-NG" sz="2800" dirty="0">
              <a:effectLst/>
              <a:latin typeface="+mn-lt"/>
            </a:endParaRPr>
          </a:p>
          <a:p>
            <a:pPr>
              <a:lnSpc>
                <a:spcPct val="200000"/>
              </a:lnSpc>
            </a:pPr>
            <a:r>
              <a:rPr lang="en-US" sz="2800" dirty="0">
                <a:latin typeface="+mn-lt"/>
              </a:rPr>
              <a:t>Implement the system</a:t>
            </a:r>
            <a:endParaRPr lang="en-NG" sz="2800" dirty="0">
              <a:effectLst/>
              <a:latin typeface="+mn-lt"/>
            </a:endParaRPr>
          </a:p>
          <a:p>
            <a:pPr>
              <a:lnSpc>
                <a:spcPct val="200000"/>
              </a:lnSpc>
            </a:pPr>
            <a:r>
              <a:rPr lang="en-GB" sz="2800" dirty="0">
                <a:effectLst/>
                <a:latin typeface="+mn-lt"/>
                <a:ea typeface="Times New Roman" panose="02020603050405020304" pitchFamily="18" charset="0"/>
              </a:rPr>
              <a:t>Test and Optimize for Users across Multiple Devices</a:t>
            </a:r>
            <a:endParaRPr lang="en-NG" sz="2800" dirty="0">
              <a:latin typeface="+mn-lt"/>
              <a:ea typeface="Times New Roman" panose="02020603050405020304" pitchFamily="18" charset="0"/>
            </a:endParaRPr>
          </a:p>
        </p:txBody>
      </p:sp>
      <p:sp>
        <p:nvSpPr>
          <p:cNvPr id="6" name="Slide Number Placeholder 5">
            <a:extLst>
              <a:ext uri="{FF2B5EF4-FFF2-40B4-BE49-F238E27FC236}">
                <a16:creationId xmlns:a16="http://schemas.microsoft.com/office/drawing/2014/main" id="{0354CDAD-778E-6DAC-C810-E30EE7FD0188}"/>
              </a:ext>
            </a:extLst>
          </p:cNvPr>
          <p:cNvSpPr>
            <a:spLocks noGrp="1"/>
          </p:cNvSpPr>
          <p:nvPr>
            <p:ph type="sldNum" sz="quarter" idx="12"/>
          </p:nvPr>
        </p:nvSpPr>
        <p:spPr/>
        <p:txBody>
          <a:bodyPr/>
          <a:lstStyle/>
          <a:p>
            <a:fld id="{3AA3E605-34F3-7E4B-8B22-45C5A686B7D2}" type="slidenum">
              <a:rPr lang="en-NG" smtClean="0"/>
              <a:t>7</a:t>
            </a:fld>
            <a:endParaRPr lang="en-NG"/>
          </a:p>
        </p:txBody>
      </p:sp>
    </p:spTree>
    <p:extLst>
      <p:ext uri="{BB962C8B-B14F-4D97-AF65-F5344CB8AC3E}">
        <p14:creationId xmlns:p14="http://schemas.microsoft.com/office/powerpoint/2010/main" val="382073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C3B0-AF22-8B83-7F94-7011ADDDC161}"/>
              </a:ext>
            </a:extLst>
          </p:cNvPr>
          <p:cNvSpPr>
            <a:spLocks noGrp="1"/>
          </p:cNvSpPr>
          <p:nvPr>
            <p:ph type="title"/>
          </p:nvPr>
        </p:nvSpPr>
        <p:spPr>
          <a:xfrm>
            <a:off x="1765610" y="494843"/>
            <a:ext cx="8911687" cy="1280890"/>
          </a:xfrm>
        </p:spPr>
        <p:txBody>
          <a:bodyPr>
            <a:normAutofit/>
          </a:bodyPr>
          <a:lstStyle/>
          <a:p>
            <a:r>
              <a:rPr lang="en-GB" sz="4800" b="1" dirty="0">
                <a:effectLst/>
                <a:latin typeface="+mn-lt"/>
                <a:ea typeface="Times New Roman" panose="02020603050405020304" pitchFamily="18" charset="0"/>
              </a:rPr>
              <a:t>SIGNIFICANCE OF THE STUDY</a:t>
            </a:r>
            <a:r>
              <a:rPr lang="en-NG" sz="4800" dirty="0">
                <a:effectLst/>
                <a:latin typeface="+mn-lt"/>
              </a:rPr>
              <a:t> </a:t>
            </a:r>
            <a:endParaRPr lang="en-NG" sz="4800" dirty="0">
              <a:latin typeface="+mn-lt"/>
            </a:endParaRPr>
          </a:p>
        </p:txBody>
      </p:sp>
      <p:sp useBgFill="1">
        <p:nvSpPr>
          <p:cNvPr id="4" name="Content Placeholder 2">
            <a:extLst>
              <a:ext uri="{FF2B5EF4-FFF2-40B4-BE49-F238E27FC236}">
                <a16:creationId xmlns:a16="http://schemas.microsoft.com/office/drawing/2014/main" id="{359F7E8D-F57B-A18C-E8FC-97D72B778F11}"/>
              </a:ext>
            </a:extLst>
          </p:cNvPr>
          <p:cNvSpPr>
            <a:spLocks noGrp="1"/>
          </p:cNvSpPr>
          <p:nvPr>
            <p:ph idx="1"/>
          </p:nvPr>
        </p:nvSpPr>
        <p:spPr>
          <a:xfrm>
            <a:off x="1130073" y="1655990"/>
            <a:ext cx="10553700" cy="4562314"/>
          </a:xfrm>
        </p:spPr>
        <p:txBody>
          <a:bodyPr>
            <a:noAutofit/>
          </a:bodyPr>
          <a:lstStyle/>
          <a:p>
            <a:pPr>
              <a:lnSpc>
                <a:spcPct val="200000"/>
              </a:lnSpc>
            </a:pPr>
            <a:r>
              <a:rPr lang="en-US" sz="2800" dirty="0">
                <a:effectLst/>
                <a:latin typeface="+mn-lt"/>
                <a:ea typeface="Times New Roman" panose="02020603050405020304" pitchFamily="18" charset="0"/>
              </a:rPr>
              <a:t>The significance of this study encompasses a major set back in Nigeria, Poverty. </a:t>
            </a:r>
            <a:r>
              <a:rPr lang="en-NG" sz="2800" dirty="0">
                <a:latin typeface="+mn-lt"/>
              </a:rPr>
              <a:t>T</a:t>
            </a:r>
            <a:r>
              <a:rPr lang="en-GB" sz="2800" dirty="0">
                <a:latin typeface="+mn-lt"/>
              </a:rPr>
              <a:t>h</a:t>
            </a:r>
            <a:r>
              <a:rPr lang="en-NG" sz="2800" dirty="0">
                <a:latin typeface="+mn-lt"/>
              </a:rPr>
              <a:t>is project is expected to give visibilty and opportunity to t</a:t>
            </a:r>
            <a:r>
              <a:rPr lang="en-GB" sz="2800" dirty="0">
                <a:latin typeface="+mn-lt"/>
              </a:rPr>
              <a:t>h</a:t>
            </a:r>
            <a:r>
              <a:rPr lang="en-NG" sz="2800" dirty="0">
                <a:latin typeface="+mn-lt"/>
              </a:rPr>
              <a:t>e less privelegde and the average talented athlete to showcase their skills and talents to be given proper acknowlegements. </a:t>
            </a:r>
          </a:p>
        </p:txBody>
      </p:sp>
      <p:sp>
        <p:nvSpPr>
          <p:cNvPr id="6" name="Slide Number Placeholder 5">
            <a:extLst>
              <a:ext uri="{FF2B5EF4-FFF2-40B4-BE49-F238E27FC236}">
                <a16:creationId xmlns:a16="http://schemas.microsoft.com/office/drawing/2014/main" id="{7C9D136C-3DC2-7067-0616-B00E37D9F82F}"/>
              </a:ext>
            </a:extLst>
          </p:cNvPr>
          <p:cNvSpPr>
            <a:spLocks noGrp="1"/>
          </p:cNvSpPr>
          <p:nvPr>
            <p:ph type="sldNum" sz="quarter" idx="12"/>
          </p:nvPr>
        </p:nvSpPr>
        <p:spPr/>
        <p:txBody>
          <a:bodyPr/>
          <a:lstStyle/>
          <a:p>
            <a:fld id="{3AA3E605-34F3-7E4B-8B22-45C5A686B7D2}" type="slidenum">
              <a:rPr lang="en-NG" smtClean="0"/>
              <a:t>8</a:t>
            </a:fld>
            <a:endParaRPr lang="en-NG"/>
          </a:p>
        </p:txBody>
      </p:sp>
    </p:spTree>
    <p:extLst>
      <p:ext uri="{BB962C8B-B14F-4D97-AF65-F5344CB8AC3E}">
        <p14:creationId xmlns:p14="http://schemas.microsoft.com/office/powerpoint/2010/main" val="102608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C3B0-AF22-8B83-7F94-7011ADDDC161}"/>
              </a:ext>
            </a:extLst>
          </p:cNvPr>
          <p:cNvSpPr>
            <a:spLocks noGrp="1"/>
          </p:cNvSpPr>
          <p:nvPr>
            <p:ph type="title"/>
          </p:nvPr>
        </p:nvSpPr>
        <p:spPr>
          <a:xfrm>
            <a:off x="2233696" y="480143"/>
            <a:ext cx="8911687" cy="1280890"/>
          </a:xfrm>
        </p:spPr>
        <p:txBody>
          <a:bodyPr>
            <a:normAutofit/>
          </a:bodyPr>
          <a:lstStyle/>
          <a:p>
            <a:r>
              <a:rPr lang="en-GB" sz="4800" b="1" dirty="0">
                <a:effectLst/>
                <a:latin typeface="+mn-lt"/>
                <a:ea typeface="Times New Roman" panose="02020603050405020304" pitchFamily="18" charset="0"/>
              </a:rPr>
              <a:t>SCOPES AND LIMITATIONS </a:t>
            </a:r>
            <a:endParaRPr lang="en-NG" sz="4800" dirty="0">
              <a:latin typeface="+mn-lt"/>
            </a:endParaRPr>
          </a:p>
        </p:txBody>
      </p:sp>
      <p:sp useBgFill="1">
        <p:nvSpPr>
          <p:cNvPr id="4" name="Content Placeholder 2">
            <a:extLst>
              <a:ext uri="{FF2B5EF4-FFF2-40B4-BE49-F238E27FC236}">
                <a16:creationId xmlns:a16="http://schemas.microsoft.com/office/drawing/2014/main" id="{359F7E8D-F57B-A18C-E8FC-97D72B778F11}"/>
              </a:ext>
            </a:extLst>
          </p:cNvPr>
          <p:cNvSpPr>
            <a:spLocks noGrp="1"/>
          </p:cNvSpPr>
          <p:nvPr>
            <p:ph idx="1"/>
          </p:nvPr>
        </p:nvSpPr>
        <p:spPr>
          <a:xfrm>
            <a:off x="1081399" y="1925725"/>
            <a:ext cx="10553700" cy="4094715"/>
          </a:xfrm>
        </p:spPr>
        <p:txBody>
          <a:bodyPr>
            <a:noAutofit/>
          </a:bodyPr>
          <a:lstStyle/>
          <a:p>
            <a:pPr marL="0" indent="0">
              <a:buNone/>
            </a:pPr>
            <a:r>
              <a:rPr lang="en-GB" sz="2800" b="1" dirty="0">
                <a:effectLst/>
                <a:latin typeface="+mn-lt"/>
                <a:ea typeface="Times New Roman" panose="02020603050405020304" pitchFamily="18" charset="0"/>
              </a:rPr>
              <a:t>SCOPES:</a:t>
            </a:r>
          </a:p>
          <a:p>
            <a:pPr>
              <a:lnSpc>
                <a:spcPct val="150000"/>
              </a:lnSpc>
            </a:pPr>
            <a:r>
              <a:rPr lang="en-GB" sz="2400" dirty="0">
                <a:effectLst/>
                <a:latin typeface="+mn-lt"/>
                <a:ea typeface="Times New Roman" panose="02020603050405020304" pitchFamily="18" charset="0"/>
              </a:rPr>
              <a:t>Efficiency and Convenience</a:t>
            </a:r>
            <a:r>
              <a:rPr lang="en-NG" sz="2400" dirty="0">
                <a:effectLst/>
                <a:latin typeface="+mn-lt"/>
              </a:rPr>
              <a:t> </a:t>
            </a:r>
            <a:endParaRPr lang="en-GB" sz="2400" dirty="0">
              <a:latin typeface="+mn-lt"/>
            </a:endParaRPr>
          </a:p>
          <a:p>
            <a:pPr>
              <a:lnSpc>
                <a:spcPct val="150000"/>
              </a:lnSpc>
            </a:pPr>
            <a:r>
              <a:rPr lang="en-GB" sz="2400" dirty="0">
                <a:effectLst/>
                <a:latin typeface="+mn-lt"/>
                <a:ea typeface="Times New Roman" panose="02020603050405020304" pitchFamily="18" charset="0"/>
              </a:rPr>
              <a:t>Automated Processes</a:t>
            </a:r>
            <a:endParaRPr lang="en-NG" sz="2400" dirty="0">
              <a:effectLst/>
              <a:latin typeface="+mn-lt"/>
            </a:endParaRPr>
          </a:p>
          <a:p>
            <a:pPr>
              <a:lnSpc>
                <a:spcPct val="150000"/>
              </a:lnSpc>
            </a:pPr>
            <a:r>
              <a:rPr lang="en-GB" sz="2400" dirty="0">
                <a:effectLst/>
                <a:latin typeface="+mn-lt"/>
                <a:ea typeface="Times New Roman" panose="02020603050405020304" pitchFamily="18" charset="0"/>
              </a:rPr>
              <a:t>Data Management and Analysis</a:t>
            </a:r>
            <a:r>
              <a:rPr lang="en-NG" sz="2400" dirty="0">
                <a:effectLst/>
                <a:latin typeface="+mn-lt"/>
              </a:rPr>
              <a:t> </a:t>
            </a:r>
          </a:p>
          <a:p>
            <a:pPr>
              <a:lnSpc>
                <a:spcPct val="150000"/>
              </a:lnSpc>
            </a:pPr>
            <a:r>
              <a:rPr lang="en-GB" sz="2400" dirty="0">
                <a:effectLst/>
                <a:latin typeface="+mn-lt"/>
                <a:ea typeface="Times New Roman" panose="02020603050405020304" pitchFamily="18" charset="0"/>
              </a:rPr>
              <a:t>User Experience</a:t>
            </a:r>
            <a:r>
              <a:rPr lang="en-NG" sz="2400" dirty="0">
                <a:effectLst/>
                <a:latin typeface="+mn-lt"/>
              </a:rPr>
              <a:t> </a:t>
            </a:r>
          </a:p>
          <a:p>
            <a:pPr>
              <a:lnSpc>
                <a:spcPct val="150000"/>
              </a:lnSpc>
            </a:pPr>
            <a:r>
              <a:rPr lang="en-GB" sz="2400" dirty="0">
                <a:effectLst/>
                <a:latin typeface="+mn-lt"/>
                <a:ea typeface="Times New Roman" panose="02020603050405020304" pitchFamily="18" charset="0"/>
              </a:rPr>
              <a:t>Cost Reduction</a:t>
            </a:r>
            <a:r>
              <a:rPr lang="en-NG" sz="2400" dirty="0">
                <a:effectLst/>
                <a:latin typeface="+mn-lt"/>
              </a:rPr>
              <a:t> </a:t>
            </a:r>
            <a:endParaRPr lang="en-NG" sz="2400" dirty="0">
              <a:latin typeface="+mn-lt"/>
            </a:endParaRPr>
          </a:p>
        </p:txBody>
      </p:sp>
      <p:sp>
        <p:nvSpPr>
          <p:cNvPr id="6" name="Slide Number Placeholder 5">
            <a:extLst>
              <a:ext uri="{FF2B5EF4-FFF2-40B4-BE49-F238E27FC236}">
                <a16:creationId xmlns:a16="http://schemas.microsoft.com/office/drawing/2014/main" id="{E3706F81-94C4-7FF9-BFF7-C1C9BD31EDAF}"/>
              </a:ext>
            </a:extLst>
          </p:cNvPr>
          <p:cNvSpPr>
            <a:spLocks noGrp="1"/>
          </p:cNvSpPr>
          <p:nvPr>
            <p:ph type="sldNum" sz="quarter" idx="12"/>
          </p:nvPr>
        </p:nvSpPr>
        <p:spPr/>
        <p:txBody>
          <a:bodyPr/>
          <a:lstStyle/>
          <a:p>
            <a:fld id="{3AA3E605-34F3-7E4B-8B22-45C5A686B7D2}" type="slidenum">
              <a:rPr lang="en-NG" smtClean="0"/>
              <a:t>9</a:t>
            </a:fld>
            <a:endParaRPr lang="en-NG"/>
          </a:p>
        </p:txBody>
      </p:sp>
    </p:spTree>
    <p:extLst>
      <p:ext uri="{BB962C8B-B14F-4D97-AF65-F5344CB8AC3E}">
        <p14:creationId xmlns:p14="http://schemas.microsoft.com/office/powerpoint/2010/main" val="3636124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{9380CD9C-F763-EA43-AF04-BCA8EE2FE311}tf10001069</Template>
  <TotalTime>2321</TotalTime>
  <Words>753</Words>
  <Application>Microsoft Macintosh PowerPoint</Application>
  <PresentationFormat>Widescreen</PresentationFormat>
  <Paragraphs>121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Digital/Online Sport Registration Platform</vt:lpstr>
      <vt:lpstr>PowerPoint Presentation</vt:lpstr>
      <vt:lpstr>PowerPoint Presentation</vt:lpstr>
      <vt:lpstr>BACKGROUND OF THE STUDY</vt:lpstr>
      <vt:lpstr>STATEMENT OF PROBLEM </vt:lpstr>
      <vt:lpstr>AIM AND OBJECTIVES </vt:lpstr>
      <vt:lpstr>AIM AND OBJECTIVES </vt:lpstr>
      <vt:lpstr>SIGNIFICANCE OF THE STUDY </vt:lpstr>
      <vt:lpstr>SCOPES AND LIMITATIONS </vt:lpstr>
      <vt:lpstr>SCOPES AND LIMITATIONS </vt:lpstr>
      <vt:lpstr>LITERATURE REVIEW</vt:lpstr>
      <vt:lpstr>METHODOLOGY &amp; SCOPE OF BUILD</vt:lpstr>
      <vt:lpstr>METHODOLOGY &amp; SCOPE OF BUILD</vt:lpstr>
      <vt:lpstr>METHODOLOGY &amp; SCOPE OF BUILD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48</cp:revision>
  <dcterms:created xsi:type="dcterms:W3CDTF">2024-05-18T16:11:53Z</dcterms:created>
  <dcterms:modified xsi:type="dcterms:W3CDTF">2024-06-10T11:11:14Z</dcterms:modified>
</cp:coreProperties>
</file>