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93EF-964B-1645-854E-21D4E927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B8290-8B7E-0549-AD68-3BFEF5AF1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97C4-0BEF-BF49-A9C4-AA2276D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2368-F457-2143-A01A-0C241544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902A-2D1D-B14D-B0BC-613A68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6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839B-B9CC-2E49-862E-F357A8EB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7FD7-DFDC-DE4A-867D-594E3EB1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3264-10B3-A343-9C90-887F2233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0E6E-821C-1A4B-91E3-560E66B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71C2-B6C2-3F44-BC8D-E1FC2E3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6648E-DB14-7E4B-AD7C-23AB851E9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570FA-5D82-0C48-91C2-4BE3E311B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4EF7-CC0B-D94F-BCA0-6EF3BC6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A703-0115-A74A-94B1-955CB4E4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E245-DBBF-E648-ADA4-A424F56A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B02D-BBB6-9942-AC24-6002933D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29EA-9653-084D-96D1-1416C1C2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68C5-245E-4743-94AD-BC2BC55E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86A3-B3E9-6F4C-99BE-BF3AB803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1C04-EA04-D64D-A98E-407FABC6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B517-F643-C14E-A9B9-2581A3DA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8A60-988F-A244-86B2-A5B6DE493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5CA61-BA51-F04E-81F0-A578069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9B8D-3C14-474B-AD72-D7EFC72A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64C2-A86E-5D4B-AD52-FFF1C5F1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9D9C-DADD-1E4D-B8C6-DF55215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DBA9-8FB5-0D4D-8B39-44E44CBF0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1981-1FE6-3F49-8CA9-D36772D17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69A08-8B1C-EA43-B515-7CE8BC86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DC921-EBCF-ED4E-9CC0-5617FF38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ACC91-C752-6F49-955F-44B093E8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E6B2-6B77-334D-B312-36EAAC09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3C23-018A-BA45-923B-F3C2CD91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1964E-E59F-6443-B3F0-B8613818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209F-0480-0647-980A-E5FBBAB2B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64198-7B72-AF4F-9709-8935025A6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EAC60-F44C-D74A-810D-6CA0F910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FD79F-55C8-3F4D-A78C-F3038A65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277A8-D900-904C-805B-A2E307B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972D-43AA-944E-848D-E0073EE8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8F1AD-5533-354B-8AC9-77E42B80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58793-D6D2-9443-A75E-5908D855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8CD05-5029-584D-AC91-71EA36AB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7D4F6-8DCD-0E4F-B2A8-3125CE37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7AEA0-FBEB-2F42-953C-BA85B416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ECA9E-9861-9747-8217-7D8FC3C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BEFC-F1E2-5545-A6F7-7D75D95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BDFE-9911-2342-B72A-40543A28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646D9-9B7B-EE45-A638-C224EBBB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1EB4-7630-4144-B7AF-21B70D19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1A627-5627-424A-9DEF-C857C3A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1CB4B-A2AA-9542-832C-456D260E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5F1B-E6FA-3948-8D7A-31A19A92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302A1-AD6D-1441-B056-53276FC12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43E4B-B23B-6840-85D0-63C8212D4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D995-3321-474B-8BC2-851DA7BD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02588-1D9D-EA43-85E9-7D39B314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ED60-AE26-6D4E-814D-4F57DF8D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5E09B-3C3A-A443-B337-5A28AC35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797E-EA1E-324C-B578-BE8F99EB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055A-682C-6046-B982-7933471A8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5DBE-D6A6-324B-9959-B44F70F0222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A76E-E768-C246-ADCA-4A0D573FD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7E81-3644-1446-B570-C0B1340A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53EC-E489-E24F-9FF3-BBAF4735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57E5FD-941C-4B48-81DD-DD9ABEA1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4241800"/>
            <a:ext cx="3924301" cy="2616201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C11E36C-9F27-A245-A6EC-664B8760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4241800"/>
            <a:ext cx="3829050" cy="2552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FEC36E-2553-D14A-AEEB-87E2A344312F}"/>
              </a:ext>
            </a:extLst>
          </p:cNvPr>
          <p:cNvSpPr/>
          <p:nvPr/>
        </p:nvSpPr>
        <p:spPr>
          <a:xfrm>
            <a:off x="8029589" y="631274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815 nm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F7102-07EA-3842-91A8-DA69C7EA570D}"/>
              </a:ext>
            </a:extLst>
          </p:cNvPr>
          <p:cNvSpPr/>
          <p:nvPr/>
        </p:nvSpPr>
        <p:spPr>
          <a:xfrm>
            <a:off x="8029588" y="875424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458 nm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2E88D-45ED-E944-982B-1CD0D8982061}"/>
              </a:ext>
            </a:extLst>
          </p:cNvPr>
          <p:cNvSpPr/>
          <p:nvPr/>
        </p:nvSpPr>
        <p:spPr>
          <a:xfrm>
            <a:off x="8029585" y="1132392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663 nm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E846E-918A-7544-8A21-563295544322}"/>
              </a:ext>
            </a:extLst>
          </p:cNvPr>
          <p:cNvSpPr/>
          <p:nvPr/>
        </p:nvSpPr>
        <p:spPr>
          <a:xfrm>
            <a:off x="8029584" y="1368037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457 nm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5F6812-D646-E04C-8E43-DFB53B46848E}"/>
              </a:ext>
            </a:extLst>
          </p:cNvPr>
          <p:cNvSpPr/>
          <p:nvPr/>
        </p:nvSpPr>
        <p:spPr>
          <a:xfrm>
            <a:off x="8029583" y="1595184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673 nm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81B84-0F17-114D-910A-A12CE35AB7C8}"/>
              </a:ext>
            </a:extLst>
          </p:cNvPr>
          <p:cNvSpPr/>
          <p:nvPr/>
        </p:nvSpPr>
        <p:spPr>
          <a:xfrm>
            <a:off x="8029582" y="1852152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457 nm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2A147-1F57-8743-B1DB-7DC2FD3035A5}"/>
              </a:ext>
            </a:extLst>
          </p:cNvPr>
          <p:cNvSpPr/>
          <p:nvPr/>
        </p:nvSpPr>
        <p:spPr>
          <a:xfrm>
            <a:off x="8029580" y="2076143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668 nm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7BB0E0-E76D-C346-8BB3-9CEABC3EDEBB}"/>
              </a:ext>
            </a:extLst>
          </p:cNvPr>
          <p:cNvSpPr/>
          <p:nvPr/>
        </p:nvSpPr>
        <p:spPr>
          <a:xfrm>
            <a:off x="8029582" y="2331947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460 nm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76CFA2-D2D6-AD49-97D2-7232229C9430}"/>
              </a:ext>
            </a:extLst>
          </p:cNvPr>
          <p:cNvSpPr/>
          <p:nvPr/>
        </p:nvSpPr>
        <p:spPr>
          <a:xfrm>
            <a:off x="8029581" y="2571836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669 nm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C4B0A4-64D9-5648-88B1-667231BC1254}"/>
              </a:ext>
            </a:extLst>
          </p:cNvPr>
          <p:cNvSpPr/>
          <p:nvPr/>
        </p:nvSpPr>
        <p:spPr>
          <a:xfrm>
            <a:off x="8029580" y="2803732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455 nm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C778C-CABC-2042-A18B-24705988DB21}"/>
              </a:ext>
            </a:extLst>
          </p:cNvPr>
          <p:cNvSpPr/>
          <p:nvPr/>
        </p:nvSpPr>
        <p:spPr>
          <a:xfrm>
            <a:off x="8029578" y="3014692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669 nm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EB2625-061E-584E-9A81-0A8D2B9310BA}"/>
              </a:ext>
            </a:extLst>
          </p:cNvPr>
          <p:cNvSpPr/>
          <p:nvPr/>
        </p:nvSpPr>
        <p:spPr>
          <a:xfrm>
            <a:off x="8029580" y="3270496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465 nm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D03B71-814A-E74F-A529-F078026D7656}"/>
              </a:ext>
            </a:extLst>
          </p:cNvPr>
          <p:cNvSpPr/>
          <p:nvPr/>
        </p:nvSpPr>
        <p:spPr>
          <a:xfrm>
            <a:off x="8029579" y="3510385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670 nm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50D88-B24D-1846-969F-5A7E2494C708}"/>
              </a:ext>
            </a:extLst>
          </p:cNvPr>
          <p:cNvSpPr/>
          <p:nvPr/>
        </p:nvSpPr>
        <p:spPr>
          <a:xfrm>
            <a:off x="8029578" y="3742281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460 nm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97C27C-0A13-E640-B54B-BC35CC6E3747}"/>
              </a:ext>
            </a:extLst>
          </p:cNvPr>
          <p:cNvSpPr/>
          <p:nvPr/>
        </p:nvSpPr>
        <p:spPr>
          <a:xfrm>
            <a:off x="8029576" y="3977814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532 nm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0A7B47-3D0C-0744-9F71-AE20F6D059B1}"/>
                  </a:ext>
                </a:extLst>
              </p:cNvPr>
              <p:cNvSpPr txBox="1"/>
              <p:nvPr/>
            </p:nvSpPr>
            <p:spPr>
              <a:xfrm>
                <a:off x="647700" y="2008291"/>
                <a:ext cx="3314700" cy="2524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of </a:t>
                </a:r>
                <a:r>
                  <a:rPr lang="en-US" i="1" dirty="0"/>
                  <a:t>useful solar power </a:t>
                </a:r>
                <a:r>
                  <a:rPr lang="en-US" dirty="0"/>
                  <a:t>transmitted through the structure compared to total useful solar power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; i.e. the red curve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is the transmission spectrum of the multilayer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0A7B47-3D0C-0744-9F71-AE20F6D05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2008291"/>
                <a:ext cx="3314700" cy="2524409"/>
              </a:xfrm>
              <a:prstGeom prst="rect">
                <a:avLst/>
              </a:prstGeom>
              <a:blipFill>
                <a:blip r:embed="rId4"/>
                <a:stretch>
                  <a:fillRect l="-1145" t="-500" r="-1527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A517E2-C0E7-1A4C-9E44-085270D6C44D}"/>
                  </a:ext>
                </a:extLst>
              </p:cNvPr>
              <p:cNvSpPr txBox="1"/>
              <p:nvPr/>
            </p:nvSpPr>
            <p:spPr>
              <a:xfrm>
                <a:off x="4410075" y="2150497"/>
                <a:ext cx="33147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of solar power transmitted through the structure between 750 nm and 3200 nm; i.e. the red curve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is the transmission spectrum of the multilayer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A517E2-C0E7-1A4C-9E44-085270D6C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75" y="2150497"/>
                <a:ext cx="3314700" cy="1754326"/>
              </a:xfrm>
              <a:prstGeom prst="rect">
                <a:avLst/>
              </a:prstGeom>
              <a:blipFill>
                <a:blip r:embed="rId5"/>
                <a:stretch>
                  <a:fillRect l="-1145" t="-719" r="-1908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28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EC36E-2553-D14A-AEEB-87E2A344312F}"/>
              </a:ext>
            </a:extLst>
          </p:cNvPr>
          <p:cNvSpPr/>
          <p:nvPr/>
        </p:nvSpPr>
        <p:spPr>
          <a:xfrm>
            <a:off x="8477255" y="2815918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815 nm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F7102-07EA-3842-91A8-DA69C7EA570D}"/>
              </a:ext>
            </a:extLst>
          </p:cNvPr>
          <p:cNvSpPr/>
          <p:nvPr/>
        </p:nvSpPr>
        <p:spPr>
          <a:xfrm>
            <a:off x="8477254" y="3060068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458 nm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2E88D-45ED-E944-982B-1CD0D8982061}"/>
              </a:ext>
            </a:extLst>
          </p:cNvPr>
          <p:cNvSpPr/>
          <p:nvPr/>
        </p:nvSpPr>
        <p:spPr>
          <a:xfrm>
            <a:off x="8477251" y="3317036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663 nm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E846E-918A-7544-8A21-563295544322}"/>
              </a:ext>
            </a:extLst>
          </p:cNvPr>
          <p:cNvSpPr/>
          <p:nvPr/>
        </p:nvSpPr>
        <p:spPr>
          <a:xfrm>
            <a:off x="8477250" y="3552681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457 nm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5F6812-D646-E04C-8E43-DFB53B46848E}"/>
              </a:ext>
            </a:extLst>
          </p:cNvPr>
          <p:cNvSpPr/>
          <p:nvPr/>
        </p:nvSpPr>
        <p:spPr>
          <a:xfrm>
            <a:off x="8477249" y="3779828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673 nm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81B84-0F17-114D-910A-A12CE35AB7C8}"/>
              </a:ext>
            </a:extLst>
          </p:cNvPr>
          <p:cNvSpPr/>
          <p:nvPr/>
        </p:nvSpPr>
        <p:spPr>
          <a:xfrm>
            <a:off x="8477248" y="4036796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457 nm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2A147-1F57-8743-B1DB-7DC2FD3035A5}"/>
              </a:ext>
            </a:extLst>
          </p:cNvPr>
          <p:cNvSpPr/>
          <p:nvPr/>
        </p:nvSpPr>
        <p:spPr>
          <a:xfrm>
            <a:off x="8477246" y="4260787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668 nm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7BB0E0-E76D-C346-8BB3-9CEABC3EDEBB}"/>
              </a:ext>
            </a:extLst>
          </p:cNvPr>
          <p:cNvSpPr/>
          <p:nvPr/>
        </p:nvSpPr>
        <p:spPr>
          <a:xfrm>
            <a:off x="8477248" y="4516591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460 nm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76CFA2-D2D6-AD49-97D2-7232229C9430}"/>
              </a:ext>
            </a:extLst>
          </p:cNvPr>
          <p:cNvSpPr/>
          <p:nvPr/>
        </p:nvSpPr>
        <p:spPr>
          <a:xfrm>
            <a:off x="8477247" y="4756480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669 nm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C4B0A4-64D9-5648-88B1-667231BC1254}"/>
              </a:ext>
            </a:extLst>
          </p:cNvPr>
          <p:cNvSpPr/>
          <p:nvPr/>
        </p:nvSpPr>
        <p:spPr>
          <a:xfrm>
            <a:off x="8477246" y="4988376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455 nm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C778C-CABC-2042-A18B-24705988DB21}"/>
              </a:ext>
            </a:extLst>
          </p:cNvPr>
          <p:cNvSpPr/>
          <p:nvPr/>
        </p:nvSpPr>
        <p:spPr>
          <a:xfrm>
            <a:off x="8477244" y="5199336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669 nm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EB2625-061E-584E-9A81-0A8D2B9310BA}"/>
              </a:ext>
            </a:extLst>
          </p:cNvPr>
          <p:cNvSpPr/>
          <p:nvPr/>
        </p:nvSpPr>
        <p:spPr>
          <a:xfrm>
            <a:off x="8477246" y="5455140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465 nm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D03B71-814A-E74F-A529-F078026D7656}"/>
              </a:ext>
            </a:extLst>
          </p:cNvPr>
          <p:cNvSpPr/>
          <p:nvPr/>
        </p:nvSpPr>
        <p:spPr>
          <a:xfrm>
            <a:off x="8477245" y="5695029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670 nm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50D88-B24D-1846-969F-5A7E2494C708}"/>
              </a:ext>
            </a:extLst>
          </p:cNvPr>
          <p:cNvSpPr/>
          <p:nvPr/>
        </p:nvSpPr>
        <p:spPr>
          <a:xfrm>
            <a:off x="8477244" y="5926925"/>
            <a:ext cx="3314699" cy="22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Ta2O5, d = 460 nm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97C27C-0A13-E640-B54B-BC35CC6E3747}"/>
              </a:ext>
            </a:extLst>
          </p:cNvPr>
          <p:cNvSpPr/>
          <p:nvPr/>
        </p:nvSpPr>
        <p:spPr>
          <a:xfrm>
            <a:off x="8477242" y="6162458"/>
            <a:ext cx="3314699" cy="223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SiO2, d = 532 nm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0A7B47-3D0C-0744-9F71-AE20F6D059B1}"/>
                  </a:ext>
                </a:extLst>
              </p:cNvPr>
              <p:cNvSpPr txBox="1"/>
              <p:nvPr/>
            </p:nvSpPr>
            <p:spPr>
              <a:xfrm>
                <a:off x="2291786" y="1786638"/>
                <a:ext cx="40623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of </a:t>
                </a:r>
                <a:r>
                  <a:rPr lang="en-US" i="1" dirty="0"/>
                  <a:t>trapped </a:t>
                </a:r>
                <a:r>
                  <a:rPr lang="en-US" dirty="0"/>
                  <a:t>thermal radiation from the multilayer structure compare to total thermal radiation of a blackbody at 440 K, i.e. plot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=440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is the reflectance spectrum of the multilayer stack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0A7B47-3D0C-0744-9F71-AE20F6D05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786" y="1786638"/>
                <a:ext cx="4062357" cy="1754326"/>
              </a:xfrm>
              <a:prstGeom prst="rect">
                <a:avLst/>
              </a:prstGeom>
              <a:blipFill>
                <a:blip r:embed="rId2"/>
                <a:stretch>
                  <a:fillRect l="-1250" t="-1439" r="-625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B709AC3-3DEE-094F-979E-ADA2C3FC47B0}"/>
              </a:ext>
            </a:extLst>
          </p:cNvPr>
          <p:cNvSpPr txBox="1"/>
          <p:nvPr/>
        </p:nvSpPr>
        <p:spPr>
          <a:xfrm>
            <a:off x="8676440" y="2072250"/>
            <a:ext cx="286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Optimized Multilayer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C72BAB-CE90-704E-AF0A-A919521D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87" y="3552681"/>
            <a:ext cx="4742926" cy="31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312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3</cp:revision>
  <dcterms:created xsi:type="dcterms:W3CDTF">2020-01-15T18:08:37Z</dcterms:created>
  <dcterms:modified xsi:type="dcterms:W3CDTF">2020-01-15T18:30:58Z</dcterms:modified>
</cp:coreProperties>
</file>