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0"/>
    <a:srgbClr val="005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98"/>
    <p:restoredTop sz="94745"/>
  </p:normalViewPr>
  <p:slideViewPr>
    <p:cSldViewPr snapToGrid="0" snapToObjects="1">
      <p:cViewPr>
        <p:scale>
          <a:sx n="80" d="100"/>
          <a:sy n="80" d="100"/>
        </p:scale>
        <p:origin x="120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572D1-5FFF-8542-95FC-C561F2BAEE3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1A45E-DC64-4E4B-9BEC-AB912D21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3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DC8CB7-5A4A-0D44-95EE-4793ACD0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5E00AAD-A5E3-0E47-9D02-024E98633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4245CD-661B-DC4D-955B-DC86086C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3F39-266C-934B-9505-87CE9E0D3E39}" type="datetimeFigureOut">
              <a:rPr lang="en-US" smtClean="0"/>
              <a:t>3/12/19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E1B0E3-17F3-0E46-9BA1-40AA6986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E6C48A-CA40-7F4B-9AC5-D6B5D12E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FA1F-95C3-D44F-90F2-433C280E9F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3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4574F8-5F9E-5948-9292-FB9FDB5A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3D54D78-C7F9-0C4C-B00F-32E6C3744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A887F0-9EC0-1E4B-A0DC-950D12E9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3F39-266C-934B-9505-87CE9E0D3E39}" type="datetimeFigureOut">
              <a:rPr lang="en-US" smtClean="0"/>
              <a:t>3/12/19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46060A-D815-8344-B673-0362D636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A73B4C-F98C-054C-ADA5-368C7DAD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FA1F-95C3-D44F-90F2-433C280E9F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5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438D070-4259-FA40-BAD2-6AD074024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56278B2-B2E4-014D-A85E-BCC3F54CF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856E8F-C771-A143-B99D-127C2480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3F39-266C-934B-9505-87CE9E0D3E39}" type="datetimeFigureOut">
              <a:rPr lang="en-US" smtClean="0"/>
              <a:t>3/12/19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6B833C-41D6-784B-AF78-02A035F6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4CDC28-DBC9-B94D-BAA4-7B18F391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FA1F-95C3-D44F-90F2-433C280E9F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9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A535FB-DF12-604C-9156-AAC186B1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FBAC6D-5374-014B-ADA4-51CA5AEE1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7C1FC0-E74E-8146-B46F-6AB13EED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3F39-266C-934B-9505-87CE9E0D3E39}" type="datetimeFigureOut">
              <a:rPr lang="en-US" smtClean="0"/>
              <a:t>3/12/19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29AC72-DBF0-A54C-BB05-B744F3A2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7FEB60-18C1-D046-9F7C-CCAFCA9F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FA1F-95C3-D44F-90F2-433C280E9F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3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E2802F-654F-2A43-BCB8-EC7018A9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D1774A-A9E4-0449-8C27-AF37350F4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105177-A5E6-F540-8E45-BFE56F5E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3F39-266C-934B-9505-87CE9E0D3E39}" type="datetimeFigureOut">
              <a:rPr lang="en-US" smtClean="0"/>
              <a:t>3/12/19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5EF7AF-C245-824E-86BE-AA041DB2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62A9F1-5503-4140-920C-4538E5A3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FA1F-95C3-D44F-90F2-433C280E9F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6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F34A88-36BA-5D49-AB6E-DF1F0CE8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EB9C94-0CBE-0C48-9764-6D4EC1822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40FC20-486B-4441-B76A-49EF81C29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74DF4E-E413-3941-9BCE-551769FF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3F39-266C-934B-9505-87CE9E0D3E39}" type="datetimeFigureOut">
              <a:rPr lang="en-US" smtClean="0"/>
              <a:t>3/12/19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04D318E-BC54-C946-9C56-C219F75C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F9DF805-7EE7-2D4C-85A7-CB7F432F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FA1F-95C3-D44F-90F2-433C280E9F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13311F-9791-5643-B527-E5FF9597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CC1015-9CB9-CE4B-96E3-772BDAB50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80D2AED-9174-FF4E-85E3-C4D536D01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6845BDA-E4FF-C14C-8F22-AA96FA303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CFFFE17-E6F8-ED4F-A91B-8E923F261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D1527B2-B4D0-DD45-8E6D-72609842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3F39-266C-934B-9505-87CE9E0D3E39}" type="datetimeFigureOut">
              <a:rPr lang="en-US" smtClean="0"/>
              <a:t>3/12/19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B101BDE-7D43-6344-BCAD-C3486319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6D0B798-CDB2-0049-BD7E-1693B60B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FA1F-95C3-D44F-90F2-433C280E9F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8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FF2C2B-E763-4744-BA31-E9E162C5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8072352-31D1-7A4E-9BB9-B16EFED4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3F39-266C-934B-9505-87CE9E0D3E39}" type="datetimeFigureOut">
              <a:rPr lang="en-US" smtClean="0"/>
              <a:t>3/12/19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8B86B3-4BD8-3F4D-BB97-E80D0235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F479F1-8604-EE41-987F-B5A59275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FA1F-95C3-D44F-90F2-433C280E9F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7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28D6D09-EDA1-7C42-98E3-355029CA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3F39-266C-934B-9505-87CE9E0D3E39}" type="datetimeFigureOut">
              <a:rPr lang="en-US" smtClean="0"/>
              <a:t>3/12/19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4BD7C19-466D-BE4D-B1C9-F2D518BF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90150D0-1299-4D40-BBF6-C0D8C338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FA1F-95C3-D44F-90F2-433C280E9F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0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B61D73-4CCC-344C-B942-A05A6DC7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E9128C-09BB-B24D-ADA7-1431FDDDE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976F1E6-A411-EC45-9E84-F47CA9203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F08B280-676E-BE45-A44B-9B04D93B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3F39-266C-934B-9505-87CE9E0D3E39}" type="datetimeFigureOut">
              <a:rPr lang="en-US" smtClean="0"/>
              <a:t>3/12/19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B2F540-081E-D14D-BCED-E7FABA9A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082B9C-54D2-3642-9369-C0C30549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FA1F-95C3-D44F-90F2-433C280E9F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0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A35EA7-DD07-404F-AC1A-96CF296E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7F6716-3BF9-C941-98F2-B95E6F6A2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4E1DDDA-1B3B-0C49-919F-5F2F824C0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A91BC82-ED98-BE45-A40C-7AA1E646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3F39-266C-934B-9505-87CE9E0D3E39}" type="datetimeFigureOut">
              <a:rPr lang="en-US" smtClean="0"/>
              <a:t>3/12/19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6C9C3E-B995-614A-9E67-81FCCA10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220283-948E-C243-B3DB-4E9C9DA4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FA1F-95C3-D44F-90F2-433C280E9F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EFDFF4B-51F1-BD4E-92A8-F263076E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90722A-A3A0-4D4F-AB71-B033D3CE1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1C96A8-0C53-D146-B48F-93CA74F75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73F39-266C-934B-9505-87CE9E0D3E39}" type="datetimeFigureOut">
              <a:rPr lang="en-US" smtClean="0"/>
              <a:t>3/12/19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03CB61-7E91-3347-A767-62FB83BAA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7ACF26-1E19-2443-9A68-4F647F9D3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5FA1F-95C3-D44F-90F2-433C280E9F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3ACB1F2-420D-8C4F-92C9-BA7C399D57CC}"/>
              </a:ext>
            </a:extLst>
          </p:cNvPr>
          <p:cNvSpPr/>
          <p:nvPr/>
        </p:nvSpPr>
        <p:spPr>
          <a:xfrm>
            <a:off x="1606521" y="138140"/>
            <a:ext cx="8480454" cy="5776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53BC013B-7C33-D441-BFF2-4358F5809A57}"/>
              </a:ext>
            </a:extLst>
          </p:cNvPr>
          <p:cNvSpPr/>
          <p:nvPr/>
        </p:nvSpPr>
        <p:spPr>
          <a:xfrm>
            <a:off x="3704662" y="237183"/>
            <a:ext cx="2600037" cy="1102809"/>
          </a:xfrm>
          <a:prstGeom prst="ellipse">
            <a:avLst/>
          </a:prstGeom>
          <a:noFill/>
          <a:ln w="19050">
            <a:solidFill>
              <a:srgbClr val="DC3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DC3220"/>
                </a:solidFill>
              </a:rPr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70B057C-D018-0148-B1FC-A9795CF556AB}"/>
              </a:ext>
            </a:extLst>
          </p:cNvPr>
          <p:cNvSpPr/>
          <p:nvPr/>
        </p:nvSpPr>
        <p:spPr>
          <a:xfrm>
            <a:off x="3833445" y="2017209"/>
            <a:ext cx="2600038" cy="9356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5AB5"/>
                </a:solidFill>
              </a:rPr>
              <a:t>multilayer (class) 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xmlns="" id="{E2988CBC-885E-CE41-B6B2-3329F9C99CE2}"/>
              </a:ext>
            </a:extLst>
          </p:cNvPr>
          <p:cNvSpPr/>
          <p:nvPr/>
        </p:nvSpPr>
        <p:spPr>
          <a:xfrm rot="10101000">
            <a:off x="3112214" y="770514"/>
            <a:ext cx="1183440" cy="1258508"/>
          </a:xfrm>
          <a:prstGeom prst="arc">
            <a:avLst>
              <a:gd name="adj1" fmla="val 16290239"/>
              <a:gd name="adj2" fmla="val 6161631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6585075-5042-8049-BD9E-B844A2BA8872}"/>
              </a:ext>
            </a:extLst>
          </p:cNvPr>
          <p:cNvSpPr txBox="1"/>
          <p:nvPr/>
        </p:nvSpPr>
        <p:spPr>
          <a:xfrm>
            <a:off x="1606521" y="903859"/>
            <a:ext cx="1622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Materials G</a:t>
            </a:r>
            <a:r>
              <a:rPr lang="en-US" sz="2000" b="1" dirty="0" smtClean="0"/>
              <a:t>eometries</a:t>
            </a:r>
          </a:p>
          <a:p>
            <a:r>
              <a:rPr lang="en-US" sz="2000" b="1" dirty="0" smtClean="0"/>
              <a:t>Temperature </a:t>
            </a:r>
            <a:r>
              <a:rPr lang="en-US" sz="2000" b="1" dirty="0"/>
              <a:t>U</a:t>
            </a:r>
            <a:r>
              <a:rPr lang="en-US" sz="2000" b="1" dirty="0" smtClean="0"/>
              <a:t>ses</a:t>
            </a:r>
            <a:endParaRPr 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0C267E6-B865-1D4F-B805-54F6C037C98C}"/>
              </a:ext>
            </a:extLst>
          </p:cNvPr>
          <p:cNvSpPr txBox="1"/>
          <p:nvPr/>
        </p:nvSpPr>
        <p:spPr>
          <a:xfrm>
            <a:off x="6903417" y="1221049"/>
            <a:ext cx="2566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DC3220"/>
                </a:solidFill>
              </a:rPr>
              <a:t>Figures of merit, spectra, and </a:t>
            </a:r>
            <a:r>
              <a:rPr lang="en-US" sz="2000" b="1" dirty="0">
                <a:solidFill>
                  <a:srgbClr val="DC3220"/>
                </a:solidFill>
              </a:rPr>
              <a:t>images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B4CA3F8-665F-3F48-BC17-20FB65F660F9}"/>
              </a:ext>
            </a:extLst>
          </p:cNvPr>
          <p:cNvSpPr/>
          <p:nvPr/>
        </p:nvSpPr>
        <p:spPr>
          <a:xfrm>
            <a:off x="3542079" y="4191603"/>
            <a:ext cx="1389186" cy="55002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5AB5"/>
                </a:solidFill>
              </a:rPr>
              <a:t>tmm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987DE56-67B0-D74B-BC73-C7D5C5875CE0}"/>
              </a:ext>
            </a:extLst>
          </p:cNvPr>
          <p:cNvSpPr/>
          <p:nvPr/>
        </p:nvSpPr>
        <p:spPr>
          <a:xfrm>
            <a:off x="7924953" y="2695803"/>
            <a:ext cx="1535570" cy="55002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5AB5"/>
                </a:solidFill>
              </a:rPr>
              <a:t>stpvlib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6172350-78FB-1C4E-A41E-0252CC9B499D}"/>
              </a:ext>
            </a:extLst>
          </p:cNvPr>
          <p:cNvSpPr/>
          <p:nvPr/>
        </p:nvSpPr>
        <p:spPr>
          <a:xfrm>
            <a:off x="7924953" y="3519013"/>
            <a:ext cx="1535570" cy="55002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5AB5"/>
                </a:solidFill>
              </a:rPr>
              <a:t>lightlib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8C230D1-092B-D94A-B538-C9AFB9DFC7E4}"/>
              </a:ext>
            </a:extLst>
          </p:cNvPr>
          <p:cNvSpPr/>
          <p:nvPr/>
        </p:nvSpPr>
        <p:spPr>
          <a:xfrm>
            <a:off x="7924953" y="4317778"/>
            <a:ext cx="1535570" cy="55002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5AB5"/>
                </a:solidFill>
              </a:rPr>
              <a:t>coolinglib</a:t>
            </a:r>
            <a:endParaRPr lang="en-US" sz="2400" b="1" dirty="0">
              <a:solidFill>
                <a:srgbClr val="005AB5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5DEAA89-F9F7-954E-A10E-78E0B2243A85}"/>
              </a:ext>
            </a:extLst>
          </p:cNvPr>
          <p:cNvSpPr/>
          <p:nvPr/>
        </p:nvSpPr>
        <p:spPr>
          <a:xfrm>
            <a:off x="7924953" y="5191365"/>
            <a:ext cx="1535570" cy="55002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5AB5"/>
                </a:solidFill>
              </a:rPr>
              <a:t>colorlib</a:t>
            </a:r>
            <a:endParaRPr lang="en-US" sz="2400" b="1" dirty="0">
              <a:solidFill>
                <a:srgbClr val="005AB5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828AC54-4360-E242-B6F0-B5AD10D9F387}"/>
              </a:ext>
            </a:extLst>
          </p:cNvPr>
          <p:cNvSpPr/>
          <p:nvPr/>
        </p:nvSpPr>
        <p:spPr>
          <a:xfrm>
            <a:off x="5504012" y="4190267"/>
            <a:ext cx="1389186" cy="55002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5AB5"/>
                </a:solidFill>
              </a:rPr>
              <a:t>datalib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7B3E0E5E-16C5-E34A-8C88-FA274498DFC1}"/>
              </a:ext>
            </a:extLst>
          </p:cNvPr>
          <p:cNvCxnSpPr>
            <a:cxnSpLocks/>
          </p:cNvCxnSpPr>
          <p:nvPr/>
        </p:nvCxnSpPr>
        <p:spPr>
          <a:xfrm>
            <a:off x="6427179" y="2952874"/>
            <a:ext cx="0" cy="1237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B83FD06-A558-FB40-A53F-FA44CDFFBBEA}"/>
              </a:ext>
            </a:extLst>
          </p:cNvPr>
          <p:cNvSpPr/>
          <p:nvPr/>
        </p:nvSpPr>
        <p:spPr>
          <a:xfrm rot="5400000">
            <a:off x="6074785" y="3388209"/>
            <a:ext cx="1090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Materials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3F81FF50-FE1C-604E-BF76-9CA6269B03E7}"/>
              </a:ext>
            </a:extLst>
          </p:cNvPr>
          <p:cNvCxnSpPr>
            <a:cxnSpLocks/>
          </p:cNvCxnSpPr>
          <p:nvPr/>
        </p:nvCxnSpPr>
        <p:spPr>
          <a:xfrm flipV="1">
            <a:off x="6096000" y="2994052"/>
            <a:ext cx="0" cy="1160351"/>
          </a:xfrm>
          <a:prstGeom prst="straightConnector1">
            <a:avLst/>
          </a:prstGeom>
          <a:ln w="28575">
            <a:solidFill>
              <a:srgbClr val="DC32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326B8D79-1941-BB40-A49F-20DA8DA35DA2}"/>
              </a:ext>
            </a:extLst>
          </p:cNvPr>
          <p:cNvSpPr/>
          <p:nvPr/>
        </p:nvSpPr>
        <p:spPr>
          <a:xfrm rot="16200000">
            <a:off x="4909735" y="3022335"/>
            <a:ext cx="1732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C3220"/>
                </a:solidFill>
              </a:rPr>
              <a:t>Refractive </a:t>
            </a:r>
          </a:p>
          <a:p>
            <a:r>
              <a:rPr lang="en-US" b="1" dirty="0">
                <a:solidFill>
                  <a:srgbClr val="DC3220"/>
                </a:solidFill>
              </a:rPr>
              <a:t>Indices (</a:t>
            </a:r>
            <a:r>
              <a:rPr lang="en-US" b="1" dirty="0" smtClean="0">
                <a:solidFill>
                  <a:srgbClr val="DC3220"/>
                </a:solidFill>
              </a:rPr>
              <a:t>RIs)</a:t>
            </a:r>
            <a:endParaRPr lang="en-US" dirty="0">
              <a:solidFill>
                <a:srgbClr val="DC322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AB1C77BF-754D-9447-9AA6-4510F2972745}"/>
              </a:ext>
            </a:extLst>
          </p:cNvPr>
          <p:cNvCxnSpPr>
            <a:cxnSpLocks/>
          </p:cNvCxnSpPr>
          <p:nvPr/>
        </p:nvCxnSpPr>
        <p:spPr>
          <a:xfrm>
            <a:off x="4463722" y="2952873"/>
            <a:ext cx="0" cy="1237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8CFA88B9-07BE-7042-800C-A67CDAE909E2}"/>
              </a:ext>
            </a:extLst>
          </p:cNvPr>
          <p:cNvCxnSpPr>
            <a:cxnSpLocks/>
          </p:cNvCxnSpPr>
          <p:nvPr/>
        </p:nvCxnSpPr>
        <p:spPr>
          <a:xfrm flipV="1">
            <a:off x="3833445" y="2973808"/>
            <a:ext cx="0" cy="1160351"/>
          </a:xfrm>
          <a:prstGeom prst="straightConnector1">
            <a:avLst/>
          </a:prstGeom>
          <a:ln w="28575">
            <a:solidFill>
              <a:srgbClr val="DC32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32DBAE18-AB2E-C840-A4E4-C19C661CD3FB}"/>
              </a:ext>
            </a:extLst>
          </p:cNvPr>
          <p:cNvSpPr/>
          <p:nvPr/>
        </p:nvSpPr>
        <p:spPr>
          <a:xfrm rot="5400000">
            <a:off x="4046147" y="3248404"/>
            <a:ext cx="1356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</a:t>
            </a:r>
            <a:r>
              <a:rPr lang="en-US" b="1" dirty="0" smtClean="0"/>
              <a:t>eometries</a:t>
            </a:r>
            <a:r>
              <a:rPr lang="en-US" b="1" dirty="0"/>
              <a:t>,</a:t>
            </a:r>
          </a:p>
          <a:p>
            <a:r>
              <a:rPr lang="en-US" b="1" dirty="0"/>
              <a:t>RIs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6875D031-9EAA-0B4F-8298-D6729C8FFC16}"/>
              </a:ext>
            </a:extLst>
          </p:cNvPr>
          <p:cNvSpPr/>
          <p:nvPr/>
        </p:nvSpPr>
        <p:spPr>
          <a:xfrm rot="16200000">
            <a:off x="2830514" y="3102128"/>
            <a:ext cx="11741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dirty="0">
              <a:solidFill>
                <a:srgbClr val="DC3220"/>
              </a:solidFill>
            </a:endParaRPr>
          </a:p>
          <a:p>
            <a:r>
              <a:rPr lang="en-US" b="1" dirty="0">
                <a:solidFill>
                  <a:srgbClr val="DC3220"/>
                </a:solidFill>
              </a:rPr>
              <a:t>Optical </a:t>
            </a:r>
          </a:p>
          <a:p>
            <a:r>
              <a:rPr lang="en-US" b="1" dirty="0">
                <a:solidFill>
                  <a:srgbClr val="DC3220"/>
                </a:solidFill>
              </a:rPr>
              <a:t>Properties</a:t>
            </a:r>
            <a:endParaRPr lang="en-US" dirty="0">
              <a:solidFill>
                <a:srgbClr val="DC322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7B3E0E5E-16C5-E34A-8C88-FA274498DFC1}"/>
              </a:ext>
            </a:extLst>
          </p:cNvPr>
          <p:cNvCxnSpPr>
            <a:cxnSpLocks/>
          </p:cNvCxnSpPr>
          <p:nvPr/>
        </p:nvCxnSpPr>
        <p:spPr>
          <a:xfrm>
            <a:off x="6427179" y="2728866"/>
            <a:ext cx="14977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15" idx="1"/>
          </p:cNvCxnSpPr>
          <p:nvPr/>
        </p:nvCxnSpPr>
        <p:spPr>
          <a:xfrm>
            <a:off x="6435236" y="2728866"/>
            <a:ext cx="1489717" cy="106516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H="1">
            <a:off x="6799162" y="3429331"/>
            <a:ext cx="1521745" cy="748887"/>
          </a:xfrm>
          <a:prstGeom prst="bentConnector3">
            <a:avLst>
              <a:gd name="adj1" fmla="val 1000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6200000" flipH="1">
            <a:off x="6799162" y="4302432"/>
            <a:ext cx="1521745" cy="748887"/>
          </a:xfrm>
          <a:prstGeom prst="bentConnector3">
            <a:avLst>
              <a:gd name="adj1" fmla="val 1000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6875D031-9EAA-0B4F-8298-D6729C8FFC16}"/>
              </a:ext>
            </a:extLst>
          </p:cNvPr>
          <p:cNvSpPr/>
          <p:nvPr/>
        </p:nvSpPr>
        <p:spPr>
          <a:xfrm>
            <a:off x="6375807" y="2102061"/>
            <a:ext cx="2284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Optical Properties </a:t>
            </a:r>
          </a:p>
          <a:p>
            <a:r>
              <a:rPr lang="en-US" b="1" dirty="0" smtClean="0"/>
              <a:t>and Thermal Emission</a:t>
            </a:r>
            <a:endParaRPr lang="en-US" dirty="0"/>
          </a:p>
        </p:txBody>
      </p:sp>
      <p:sp>
        <p:nvSpPr>
          <p:cNvPr id="41" name="Right Brace 40"/>
          <p:cNvSpPr/>
          <p:nvPr/>
        </p:nvSpPr>
        <p:spPr>
          <a:xfrm>
            <a:off x="9460523" y="3023851"/>
            <a:ext cx="397852" cy="2423477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DC3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H="1" flipV="1">
            <a:off x="9929813" y="2024254"/>
            <a:ext cx="42863" cy="2211335"/>
          </a:xfrm>
          <a:prstGeom prst="line">
            <a:avLst/>
          </a:prstGeom>
          <a:ln w="38100">
            <a:solidFill>
              <a:srgbClr val="DC32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428736" y="2024254"/>
            <a:ext cx="3515364" cy="0"/>
          </a:xfrm>
          <a:prstGeom prst="line">
            <a:avLst/>
          </a:prstGeom>
          <a:ln w="38100">
            <a:solidFill>
              <a:srgbClr val="DC322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>
            <a:extLst>
              <a:ext uri="{FF2B5EF4-FFF2-40B4-BE49-F238E27FC236}">
                <a16:creationId xmlns:a16="http://schemas.microsoft.com/office/drawing/2014/main" xmlns="" id="{E2988CBC-885E-CE41-B6B2-3329F9C99CE2}"/>
              </a:ext>
            </a:extLst>
          </p:cNvPr>
          <p:cNvSpPr/>
          <p:nvPr/>
        </p:nvSpPr>
        <p:spPr>
          <a:xfrm rot="21120485">
            <a:off x="5769870" y="751915"/>
            <a:ext cx="1183440" cy="1258508"/>
          </a:xfrm>
          <a:prstGeom prst="arc">
            <a:avLst>
              <a:gd name="adj1" fmla="val 16290239"/>
              <a:gd name="adj2" fmla="val 5438184"/>
            </a:avLst>
          </a:prstGeom>
          <a:noFill/>
          <a:ln w="38100">
            <a:solidFill>
              <a:srgbClr val="DC322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7B3E0E5E-16C5-E34A-8C88-FA274498DFC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893198" y="4465280"/>
            <a:ext cx="29239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8" y="2043530"/>
            <a:ext cx="5801784" cy="435133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55" y="2043530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8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918" y="2271446"/>
            <a:ext cx="4832956" cy="362471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45" y="2283116"/>
            <a:ext cx="4747893" cy="3560920"/>
          </a:xfrm>
        </p:spPr>
      </p:pic>
      <p:sp>
        <p:nvSpPr>
          <p:cNvPr id="3" name="TextBox 2"/>
          <p:cNvSpPr txBox="1"/>
          <p:nvPr/>
        </p:nvSpPr>
        <p:spPr>
          <a:xfrm rot="16200000">
            <a:off x="-80215" y="4548063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Arbitrary Units</a:t>
            </a:r>
            <a:endParaRPr lang="en-US" sz="1600" dirty="0"/>
          </a:p>
        </p:txBody>
      </p:sp>
      <p:grpSp>
        <p:nvGrpSpPr>
          <p:cNvPr id="6" name="Group 5"/>
          <p:cNvGrpSpPr/>
          <p:nvPr/>
        </p:nvGrpSpPr>
        <p:grpSpPr>
          <a:xfrm rot="10800000">
            <a:off x="121990" y="2271446"/>
            <a:ext cx="3616981" cy="3840596"/>
            <a:chOff x="5704229" y="2308005"/>
            <a:chExt cx="2758000" cy="3239620"/>
          </a:xfrm>
        </p:grpSpPr>
        <p:sp>
          <p:nvSpPr>
            <p:cNvPr id="7" name="Cube 6"/>
            <p:cNvSpPr/>
            <p:nvPr/>
          </p:nvSpPr>
          <p:spPr>
            <a:xfrm>
              <a:off x="5704229" y="4444108"/>
              <a:ext cx="2758000" cy="1103517"/>
            </a:xfrm>
            <a:prstGeom prst="cube">
              <a:avLst>
                <a:gd name="adj" fmla="val 23494"/>
              </a:avLst>
            </a:prstGeom>
            <a:solidFill>
              <a:schemeClr val="bg1">
                <a:lumMod val="65000"/>
                <a:alpha val="71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/>
            <p:cNvSpPr/>
            <p:nvPr/>
          </p:nvSpPr>
          <p:spPr>
            <a:xfrm>
              <a:off x="5704229" y="3985520"/>
              <a:ext cx="2758000" cy="721435"/>
            </a:xfrm>
            <a:prstGeom prst="cube">
              <a:avLst>
                <a:gd name="adj" fmla="val 36729"/>
              </a:avLst>
            </a:prstGeom>
            <a:solidFill>
              <a:schemeClr val="accent2">
                <a:lumMod val="60000"/>
                <a:lumOff val="40000"/>
                <a:alpha val="71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Cube 8"/>
            <p:cNvSpPr/>
            <p:nvPr/>
          </p:nvSpPr>
          <p:spPr>
            <a:xfrm>
              <a:off x="5704229" y="3537071"/>
              <a:ext cx="2758000" cy="728595"/>
            </a:xfrm>
            <a:prstGeom prst="cube">
              <a:avLst>
                <a:gd name="adj" fmla="val 36729"/>
              </a:avLst>
            </a:prstGeom>
            <a:solidFill>
              <a:srgbClr val="00B0F0">
                <a:alpha val="7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10" name="Cube 9"/>
            <p:cNvSpPr/>
            <p:nvPr/>
          </p:nvSpPr>
          <p:spPr>
            <a:xfrm>
              <a:off x="5704229" y="3073911"/>
              <a:ext cx="2758000" cy="728595"/>
            </a:xfrm>
            <a:prstGeom prst="cube">
              <a:avLst>
                <a:gd name="adj" fmla="val 36729"/>
              </a:avLst>
            </a:prstGeom>
            <a:solidFill>
              <a:srgbClr val="9437FF">
                <a:alpha val="64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11" name="Cube 10"/>
            <p:cNvSpPr/>
            <p:nvPr/>
          </p:nvSpPr>
          <p:spPr>
            <a:xfrm>
              <a:off x="5704229" y="2617124"/>
              <a:ext cx="2758000" cy="728595"/>
            </a:xfrm>
            <a:prstGeom prst="cube">
              <a:avLst>
                <a:gd name="adj" fmla="val 36729"/>
              </a:avLst>
            </a:prstGeom>
            <a:solidFill>
              <a:srgbClr val="00B0F0">
                <a:alpha val="7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12" name="Cube 11"/>
            <p:cNvSpPr/>
            <p:nvPr/>
          </p:nvSpPr>
          <p:spPr>
            <a:xfrm>
              <a:off x="5710579" y="2308005"/>
              <a:ext cx="2751650" cy="582249"/>
            </a:xfrm>
            <a:prstGeom prst="cube">
              <a:avLst>
                <a:gd name="adj" fmla="val 46316"/>
              </a:avLst>
            </a:prstGeom>
            <a:solidFill>
              <a:schemeClr val="accent4">
                <a:lumMod val="40000"/>
                <a:lumOff val="60000"/>
                <a:alpha val="8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989360" y="3230687"/>
            <a:ext cx="2246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/>
              <a:t>10 nm Al</a:t>
            </a:r>
            <a:r>
              <a:rPr lang="en-US" sz="3200" b="1" baseline="-25000" dirty="0" smtClean="0"/>
              <a:t>2</a:t>
            </a:r>
            <a:r>
              <a:rPr lang="en-US" sz="3200" b="1" dirty="0" smtClean="0"/>
              <a:t>O</a:t>
            </a:r>
            <a:r>
              <a:rPr lang="en-US" sz="3200" b="1" baseline="-25000" dirty="0" smtClean="0"/>
              <a:t>3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12788" y="2447363"/>
            <a:ext cx="3199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Optically-thick W </a:t>
            </a:r>
            <a:endParaRPr lang="en-US" sz="3200" b="1" dirty="0"/>
          </a:p>
        </p:txBody>
      </p:sp>
      <p:sp>
        <p:nvSpPr>
          <p:cNvPr id="15" name="Rectangle 14"/>
          <p:cNvSpPr/>
          <p:nvPr/>
        </p:nvSpPr>
        <p:spPr>
          <a:xfrm>
            <a:off x="982146" y="3755592"/>
            <a:ext cx="2260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/>
              <a:t>255 nm SiO</a:t>
            </a:r>
            <a:r>
              <a:rPr lang="en-US" sz="3200" b="1" baseline="-25000" dirty="0"/>
              <a:t>2</a:t>
            </a:r>
            <a:endParaRPr lang="en-US" sz="3200" b="1" dirty="0"/>
          </a:p>
        </p:txBody>
      </p:sp>
      <p:sp>
        <p:nvSpPr>
          <p:cNvPr id="16" name="Rectangle 15"/>
          <p:cNvSpPr/>
          <p:nvPr/>
        </p:nvSpPr>
        <p:spPr>
          <a:xfrm>
            <a:off x="943746" y="4312943"/>
            <a:ext cx="2270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/>
              <a:t>150 nm TiO</a:t>
            </a:r>
            <a:r>
              <a:rPr lang="en-US" sz="3200" b="1" baseline="-25000" dirty="0" smtClean="0"/>
              <a:t>2</a:t>
            </a:r>
            <a:endParaRPr lang="en-US" sz="3200" b="1" dirty="0"/>
          </a:p>
        </p:txBody>
      </p:sp>
      <p:sp>
        <p:nvSpPr>
          <p:cNvPr id="17" name="Rectangle 16"/>
          <p:cNvSpPr/>
          <p:nvPr/>
        </p:nvSpPr>
        <p:spPr>
          <a:xfrm>
            <a:off x="948554" y="4866519"/>
            <a:ext cx="2260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/>
              <a:t>255 nm SiO</a:t>
            </a:r>
            <a:r>
              <a:rPr lang="en-US" sz="3200" b="1" baseline="-25000" dirty="0"/>
              <a:t>2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422007" y="5370888"/>
                <a:ext cx="32305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 smtClean="0"/>
                  <a:t>20 nm Alloy,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latin typeface="Cambria Math" charset="0"/>
                          </a:rPr>
                          <m:t>𝒘</m:t>
                        </m:r>
                      </m:sub>
                    </m:sSub>
                    <m:r>
                      <a:rPr lang="en-US" sz="2400" b="1" i="1" smtClean="0">
                        <a:latin typeface="Cambria Math" charset="0"/>
                      </a:rPr>
                      <m:t>=</m:t>
                    </m:r>
                    <m:r>
                      <a:rPr lang="en-US" sz="2400" b="1" i="1" smtClean="0">
                        <a:latin typeface="Cambria Math" charset="0"/>
                      </a:rPr>
                      <m:t>𝟕𝟓</m:t>
                    </m:r>
                    <m:r>
                      <a:rPr lang="en-US" sz="2400" b="1" i="1" smtClean="0">
                        <a:latin typeface="Cambria Math" charset="0"/>
                      </a:rPr>
                      <m:t>%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07" y="5370888"/>
                <a:ext cx="323056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45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52465" y="1793976"/>
            <a:ext cx="1101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(a)</a:t>
            </a:r>
            <a:endParaRPr lang="en-US" sz="2800" b="1"/>
          </a:p>
        </p:txBody>
      </p:sp>
      <p:sp>
        <p:nvSpPr>
          <p:cNvPr id="20" name="TextBox 19"/>
          <p:cNvSpPr txBox="1"/>
          <p:nvPr/>
        </p:nvSpPr>
        <p:spPr>
          <a:xfrm>
            <a:off x="4069446" y="1748226"/>
            <a:ext cx="1101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(b)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271238" y="1793976"/>
            <a:ext cx="1101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(c)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2290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655" y="1950604"/>
            <a:ext cx="4832956" cy="3624717"/>
          </a:xfrm>
          <a:prstGeom prst="rect">
            <a:avLst/>
          </a:prstGeom>
        </p:spPr>
      </p:pic>
      <p:pic>
        <p:nvPicPr>
          <p:cNvPr id="26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82" y="1962274"/>
            <a:ext cx="4747893" cy="3560919"/>
          </a:xfrm>
        </p:spPr>
      </p:pic>
      <p:sp>
        <p:nvSpPr>
          <p:cNvPr id="27" name="TextBox 26"/>
          <p:cNvSpPr txBox="1"/>
          <p:nvPr/>
        </p:nvSpPr>
        <p:spPr>
          <a:xfrm>
            <a:off x="3051372" y="2405953"/>
            <a:ext cx="1101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(a)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282017" y="2389911"/>
            <a:ext cx="1101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(b)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8200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7151</TotalTime>
  <Words>81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Jonathan</dc:creator>
  <cp:lastModifiedBy>Jay Foley</cp:lastModifiedBy>
  <cp:revision>16</cp:revision>
  <dcterms:created xsi:type="dcterms:W3CDTF">2019-03-01T17:18:33Z</dcterms:created>
  <dcterms:modified xsi:type="dcterms:W3CDTF">2019-03-17T14:34:58Z</dcterms:modified>
</cp:coreProperties>
</file>