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61" r:id="rId3"/>
    <p:sldId id="258" r:id="rId4"/>
    <p:sldId id="290" r:id="rId5"/>
    <p:sldId id="260" r:id="rId6"/>
    <p:sldId id="269" r:id="rId7"/>
    <p:sldId id="273" r:id="rId8"/>
    <p:sldId id="271" r:id="rId9"/>
    <p:sldId id="272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9" r:id="rId20"/>
    <p:sldId id="288" r:id="rId21"/>
    <p:sldId id="285" r:id="rId22"/>
    <p:sldId id="287" r:id="rId23"/>
    <p:sldId id="283" r:id="rId24"/>
    <p:sldId id="284" r:id="rId25"/>
    <p:sldId id="286" r:id="rId26"/>
    <p:sldId id="29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0DD9F-75AD-4A4E-9315-66C6561C032E}" v="1" dt="2024-12-07T16:20:59.5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Enrique Salgado Florez" userId="ab6cba17-29d9-4b94-bbeb-6bd3991f2c86" providerId="ADAL" clId="{0400DD9F-75AD-4A4E-9315-66C6561C032E}"/>
    <pc:docChg chg="undo custSel modSld">
      <pc:chgData name="Alex Enrique Salgado Florez" userId="ab6cba17-29d9-4b94-bbeb-6bd3991f2c86" providerId="ADAL" clId="{0400DD9F-75AD-4A4E-9315-66C6561C032E}" dt="2024-12-07T16:20:47.288" v="3"/>
      <pc:docMkLst>
        <pc:docMk/>
      </pc:docMkLst>
      <pc:sldChg chg="modSp mod">
        <pc:chgData name="Alex Enrique Salgado Florez" userId="ab6cba17-29d9-4b94-bbeb-6bd3991f2c86" providerId="ADAL" clId="{0400DD9F-75AD-4A4E-9315-66C6561C032E}" dt="2024-12-07T16:20:47.288" v="3"/>
        <pc:sldMkLst>
          <pc:docMk/>
          <pc:sldMk cId="1254371373" sldId="291"/>
        </pc:sldMkLst>
        <pc:spChg chg="mod">
          <ac:chgData name="Alex Enrique Salgado Florez" userId="ab6cba17-29d9-4b94-bbeb-6bd3991f2c86" providerId="ADAL" clId="{0400DD9F-75AD-4A4E-9315-66C6561C032E}" dt="2024-12-07T16:20:47.288" v="3"/>
          <ac:spMkLst>
            <pc:docMk/>
            <pc:sldMk cId="1254371373" sldId="291"/>
            <ac:spMk id="3" creationId="{820DC3BE-BD87-CF2F-6928-2957286509A1}"/>
          </ac:spMkLst>
        </pc:spChg>
      </pc:sldChg>
    </pc:docChg>
  </pc:docChgLst>
  <pc:docChgLst>
    <pc:chgData name="Alex Enrique Salgado Florez" userId="ab6cba17-29d9-4b94-bbeb-6bd3991f2c86" providerId="ADAL" clId="{C77A5FD0-6E2E-4D5F-A931-EAD23D64EC41}"/>
    <pc:docChg chg="addSld modSld">
      <pc:chgData name="Alex Enrique Salgado Florez" userId="ab6cba17-29d9-4b94-bbeb-6bd3991f2c86" providerId="ADAL" clId="{C77A5FD0-6E2E-4D5F-A931-EAD23D64EC41}" dt="2024-12-07T15:47:36.915" v="22" actId="5793"/>
      <pc:docMkLst>
        <pc:docMk/>
      </pc:docMkLst>
      <pc:sldChg chg="modSp new mod">
        <pc:chgData name="Alex Enrique Salgado Florez" userId="ab6cba17-29d9-4b94-bbeb-6bd3991f2c86" providerId="ADAL" clId="{C77A5FD0-6E2E-4D5F-A931-EAD23D64EC41}" dt="2024-12-07T15:47:36.915" v="22" actId="5793"/>
        <pc:sldMkLst>
          <pc:docMk/>
          <pc:sldMk cId="1254371373" sldId="291"/>
        </pc:sldMkLst>
        <pc:spChg chg="mod">
          <ac:chgData name="Alex Enrique Salgado Florez" userId="ab6cba17-29d9-4b94-bbeb-6bd3991f2c86" providerId="ADAL" clId="{C77A5FD0-6E2E-4D5F-A931-EAD23D64EC41}" dt="2024-12-07T15:47:33.828" v="21" actId="20577"/>
          <ac:spMkLst>
            <pc:docMk/>
            <pc:sldMk cId="1254371373" sldId="291"/>
            <ac:spMk id="2" creationId="{50135F64-E569-A11A-CB67-763D955F13C8}"/>
          </ac:spMkLst>
        </pc:spChg>
        <pc:spChg chg="mod">
          <ac:chgData name="Alex Enrique Salgado Florez" userId="ab6cba17-29d9-4b94-bbeb-6bd3991f2c86" providerId="ADAL" clId="{C77A5FD0-6E2E-4D5F-A931-EAD23D64EC41}" dt="2024-12-07T15:47:36.915" v="22" actId="5793"/>
          <ac:spMkLst>
            <pc:docMk/>
            <pc:sldMk cId="1254371373" sldId="291"/>
            <ac:spMk id="3" creationId="{820DC3BE-BD87-CF2F-6928-2957286509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2024/12/07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2024/12/07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2024/12/07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2024/12/07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2024/12/07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2024/12/07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2024/12/07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2024/12/07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2024/12/07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2024/12/07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2024/12/07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2024/12/07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jpe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met2007/Proyecto_Arro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D5526-F7C1-4225-89AC-1D0C80635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PROCESAMIENTO DE IMÁGENES:</a:t>
            </a:r>
            <a:br>
              <a:rPr lang="es-MX" dirty="0"/>
            </a:br>
            <a:r>
              <a:rPr lang="es-MX" dirty="0"/>
              <a:t>Tipos de arroz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101A22-F6CE-4681-A2EB-534EFD61FF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/>
              <a:t>Integrantes:</a:t>
            </a:r>
          </a:p>
          <a:p>
            <a:r>
              <a:rPr lang="es-MX"/>
              <a:t>Alex Salgado Florez</a:t>
            </a:r>
          </a:p>
          <a:p>
            <a:r>
              <a:rPr lang="es-MX"/>
              <a:t>Natalia Morelo Castro</a:t>
            </a:r>
            <a:endParaRPr lang="es-CO" dirty="0"/>
          </a:p>
        </p:txBody>
      </p:sp>
      <p:pic>
        <p:nvPicPr>
          <p:cNvPr id="5" name="Picture 2" descr="Tipos de arroz">
            <a:extLst>
              <a:ext uri="{FF2B5EF4-FFF2-40B4-BE49-F238E27FC236}">
                <a16:creationId xmlns:a16="http://schemas.microsoft.com/office/drawing/2014/main" id="{5A13627E-9F90-4F4B-9061-26EDC07E3C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2501" r="37888" b="48442"/>
          <a:stretch/>
        </p:blipFill>
        <p:spPr bwMode="auto">
          <a:xfrm rot="5400000">
            <a:off x="8049019" y="1981625"/>
            <a:ext cx="5352259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415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45DE2-7E78-9BFE-9A70-C2FE9C84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1BE8D-C74B-A109-55CC-4448D9193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2800" b="1" dirty="0"/>
              <a:t>Basmati </a:t>
            </a:r>
            <a:br>
              <a:rPr lang="es-MX" sz="2800" b="1" dirty="0"/>
            </a:br>
            <a:r>
              <a:rPr lang="es-MX" sz="2800" b="1" dirty="0"/>
              <a:t>1.Segmentación </a:t>
            </a:r>
            <a:endParaRPr lang="es-CO" sz="2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812BD6B-4857-8F9C-2345-72D89F2F2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738" y="1487148"/>
            <a:ext cx="4677062" cy="423787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25C81B3-8677-F241-0005-8652CCEE7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350" y="1487148"/>
            <a:ext cx="3803570" cy="27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4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F82E7-5A35-CD23-1112-47A771087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6C997-1214-B9D5-8121-4FA8EAB4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2800" b="1" dirty="0"/>
              <a:t>Basmati</a:t>
            </a:r>
            <a:br>
              <a:rPr lang="es-MX" sz="2800" b="1" dirty="0"/>
            </a:br>
            <a:r>
              <a:rPr lang="es-MX" sz="2800" b="1" dirty="0"/>
              <a:t>1.Segmentación </a:t>
            </a:r>
            <a:endParaRPr lang="es-CO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3B01C7E-42EE-BC94-2ACC-80AA4A061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880" y="966635"/>
            <a:ext cx="4352632" cy="475838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ACA2B70-4676-CCCD-D3F5-8F59EC83B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279" y="973770"/>
            <a:ext cx="3409951" cy="5233065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AB8C9FF6-B673-8FB2-73EC-64AB79E97F2F}"/>
              </a:ext>
            </a:extLst>
          </p:cNvPr>
          <p:cNvSpPr/>
          <p:nvPr/>
        </p:nvSpPr>
        <p:spPr>
          <a:xfrm>
            <a:off x="3764278" y="653936"/>
            <a:ext cx="3409951" cy="2941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30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7D3EE-5ABC-00B9-0513-BAB30E376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7CA6A-249E-7740-168F-D0064842E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2800" b="1" dirty="0" err="1"/>
              <a:t>Masmati</a:t>
            </a:r>
            <a:br>
              <a:rPr lang="es-MX" sz="2800" b="1" dirty="0"/>
            </a:br>
            <a:r>
              <a:rPr lang="es-MX" sz="2800" b="1" dirty="0"/>
              <a:t>2. Procesos morfológicos </a:t>
            </a:r>
            <a:br>
              <a:rPr lang="es-MX" sz="2800" b="1" dirty="0"/>
            </a:br>
            <a:br>
              <a:rPr lang="es-MX" sz="2800" b="1" dirty="0"/>
            </a:br>
            <a:r>
              <a:rPr lang="es-MX" sz="2800" b="1" dirty="0"/>
              <a:t>Formas estructurales </a:t>
            </a:r>
            <a:endParaRPr lang="es-CO" sz="2800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5ABDD3B-3C89-741F-2EEF-3E39F220AD35}"/>
              </a:ext>
            </a:extLst>
          </p:cNvPr>
          <p:cNvSpPr/>
          <p:nvPr/>
        </p:nvSpPr>
        <p:spPr>
          <a:xfrm>
            <a:off x="4843061" y="87787"/>
            <a:ext cx="1424501" cy="4741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err="1"/>
              <a:t>square</a:t>
            </a:r>
            <a:endParaRPr lang="es-CO" b="1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A265469-DAAA-0987-ED9F-584E4A9E3424}"/>
              </a:ext>
            </a:extLst>
          </p:cNvPr>
          <p:cNvSpPr/>
          <p:nvPr/>
        </p:nvSpPr>
        <p:spPr>
          <a:xfrm>
            <a:off x="8827863" y="73080"/>
            <a:ext cx="1424501" cy="4741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line</a:t>
            </a:r>
            <a:endParaRPr lang="es-CO" b="1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0D10F83-AE55-5814-1334-0D8063BF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000" b="0" i="0" u="none" strike="noStrike" cap="none" normalizeH="0" baseline="0">
                <a:ln>
                  <a:noFill/>
                </a:ln>
                <a:solidFill>
                  <a:srgbClr val="A709F5"/>
                </a:solidFill>
                <a:effectLst/>
                <a:latin typeface="Menlo"/>
              </a:rPr>
              <a:t>line</a:t>
            </a: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69FB94F1-B28A-A7BD-708B-CC9AA9167014}"/>
              </a:ext>
            </a:extLst>
          </p:cNvPr>
          <p:cNvSpPr/>
          <p:nvPr/>
        </p:nvSpPr>
        <p:spPr>
          <a:xfrm>
            <a:off x="4478347" y="3424428"/>
            <a:ext cx="1424501" cy="4741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disk</a:t>
            </a:r>
            <a:endParaRPr lang="es-CO" b="1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685B4D39-1492-6016-BDEF-CB291320918C}"/>
              </a:ext>
            </a:extLst>
          </p:cNvPr>
          <p:cNvSpPr/>
          <p:nvPr/>
        </p:nvSpPr>
        <p:spPr>
          <a:xfrm>
            <a:off x="8639205" y="3291827"/>
            <a:ext cx="1424501" cy="4741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err="1"/>
              <a:t>ball</a:t>
            </a:r>
            <a:endParaRPr lang="es-CO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1E96DF4-E4DC-0847-D62D-BB6649D65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436" y="3986014"/>
            <a:ext cx="2836041" cy="2576946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DC6A21B-3D9F-D29A-A1A9-D6F5D7F826CD}"/>
              </a:ext>
            </a:extLst>
          </p:cNvPr>
          <p:cNvSpPr/>
          <p:nvPr/>
        </p:nvSpPr>
        <p:spPr>
          <a:xfrm>
            <a:off x="9587345" y="5278581"/>
            <a:ext cx="1182133" cy="14179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4340723-BD58-F8C5-AC24-F4ED9CAF3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578" y="3994949"/>
            <a:ext cx="2836041" cy="257566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8BFA187-D97F-D7F9-0A33-BE1B31DD1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679" y="599380"/>
            <a:ext cx="2579556" cy="2330134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DFB56531-FF6B-8C89-BC1A-A54044CF3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2578" y="658308"/>
            <a:ext cx="2947482" cy="258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79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4AD00-1A25-92E2-A54C-14EE26749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158EF-2160-F172-877D-D5EB8CA2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2800" b="1" dirty="0"/>
              <a:t>Basmati</a:t>
            </a:r>
            <a:br>
              <a:rPr lang="es-ES" sz="2800" b="1" dirty="0"/>
            </a:br>
            <a:r>
              <a:rPr lang="es-ES" sz="2800" b="1" dirty="0" err="1"/>
              <a:t>Esqueletización</a:t>
            </a:r>
            <a:r>
              <a:rPr lang="es-ES" sz="2800" b="1" dirty="0"/>
              <a:t> y conteo de puntas</a:t>
            </a:r>
            <a:endParaRPr lang="es-CO" sz="2800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21D05B85-DB33-8880-A35C-4A78210ED2C7}"/>
              </a:ext>
            </a:extLst>
          </p:cNvPr>
          <p:cNvSpPr/>
          <p:nvPr/>
        </p:nvSpPr>
        <p:spPr>
          <a:xfrm>
            <a:off x="4402731" y="1693254"/>
            <a:ext cx="2111920" cy="4741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b="1" dirty="0" err="1"/>
              <a:t>Esqueletización</a:t>
            </a:r>
            <a:endParaRPr lang="es-CO" b="1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98C3664-4958-474E-7975-F6742DAB23F2}"/>
              </a:ext>
            </a:extLst>
          </p:cNvPr>
          <p:cNvSpPr/>
          <p:nvPr/>
        </p:nvSpPr>
        <p:spPr>
          <a:xfrm>
            <a:off x="8362116" y="1693255"/>
            <a:ext cx="2111920" cy="4741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C</a:t>
            </a:r>
            <a:r>
              <a:rPr lang="es-ES" sz="1800" b="1" dirty="0"/>
              <a:t>onteo de puntas</a:t>
            </a:r>
            <a:endParaRPr lang="es-CO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8247728-8E30-2EFC-DD17-DAD203F77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057" y="2343173"/>
            <a:ext cx="3353268" cy="338184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15AE0A1-792A-D122-5063-1C9691D05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900" y="2343173"/>
            <a:ext cx="3496163" cy="344853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407405A-53A2-F3C3-4AE4-E40257461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5499" y="5900807"/>
            <a:ext cx="3839111" cy="57158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9E182B5-B6A6-F6A3-C239-350480B810A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1942" b="-3554"/>
          <a:stretch/>
        </p:blipFill>
        <p:spPr>
          <a:xfrm>
            <a:off x="7821591" y="5967491"/>
            <a:ext cx="2652445" cy="47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08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4AC1F-7192-29CD-C760-B1B9A8A65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6F60C-05B9-B24B-5F05-D56B929C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2800" b="1" dirty="0" err="1"/>
              <a:t>Ipsala</a:t>
            </a:r>
            <a:r>
              <a:rPr lang="es-MX" sz="2800" b="1" dirty="0"/>
              <a:t> </a:t>
            </a:r>
            <a:br>
              <a:rPr lang="es-MX" sz="2800" b="1" dirty="0"/>
            </a:br>
            <a:r>
              <a:rPr lang="es-MX" sz="2800" b="1" dirty="0"/>
              <a:t>Segmentación y procesos morfológicos  </a:t>
            </a:r>
            <a:endParaRPr lang="es-CO" sz="2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F5C5DB-4560-CBD9-4B37-ECD24F98B2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8" r="8377"/>
          <a:stretch/>
        </p:blipFill>
        <p:spPr bwMode="auto">
          <a:xfrm>
            <a:off x="3740726" y="24060"/>
            <a:ext cx="306185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Imagen 1" descr="Imagen que contiene máscara, flor&#10;&#10;Descripción generada automáticamente">
            <a:extLst>
              <a:ext uri="{FF2B5EF4-FFF2-40B4-BE49-F238E27FC236}">
                <a16:creationId xmlns:a16="http://schemas.microsoft.com/office/drawing/2014/main" id="{15A35CF9-3C58-0D35-2507-FB828FF91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073" y="24060"/>
            <a:ext cx="39052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41E1939-7DF2-67EC-14BA-6CF89F7D5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CEA903E-B3C8-21AF-2B70-D27A95554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7" name="Imagen 6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44F2D9F-B556-4FFB-9DCB-C42FB29BD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726" y="3104338"/>
            <a:ext cx="3434161" cy="2493295"/>
          </a:xfrm>
          <a:prstGeom prst="rect">
            <a:avLst/>
          </a:prstGeom>
        </p:spPr>
      </p:pic>
      <p:pic>
        <p:nvPicPr>
          <p:cNvPr id="9" name="Imagen 8" descr="Imagen que contiene Forma&#10;&#10;Descripción generada automáticamente">
            <a:extLst>
              <a:ext uri="{FF2B5EF4-FFF2-40B4-BE49-F238E27FC236}">
                <a16:creationId xmlns:a16="http://schemas.microsoft.com/office/drawing/2014/main" id="{1067C839-5CB8-EC8C-6C31-2B80B1435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0110" y="2886570"/>
            <a:ext cx="48291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33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0A8C6-894D-6E07-74D4-58EB0E23E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12189-FD4E-BA49-4CB3-4E737A97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2800" b="1" dirty="0"/>
              <a:t>Jasmine </a:t>
            </a:r>
            <a:br>
              <a:rPr lang="es-MX" sz="2800" b="1" dirty="0"/>
            </a:br>
            <a:r>
              <a:rPr lang="es-MX" sz="2800" b="1" dirty="0"/>
              <a:t>Segmentación y procesos morfológicos  </a:t>
            </a:r>
            <a:endParaRPr lang="es-CO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5AF95F-A27F-F308-9935-D290A3CF3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5855A78-201F-3687-D53C-F586AE310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3" name="Imagen 2" descr="Interfaz de usuario gráfica, Aplicación, Código QR&#10;&#10;Descripción generada automáticamente">
            <a:extLst>
              <a:ext uri="{FF2B5EF4-FFF2-40B4-BE49-F238E27FC236}">
                <a16:creationId xmlns:a16="http://schemas.microsoft.com/office/drawing/2014/main" id="{436F5514-1F12-AA4F-F78A-B1D382803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320" y="25965"/>
            <a:ext cx="3863340" cy="2834640"/>
          </a:xfrm>
          <a:prstGeom prst="rect">
            <a:avLst/>
          </a:prstGeom>
        </p:spPr>
      </p:pic>
      <p:pic>
        <p:nvPicPr>
          <p:cNvPr id="5" name="Imagen 4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AF74DB7A-F0BE-C68A-25A9-745C246B4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380" y="3295650"/>
            <a:ext cx="3337118" cy="2429370"/>
          </a:xfrm>
          <a:prstGeom prst="rect">
            <a:avLst/>
          </a:prstGeom>
        </p:spPr>
      </p:pic>
      <p:pic>
        <p:nvPicPr>
          <p:cNvPr id="7" name="Imagen 6" descr="Imagen que contiene máscara&#10;&#10;Descripción generada automáticamente">
            <a:extLst>
              <a:ext uri="{FF2B5EF4-FFF2-40B4-BE49-F238E27FC236}">
                <a16:creationId xmlns:a16="http://schemas.microsoft.com/office/drawing/2014/main" id="{76589363-6D54-E82E-28CD-25C09F577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498" y="59550"/>
            <a:ext cx="3893820" cy="2827020"/>
          </a:xfrm>
          <a:prstGeom prst="rect">
            <a:avLst/>
          </a:prstGeom>
        </p:spPr>
      </p:pic>
      <p:pic>
        <p:nvPicPr>
          <p:cNvPr id="9" name="Imagen 8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9C3055AB-6875-9E8C-19DB-DB0C31BAF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820" y="3052329"/>
            <a:ext cx="48291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85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4F6AD-8A72-03AE-E3E6-EA394F7B6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EE532-19A4-4480-1A76-2BFCE6DC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2800" b="1" dirty="0" err="1"/>
              <a:t>Karacadag</a:t>
            </a:r>
            <a:br>
              <a:rPr lang="es-MX" sz="2800" b="1" dirty="0"/>
            </a:br>
            <a:r>
              <a:rPr lang="es-MX" sz="2800" b="1" dirty="0"/>
              <a:t>Segmentación y procesos morfológicos  </a:t>
            </a:r>
            <a:endParaRPr lang="es-CO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CB2148-501B-EF7A-29E2-279C2FAD6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B1C0C5F-4C35-7C9A-4E78-B6235DDBB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3" name="Imagen 2" descr="Interfaz de usuario gráfica, Aplicación, Código QR&#10;&#10;Descripción generada automáticamente">
            <a:extLst>
              <a:ext uri="{FF2B5EF4-FFF2-40B4-BE49-F238E27FC236}">
                <a16:creationId xmlns:a16="http://schemas.microsoft.com/office/drawing/2014/main" id="{17B0CE06-5486-20F5-2570-C0BB754AF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320" y="228600"/>
            <a:ext cx="3886200" cy="2827020"/>
          </a:xfrm>
          <a:prstGeom prst="rect">
            <a:avLst/>
          </a:prstGeom>
        </p:spPr>
      </p:pic>
      <p:pic>
        <p:nvPicPr>
          <p:cNvPr id="5" name="Imagen 4" descr="Aplicación, Código QR&#10;&#10;Descripción generada automáticamente">
            <a:extLst>
              <a:ext uri="{FF2B5EF4-FFF2-40B4-BE49-F238E27FC236}">
                <a16:creationId xmlns:a16="http://schemas.microsoft.com/office/drawing/2014/main" id="{494E3061-0E72-D63D-248A-7E2817B19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383" y="150669"/>
            <a:ext cx="4169525" cy="3097840"/>
          </a:xfrm>
          <a:prstGeom prst="rect">
            <a:avLst/>
          </a:prstGeom>
        </p:spPr>
      </p:pic>
      <p:pic>
        <p:nvPicPr>
          <p:cNvPr id="7" name="Imagen 6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18D4D4EC-9F5B-F926-84AF-7A5996914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9332" y="3424428"/>
            <a:ext cx="3848100" cy="2804160"/>
          </a:xfrm>
          <a:prstGeom prst="rect">
            <a:avLst/>
          </a:prstGeom>
        </p:spPr>
      </p:pic>
      <p:pic>
        <p:nvPicPr>
          <p:cNvPr id="9" name="Imagen 8" descr="Imagen que contiene computadora&#10;&#10;Descripción generada automáticamente">
            <a:extLst>
              <a:ext uri="{FF2B5EF4-FFF2-40B4-BE49-F238E27FC236}">
                <a16:creationId xmlns:a16="http://schemas.microsoft.com/office/drawing/2014/main" id="{4FA66716-50B4-8991-1C34-A41C2D1EE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5441" y="3211656"/>
            <a:ext cx="48387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88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23623-E3B9-DC03-FD7E-BAA4EA038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3B6BD-26CC-BF44-2F0A-E32BA86E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/>
              <a:t>Extracción de características  </a:t>
            </a:r>
            <a:endParaRPr lang="es-CO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F3415B-0555-F771-0E45-AB8AA79EA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6D858FF-D0A6-B404-43D0-43235232E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B95AA45-2A23-E818-CD30-DD6ED75FB6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320"/>
          <a:stretch/>
        </p:blipFill>
        <p:spPr>
          <a:xfrm>
            <a:off x="3716555" y="1123837"/>
            <a:ext cx="7436353" cy="4452917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50F30BF0-7007-37AA-8B4D-7667BDBE29DC}"/>
              </a:ext>
            </a:extLst>
          </p:cNvPr>
          <p:cNvSpPr/>
          <p:nvPr/>
        </p:nvSpPr>
        <p:spPr>
          <a:xfrm>
            <a:off x="5112327" y="1123837"/>
            <a:ext cx="6109855" cy="199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4863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3ABD2-EBCF-BB6E-AD34-BEEF66F1D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6A03A-FD8D-3D16-4BF4-BC2C357F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 err="1"/>
              <a:t>Maching</a:t>
            </a:r>
            <a:r>
              <a:rPr lang="es-ES" b="1" dirty="0"/>
              <a:t> </a:t>
            </a:r>
            <a:r>
              <a:rPr lang="es-ES" b="1" dirty="0" err="1"/>
              <a:t>Learning</a:t>
            </a:r>
            <a:r>
              <a:rPr lang="es-ES" b="1" dirty="0"/>
              <a:t> </a:t>
            </a:r>
            <a:endParaRPr lang="es-CO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E1CBBD-4EE0-1B38-11EA-69BE4CCE3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AD621317-1380-4A22-FA93-4850EE563913}"/>
              </a:ext>
            </a:extLst>
          </p:cNvPr>
          <p:cNvSpPr/>
          <p:nvPr/>
        </p:nvSpPr>
        <p:spPr>
          <a:xfrm>
            <a:off x="2881746" y="762001"/>
            <a:ext cx="9407236" cy="6896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Redes neuronales </a:t>
            </a:r>
            <a:endParaRPr lang="es-CO" sz="2400" b="1" dirty="0"/>
          </a:p>
        </p:txBody>
      </p:sp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DE6D0B28-60F7-3C32-8E7D-7EB9F5CF7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929" y="1749509"/>
            <a:ext cx="6248942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66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66B0D-0242-C412-9D6B-041A14326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C369B-5330-0AAA-8F91-245DBDD1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 err="1"/>
              <a:t>Maching</a:t>
            </a:r>
            <a:r>
              <a:rPr lang="es-ES" b="1" dirty="0"/>
              <a:t> </a:t>
            </a:r>
            <a:r>
              <a:rPr lang="es-ES" b="1" dirty="0" err="1"/>
              <a:t>Learning</a:t>
            </a:r>
            <a:r>
              <a:rPr lang="es-ES" b="1" dirty="0"/>
              <a:t> </a:t>
            </a:r>
            <a:endParaRPr lang="es-CO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F6368D-4BE4-3225-6ABF-ADBF0A44F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CBA7857C-4377-3E54-5130-2FEFDBDCDFC0}"/>
              </a:ext>
            </a:extLst>
          </p:cNvPr>
          <p:cNvSpPr/>
          <p:nvPr/>
        </p:nvSpPr>
        <p:spPr>
          <a:xfrm>
            <a:off x="2881746" y="762001"/>
            <a:ext cx="9407236" cy="6896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Redes neuronales </a:t>
            </a:r>
            <a:endParaRPr lang="es-CO" sz="2400" b="1" dirty="0"/>
          </a:p>
        </p:txBody>
      </p:sp>
      <p:pic>
        <p:nvPicPr>
          <p:cNvPr id="13" name="Imagen 12" descr="Imagen de la pantalla de un celular&#10;&#10;Descripción generada automáticamente">
            <a:extLst>
              <a:ext uri="{FF2B5EF4-FFF2-40B4-BE49-F238E27FC236}">
                <a16:creationId xmlns:a16="http://schemas.microsoft.com/office/drawing/2014/main" id="{1061E2F9-5FFB-77DA-3674-4AA9342D35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864"/>
          <a:stretch/>
        </p:blipFill>
        <p:spPr>
          <a:xfrm rot="16200000">
            <a:off x="5102730" y="306419"/>
            <a:ext cx="4965268" cy="756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6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FBC9C-A61E-433E-89C1-A1AB88AB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Objetivo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AD19CB-1F9D-4AA2-952A-70FAF7F4D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800" dirty="0"/>
              <a:t>Identificar los tipos de arroz a través de el procesamiento de imágenes según sus características físicas. </a:t>
            </a:r>
          </a:p>
        </p:txBody>
      </p:sp>
    </p:spTree>
    <p:extLst>
      <p:ext uri="{BB962C8B-B14F-4D97-AF65-F5344CB8AC3E}">
        <p14:creationId xmlns:p14="http://schemas.microsoft.com/office/powerpoint/2010/main" val="34851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4943F-233B-0BBA-3750-7D173FFCB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E767D-49EF-0A68-4386-8CD02336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 err="1"/>
              <a:t>Maching</a:t>
            </a:r>
            <a:r>
              <a:rPr lang="es-ES" b="1" dirty="0"/>
              <a:t> </a:t>
            </a:r>
            <a:r>
              <a:rPr lang="es-ES" b="1" dirty="0" err="1"/>
              <a:t>Learning</a:t>
            </a:r>
            <a:r>
              <a:rPr lang="es-ES" b="1" dirty="0"/>
              <a:t> </a:t>
            </a:r>
            <a:endParaRPr lang="es-CO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F50A3D-B27E-E57C-8F8F-BA355DFDF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9EA3D75-9903-E61B-17B5-9C67CE76B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0F81FAA-0F41-A360-FD2E-53994F377DC3}"/>
              </a:ext>
            </a:extLst>
          </p:cNvPr>
          <p:cNvSpPr/>
          <p:nvPr/>
        </p:nvSpPr>
        <p:spPr>
          <a:xfrm>
            <a:off x="2881746" y="762001"/>
            <a:ext cx="9407236" cy="6896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Redes neuronales </a:t>
            </a:r>
            <a:endParaRPr lang="es-CO" sz="24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79801F2-0BD7-5A85-523B-F081C0447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676" y="1451635"/>
            <a:ext cx="3073846" cy="484158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8B24846-FB25-2732-75C1-B82DEAC43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233" y="1451635"/>
            <a:ext cx="4697055" cy="384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79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B73ED-5BED-834A-36BC-E4ADF7974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9DACB-C3E9-2B26-99D2-862165CA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 err="1"/>
              <a:t>Maching</a:t>
            </a:r>
            <a:r>
              <a:rPr lang="es-ES" b="1" dirty="0"/>
              <a:t> </a:t>
            </a:r>
            <a:r>
              <a:rPr lang="es-ES" b="1" dirty="0" err="1"/>
              <a:t>Learning</a:t>
            </a:r>
            <a:r>
              <a:rPr lang="es-ES" b="1" dirty="0"/>
              <a:t> </a:t>
            </a:r>
            <a:endParaRPr lang="es-CO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5E8327-19E7-56C1-09F5-6A744499F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F689BFE-E867-0385-95D1-57A862688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A0E98E6D-CEC2-3902-8030-C652AFD6E463}"/>
              </a:ext>
            </a:extLst>
          </p:cNvPr>
          <p:cNvSpPr/>
          <p:nvPr/>
        </p:nvSpPr>
        <p:spPr>
          <a:xfrm>
            <a:off x="2881746" y="762001"/>
            <a:ext cx="9407236" cy="6896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Redes neuronales </a:t>
            </a:r>
            <a:endParaRPr lang="es-CO" sz="24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C47EBA3-53F6-4B4A-119B-6163BFD97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480" y="1477879"/>
            <a:ext cx="5616427" cy="46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38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D091D-8509-9435-0104-3DC322D06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4E64F-6A65-AF33-D111-978F2034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 err="1"/>
              <a:t>Maching</a:t>
            </a:r>
            <a:r>
              <a:rPr lang="es-ES" b="1" dirty="0"/>
              <a:t> </a:t>
            </a:r>
            <a:r>
              <a:rPr lang="es-ES" b="1" dirty="0" err="1"/>
              <a:t>Learning</a:t>
            </a:r>
            <a:r>
              <a:rPr lang="es-ES" b="1" dirty="0"/>
              <a:t> </a:t>
            </a:r>
            <a:endParaRPr lang="es-CO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D845D0-BEF7-106D-9AF9-1A3FE6F41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9E9A401-AD36-4CF8-B35B-931073B62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F54EA56-5954-886E-6A6C-2DA1C35460E3}"/>
              </a:ext>
            </a:extLst>
          </p:cNvPr>
          <p:cNvSpPr/>
          <p:nvPr/>
        </p:nvSpPr>
        <p:spPr>
          <a:xfrm>
            <a:off x="2881746" y="762001"/>
            <a:ext cx="9407236" cy="6896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Redes neuronales </a:t>
            </a:r>
            <a:endParaRPr lang="es-CO" sz="24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73990EF-27A2-4264-B59F-FBBBD4E0F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202" y="1451635"/>
            <a:ext cx="5578323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40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CE2F4-D0A7-AEB1-FF17-64634CCCA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E6E86-8D9F-29BC-E629-13C1DD80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 err="1"/>
              <a:t>Maching</a:t>
            </a:r>
            <a:r>
              <a:rPr lang="es-ES" b="1" dirty="0"/>
              <a:t> </a:t>
            </a:r>
            <a:r>
              <a:rPr lang="es-ES" b="1" dirty="0" err="1"/>
              <a:t>Learning</a:t>
            </a:r>
            <a:r>
              <a:rPr lang="es-ES" b="1" dirty="0"/>
              <a:t> </a:t>
            </a:r>
            <a:endParaRPr lang="es-CO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E0420E-1EEC-A166-B543-8AF22E9FB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DF8084-DFA2-0191-BBC6-C72A07645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A41DB5E4-0699-C23E-A101-DB8DB92CC6B6}"/>
              </a:ext>
            </a:extLst>
          </p:cNvPr>
          <p:cNvSpPr/>
          <p:nvPr/>
        </p:nvSpPr>
        <p:spPr>
          <a:xfrm>
            <a:off x="2867891" y="762001"/>
            <a:ext cx="9587345" cy="6896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err="1"/>
              <a:t>Random</a:t>
            </a:r>
            <a:r>
              <a:rPr lang="es-ES" sz="2400" b="1" dirty="0"/>
              <a:t> </a:t>
            </a:r>
            <a:r>
              <a:rPr lang="es-ES" sz="2400" b="1" dirty="0" err="1"/>
              <a:t>forest</a:t>
            </a:r>
            <a:r>
              <a:rPr lang="es-ES" sz="2400" b="1" dirty="0"/>
              <a:t> (RF)</a:t>
            </a:r>
            <a:endParaRPr lang="es-CO" sz="24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6814AD4-6B0E-1D95-3C42-E681FAB26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873" y="1593071"/>
            <a:ext cx="7879546" cy="249000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B4C4CFF-BC36-CFA7-0BB1-43880EFC0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873" y="4677766"/>
            <a:ext cx="866896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76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C7799-B1D4-20D5-6F31-73E1F7A39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AA83F-F099-C098-8A83-199E0160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 err="1"/>
              <a:t>Maching</a:t>
            </a:r>
            <a:r>
              <a:rPr lang="es-ES" b="1" dirty="0"/>
              <a:t> </a:t>
            </a:r>
            <a:r>
              <a:rPr lang="es-ES" b="1" dirty="0" err="1"/>
              <a:t>Learning</a:t>
            </a:r>
            <a:r>
              <a:rPr lang="es-ES" b="1" dirty="0"/>
              <a:t> </a:t>
            </a:r>
            <a:endParaRPr lang="es-CO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D51AAC-6E50-E683-AE68-C26DE174E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A345842-BF09-4511-EE9C-237C9309A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B39C855-8860-74A3-1FD1-DFE7DECF41AD}"/>
              </a:ext>
            </a:extLst>
          </p:cNvPr>
          <p:cNvSpPr/>
          <p:nvPr/>
        </p:nvSpPr>
        <p:spPr>
          <a:xfrm>
            <a:off x="2867891" y="762001"/>
            <a:ext cx="9587345" cy="6896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err="1"/>
              <a:t>Random</a:t>
            </a:r>
            <a:r>
              <a:rPr lang="es-ES" sz="2400" b="1" dirty="0"/>
              <a:t> </a:t>
            </a:r>
            <a:r>
              <a:rPr lang="es-ES" sz="2400" b="1" dirty="0" err="1"/>
              <a:t>forest</a:t>
            </a:r>
            <a:r>
              <a:rPr lang="es-ES" sz="2400" b="1" dirty="0"/>
              <a:t> (RF)</a:t>
            </a:r>
            <a:endParaRPr lang="es-CO" sz="24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E3ADBD4-6199-6A50-2A31-DA147BF65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018" y="1451635"/>
            <a:ext cx="7813965" cy="486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00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7B311-F90E-59AA-073C-8CF42947B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D4F71-C55E-5D47-B0C2-045E0D94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 err="1"/>
              <a:t>Maching</a:t>
            </a:r>
            <a:r>
              <a:rPr lang="es-ES" b="1" dirty="0"/>
              <a:t> </a:t>
            </a:r>
            <a:r>
              <a:rPr lang="es-ES" b="1" dirty="0" err="1"/>
              <a:t>Learning</a:t>
            </a:r>
            <a:r>
              <a:rPr lang="es-ES" b="1" dirty="0"/>
              <a:t> </a:t>
            </a:r>
            <a:endParaRPr lang="es-CO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2AD649-B576-F78F-04AB-CED330D3D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EA8EA43-3B7E-CAFF-86B4-4CB3A4F1D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C9605E5-16D1-1A55-B06A-AB932AE092A9}"/>
              </a:ext>
            </a:extLst>
          </p:cNvPr>
          <p:cNvSpPr/>
          <p:nvPr/>
        </p:nvSpPr>
        <p:spPr>
          <a:xfrm>
            <a:off x="3962400" y="2131697"/>
            <a:ext cx="3685309" cy="6896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Redes neuronales </a:t>
            </a:r>
            <a:endParaRPr lang="es-CO" sz="2400" b="1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D46FABA-EA1B-0745-FDC8-DDA1233EC174}"/>
              </a:ext>
            </a:extLst>
          </p:cNvPr>
          <p:cNvSpPr/>
          <p:nvPr/>
        </p:nvSpPr>
        <p:spPr>
          <a:xfrm>
            <a:off x="7744691" y="2120199"/>
            <a:ext cx="3685309" cy="6896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err="1"/>
              <a:t>Random</a:t>
            </a:r>
            <a:r>
              <a:rPr lang="es-ES" sz="2400" b="1" dirty="0"/>
              <a:t> </a:t>
            </a:r>
            <a:r>
              <a:rPr lang="es-ES" sz="2400" b="1" dirty="0" err="1"/>
              <a:t>forest</a:t>
            </a:r>
            <a:r>
              <a:rPr lang="es-ES" sz="2400" b="1" dirty="0"/>
              <a:t> (RF)</a:t>
            </a:r>
            <a:endParaRPr lang="es-CO" sz="2400" b="1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8E3451D-BAEC-8EC0-967D-3AB80E93DC4B}"/>
              </a:ext>
            </a:extLst>
          </p:cNvPr>
          <p:cNvSpPr/>
          <p:nvPr/>
        </p:nvSpPr>
        <p:spPr>
          <a:xfrm>
            <a:off x="3962400" y="2957066"/>
            <a:ext cx="3685309" cy="159156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/>
              <a:t>92%</a:t>
            </a:r>
            <a:endParaRPr lang="es-CO" sz="4400" b="1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AFF93CA-D5B8-6E09-4328-0A519D6E1E5A}"/>
              </a:ext>
            </a:extLst>
          </p:cNvPr>
          <p:cNvSpPr/>
          <p:nvPr/>
        </p:nvSpPr>
        <p:spPr>
          <a:xfrm>
            <a:off x="7744691" y="2957066"/>
            <a:ext cx="3685309" cy="15915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/>
              <a:t>96%</a:t>
            </a:r>
            <a:endParaRPr lang="es-CO" sz="4400" b="1" dirty="0"/>
          </a:p>
        </p:txBody>
      </p:sp>
    </p:spTree>
    <p:extLst>
      <p:ext uri="{BB962C8B-B14F-4D97-AF65-F5344CB8AC3E}">
        <p14:creationId xmlns:p14="http://schemas.microsoft.com/office/powerpoint/2010/main" val="2975342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35F64-E569-A11A-CB67-763D955F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Repositorio en GitHub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0DC3BE-BD87-CF2F-6928-295728650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>
                <a:hlinkClick r:id="rId2"/>
              </a:rPr>
              <a:t>https://github.com/Alexmet2007/Proyecto_Arroz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5437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D1411-932D-4EE3-B604-37CDADB2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1.Clases y cantidad de objetos</a:t>
            </a:r>
            <a:endParaRPr lang="es-CO" b="1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D6CB983-7849-48F4-BA6B-E227768E9A7A}"/>
              </a:ext>
            </a:extLst>
          </p:cNvPr>
          <p:cNvSpPr/>
          <p:nvPr/>
        </p:nvSpPr>
        <p:spPr>
          <a:xfrm>
            <a:off x="6096000" y="753533"/>
            <a:ext cx="3073400" cy="59266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TIPOS DE ARROZ </a:t>
            </a:r>
            <a:endParaRPr lang="es-CO" b="1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CA93814-9C57-4B93-8800-C154BC436B6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632700" y="1346200"/>
            <a:ext cx="0" cy="3979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58EB91D-2E04-47CD-A852-BF02AF128B98}"/>
              </a:ext>
            </a:extLst>
          </p:cNvPr>
          <p:cNvCxnSpPr>
            <a:cxnSpLocks/>
          </p:cNvCxnSpPr>
          <p:nvPr/>
        </p:nvCxnSpPr>
        <p:spPr>
          <a:xfrm flipV="1">
            <a:off x="4277783" y="1756832"/>
            <a:ext cx="6709833" cy="42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C70435B-13E3-4E82-8A0D-E88342279BF8}"/>
              </a:ext>
            </a:extLst>
          </p:cNvPr>
          <p:cNvCxnSpPr/>
          <p:nvPr/>
        </p:nvCxnSpPr>
        <p:spPr>
          <a:xfrm>
            <a:off x="7632700" y="1744133"/>
            <a:ext cx="0" cy="49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F0ECD3F-28B8-4DF4-BC66-95FAF5EFAE36}"/>
              </a:ext>
            </a:extLst>
          </p:cNvPr>
          <p:cNvCxnSpPr/>
          <p:nvPr/>
        </p:nvCxnSpPr>
        <p:spPr>
          <a:xfrm>
            <a:off x="4277783" y="1756832"/>
            <a:ext cx="0" cy="49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37C242D-96DC-4292-A9A6-7461D8611649}"/>
              </a:ext>
            </a:extLst>
          </p:cNvPr>
          <p:cNvCxnSpPr/>
          <p:nvPr/>
        </p:nvCxnSpPr>
        <p:spPr>
          <a:xfrm>
            <a:off x="10987616" y="1756832"/>
            <a:ext cx="0" cy="49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21200B1-80F0-443E-8FD2-340E74D9EBDF}"/>
              </a:ext>
            </a:extLst>
          </p:cNvPr>
          <p:cNvCxnSpPr/>
          <p:nvPr/>
        </p:nvCxnSpPr>
        <p:spPr>
          <a:xfrm>
            <a:off x="5873749" y="1756832"/>
            <a:ext cx="0" cy="49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73FCD1D6-E95A-44EB-96AF-E2E9A8FD7DE9}"/>
              </a:ext>
            </a:extLst>
          </p:cNvPr>
          <p:cNvCxnSpPr/>
          <p:nvPr/>
        </p:nvCxnSpPr>
        <p:spPr>
          <a:xfrm>
            <a:off x="9158816" y="1756832"/>
            <a:ext cx="0" cy="49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0CB3A66B-D426-4D5D-A60B-DA7361439196}"/>
              </a:ext>
            </a:extLst>
          </p:cNvPr>
          <p:cNvSpPr/>
          <p:nvPr/>
        </p:nvSpPr>
        <p:spPr>
          <a:xfrm>
            <a:off x="3565532" y="2247899"/>
            <a:ext cx="1424501" cy="4741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err="1"/>
              <a:t>Karacadag</a:t>
            </a:r>
            <a:endParaRPr lang="es-CO" b="1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AF82753A-2B22-4759-9046-13A226BB7F1F}"/>
              </a:ext>
            </a:extLst>
          </p:cNvPr>
          <p:cNvSpPr/>
          <p:nvPr/>
        </p:nvSpPr>
        <p:spPr>
          <a:xfrm>
            <a:off x="5192182" y="2247899"/>
            <a:ext cx="1424501" cy="4741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Jasmine</a:t>
            </a:r>
            <a:endParaRPr lang="es-CO" b="1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F6238E40-5008-44DF-A984-05386CC53AB1}"/>
              </a:ext>
            </a:extLst>
          </p:cNvPr>
          <p:cNvSpPr/>
          <p:nvPr/>
        </p:nvSpPr>
        <p:spPr>
          <a:xfrm>
            <a:off x="6920448" y="2230963"/>
            <a:ext cx="1424501" cy="4741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err="1"/>
              <a:t>Ipsala</a:t>
            </a:r>
            <a:endParaRPr lang="es-CO" b="1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D1C18989-AA8E-4D39-860F-239550BCA0F0}"/>
              </a:ext>
            </a:extLst>
          </p:cNvPr>
          <p:cNvSpPr/>
          <p:nvPr/>
        </p:nvSpPr>
        <p:spPr>
          <a:xfrm>
            <a:off x="8445482" y="2247898"/>
            <a:ext cx="1424501" cy="4741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Basmati</a:t>
            </a:r>
            <a:endParaRPr lang="es-CO" b="1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8A2DB81-C4FD-41C3-8454-B2C4B938235C}"/>
              </a:ext>
            </a:extLst>
          </p:cNvPr>
          <p:cNvSpPr/>
          <p:nvPr/>
        </p:nvSpPr>
        <p:spPr>
          <a:xfrm>
            <a:off x="10072132" y="2247898"/>
            <a:ext cx="1424501" cy="4741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err="1"/>
              <a:t>Arborio</a:t>
            </a:r>
            <a:endParaRPr lang="es-CO" b="1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BE1A1B2-C52F-4680-A46B-EA731264A39B}"/>
              </a:ext>
            </a:extLst>
          </p:cNvPr>
          <p:cNvCxnSpPr/>
          <p:nvPr/>
        </p:nvCxnSpPr>
        <p:spPr>
          <a:xfrm>
            <a:off x="4270915" y="2705094"/>
            <a:ext cx="0" cy="49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4C98D0B1-40FB-448C-A5B3-C485D1199D73}"/>
              </a:ext>
            </a:extLst>
          </p:cNvPr>
          <p:cNvSpPr/>
          <p:nvPr/>
        </p:nvSpPr>
        <p:spPr>
          <a:xfrm>
            <a:off x="3558664" y="3196161"/>
            <a:ext cx="1424501" cy="5715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1000 muestras</a:t>
            </a:r>
            <a:endParaRPr lang="es-CO" b="1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9A020349-B554-4EAA-935A-D14A116F54DD}"/>
              </a:ext>
            </a:extLst>
          </p:cNvPr>
          <p:cNvCxnSpPr/>
          <p:nvPr/>
        </p:nvCxnSpPr>
        <p:spPr>
          <a:xfrm>
            <a:off x="5904433" y="2722024"/>
            <a:ext cx="0" cy="49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4F3B74B5-F3FE-4570-9F64-2EDA4BA363F7}"/>
              </a:ext>
            </a:extLst>
          </p:cNvPr>
          <p:cNvSpPr/>
          <p:nvPr/>
        </p:nvSpPr>
        <p:spPr>
          <a:xfrm>
            <a:off x="5192182" y="3213091"/>
            <a:ext cx="1424501" cy="5715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1000 muestras</a:t>
            </a:r>
            <a:endParaRPr lang="es-CO" b="1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ED16537-566C-41AA-8CFA-534718B9B91A}"/>
              </a:ext>
            </a:extLst>
          </p:cNvPr>
          <p:cNvCxnSpPr/>
          <p:nvPr/>
        </p:nvCxnSpPr>
        <p:spPr>
          <a:xfrm>
            <a:off x="7632700" y="2705094"/>
            <a:ext cx="0" cy="49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334848AC-67B1-4F2F-9200-CA1A1AB901A6}"/>
              </a:ext>
            </a:extLst>
          </p:cNvPr>
          <p:cNvSpPr/>
          <p:nvPr/>
        </p:nvSpPr>
        <p:spPr>
          <a:xfrm>
            <a:off x="6920449" y="3196161"/>
            <a:ext cx="1424501" cy="5715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1000 muestras</a:t>
            </a:r>
            <a:endParaRPr lang="es-CO" b="1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EC261D3-2AAB-4F9F-9E80-D53A0D07E33B}"/>
              </a:ext>
            </a:extLst>
          </p:cNvPr>
          <p:cNvCxnSpPr/>
          <p:nvPr/>
        </p:nvCxnSpPr>
        <p:spPr>
          <a:xfrm>
            <a:off x="9169400" y="2717794"/>
            <a:ext cx="0" cy="49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771C028D-1CB6-4E6C-BBA6-AB96535F092F}"/>
              </a:ext>
            </a:extLst>
          </p:cNvPr>
          <p:cNvSpPr/>
          <p:nvPr/>
        </p:nvSpPr>
        <p:spPr>
          <a:xfrm>
            <a:off x="8457149" y="3208861"/>
            <a:ext cx="1424501" cy="5715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1000 muestras</a:t>
            </a:r>
            <a:endParaRPr lang="es-CO" b="1" dirty="0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CD24D470-FD9D-49E2-8007-4FF1C3AE9AA1}"/>
              </a:ext>
            </a:extLst>
          </p:cNvPr>
          <p:cNvCxnSpPr/>
          <p:nvPr/>
        </p:nvCxnSpPr>
        <p:spPr>
          <a:xfrm>
            <a:off x="10784383" y="2717794"/>
            <a:ext cx="0" cy="49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BBBCA694-06E1-4D48-BC4B-F6CE08DEDD03}"/>
              </a:ext>
            </a:extLst>
          </p:cNvPr>
          <p:cNvSpPr/>
          <p:nvPr/>
        </p:nvSpPr>
        <p:spPr>
          <a:xfrm>
            <a:off x="10072132" y="3208861"/>
            <a:ext cx="1424501" cy="5715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1000 muestras</a:t>
            </a:r>
            <a:endParaRPr lang="es-CO" b="1" dirty="0"/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ED47A56F-8CB9-4EFD-8319-6EB13E28D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664" y="3906310"/>
            <a:ext cx="1424501" cy="1424501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4491D776-9B9D-4122-AA21-FFAE298D7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448" y="3920068"/>
            <a:ext cx="1424501" cy="1424501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20399083-8263-45C1-922F-958283420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149" y="3920068"/>
            <a:ext cx="1412834" cy="1412834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642BE3CD-AB53-421E-9D29-FA8242469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2132" y="3917977"/>
            <a:ext cx="1424501" cy="1424501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52DECA34-E612-487A-8FA9-35C23AC9D7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5314" y="3906310"/>
            <a:ext cx="1431934" cy="143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1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D1411-932D-4EE3-B604-37CDADB2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2800" b="1" dirty="0"/>
              <a:t>2. ¿Cómo distinguirlos?</a:t>
            </a:r>
            <a:br>
              <a:rPr lang="es-MX" sz="2800" b="1" dirty="0"/>
            </a:br>
            <a:endParaRPr lang="es-CO" sz="2800" b="1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D6CB983-7849-48F4-BA6B-E227768E9A7A}"/>
              </a:ext>
            </a:extLst>
          </p:cNvPr>
          <p:cNvSpPr/>
          <p:nvPr/>
        </p:nvSpPr>
        <p:spPr>
          <a:xfrm>
            <a:off x="6096000" y="753533"/>
            <a:ext cx="3073400" cy="59266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TIPOS DE ARROZ </a:t>
            </a:r>
            <a:endParaRPr lang="es-CO" b="1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CA93814-9C57-4B93-8800-C154BC436B6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632700" y="1346200"/>
            <a:ext cx="0" cy="3979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58EB91D-2E04-47CD-A852-BF02AF128B98}"/>
              </a:ext>
            </a:extLst>
          </p:cNvPr>
          <p:cNvCxnSpPr>
            <a:cxnSpLocks/>
          </p:cNvCxnSpPr>
          <p:nvPr/>
        </p:nvCxnSpPr>
        <p:spPr>
          <a:xfrm flipV="1">
            <a:off x="4277783" y="1756832"/>
            <a:ext cx="6709833" cy="42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C70435B-13E3-4E82-8A0D-E88342279BF8}"/>
              </a:ext>
            </a:extLst>
          </p:cNvPr>
          <p:cNvCxnSpPr/>
          <p:nvPr/>
        </p:nvCxnSpPr>
        <p:spPr>
          <a:xfrm>
            <a:off x="7632700" y="1744133"/>
            <a:ext cx="0" cy="49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F0ECD3F-28B8-4DF4-BC66-95FAF5EFAE36}"/>
              </a:ext>
            </a:extLst>
          </p:cNvPr>
          <p:cNvCxnSpPr/>
          <p:nvPr/>
        </p:nvCxnSpPr>
        <p:spPr>
          <a:xfrm>
            <a:off x="4277783" y="1756832"/>
            <a:ext cx="0" cy="49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37C242D-96DC-4292-A9A6-7461D8611649}"/>
              </a:ext>
            </a:extLst>
          </p:cNvPr>
          <p:cNvCxnSpPr/>
          <p:nvPr/>
        </p:nvCxnSpPr>
        <p:spPr>
          <a:xfrm>
            <a:off x="10987616" y="1756832"/>
            <a:ext cx="0" cy="49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21200B1-80F0-443E-8FD2-340E74D9EBDF}"/>
              </a:ext>
            </a:extLst>
          </p:cNvPr>
          <p:cNvCxnSpPr/>
          <p:nvPr/>
        </p:nvCxnSpPr>
        <p:spPr>
          <a:xfrm>
            <a:off x="5873749" y="1756832"/>
            <a:ext cx="0" cy="49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73FCD1D6-E95A-44EB-96AF-E2E9A8FD7DE9}"/>
              </a:ext>
            </a:extLst>
          </p:cNvPr>
          <p:cNvCxnSpPr/>
          <p:nvPr/>
        </p:nvCxnSpPr>
        <p:spPr>
          <a:xfrm>
            <a:off x="9158816" y="1756832"/>
            <a:ext cx="0" cy="49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0CB3A66B-D426-4D5D-A60B-DA7361439196}"/>
              </a:ext>
            </a:extLst>
          </p:cNvPr>
          <p:cNvSpPr/>
          <p:nvPr/>
        </p:nvSpPr>
        <p:spPr>
          <a:xfrm>
            <a:off x="3565532" y="2247899"/>
            <a:ext cx="1424501" cy="4741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err="1"/>
              <a:t>Karacadag</a:t>
            </a:r>
            <a:endParaRPr lang="es-CO" b="1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AF82753A-2B22-4759-9046-13A226BB7F1F}"/>
              </a:ext>
            </a:extLst>
          </p:cNvPr>
          <p:cNvSpPr/>
          <p:nvPr/>
        </p:nvSpPr>
        <p:spPr>
          <a:xfrm>
            <a:off x="5192182" y="2247899"/>
            <a:ext cx="1424501" cy="4741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Jasmine</a:t>
            </a:r>
            <a:endParaRPr lang="es-CO" b="1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F6238E40-5008-44DF-A984-05386CC53AB1}"/>
              </a:ext>
            </a:extLst>
          </p:cNvPr>
          <p:cNvSpPr/>
          <p:nvPr/>
        </p:nvSpPr>
        <p:spPr>
          <a:xfrm>
            <a:off x="6920448" y="2230963"/>
            <a:ext cx="1424501" cy="4741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err="1"/>
              <a:t>Ipsala</a:t>
            </a:r>
            <a:endParaRPr lang="es-CO" b="1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D1C18989-AA8E-4D39-860F-239550BCA0F0}"/>
              </a:ext>
            </a:extLst>
          </p:cNvPr>
          <p:cNvSpPr/>
          <p:nvPr/>
        </p:nvSpPr>
        <p:spPr>
          <a:xfrm>
            <a:off x="8445482" y="2247898"/>
            <a:ext cx="1424501" cy="4741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Basmati</a:t>
            </a:r>
            <a:endParaRPr lang="es-CO" b="1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8A2DB81-C4FD-41C3-8454-B2C4B938235C}"/>
              </a:ext>
            </a:extLst>
          </p:cNvPr>
          <p:cNvSpPr/>
          <p:nvPr/>
        </p:nvSpPr>
        <p:spPr>
          <a:xfrm>
            <a:off x="10072132" y="2247898"/>
            <a:ext cx="1424501" cy="4741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err="1"/>
              <a:t>Arborio</a:t>
            </a:r>
            <a:endParaRPr lang="es-CO" b="1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BE1A1B2-C52F-4680-A46B-EA731264A39B}"/>
              </a:ext>
            </a:extLst>
          </p:cNvPr>
          <p:cNvCxnSpPr/>
          <p:nvPr/>
        </p:nvCxnSpPr>
        <p:spPr>
          <a:xfrm>
            <a:off x="4270915" y="2705094"/>
            <a:ext cx="0" cy="49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9A020349-B554-4EAA-935A-D14A116F54DD}"/>
              </a:ext>
            </a:extLst>
          </p:cNvPr>
          <p:cNvCxnSpPr/>
          <p:nvPr/>
        </p:nvCxnSpPr>
        <p:spPr>
          <a:xfrm>
            <a:off x="5904433" y="2722024"/>
            <a:ext cx="0" cy="49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ED16537-566C-41AA-8CFA-534718B9B91A}"/>
              </a:ext>
            </a:extLst>
          </p:cNvPr>
          <p:cNvCxnSpPr/>
          <p:nvPr/>
        </p:nvCxnSpPr>
        <p:spPr>
          <a:xfrm>
            <a:off x="7632700" y="2705094"/>
            <a:ext cx="0" cy="49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EC261D3-2AAB-4F9F-9E80-D53A0D07E33B}"/>
              </a:ext>
            </a:extLst>
          </p:cNvPr>
          <p:cNvCxnSpPr/>
          <p:nvPr/>
        </p:nvCxnSpPr>
        <p:spPr>
          <a:xfrm>
            <a:off x="9169400" y="2717794"/>
            <a:ext cx="0" cy="49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CD24D470-FD9D-49E2-8007-4FF1C3AE9AA1}"/>
              </a:ext>
            </a:extLst>
          </p:cNvPr>
          <p:cNvCxnSpPr/>
          <p:nvPr/>
        </p:nvCxnSpPr>
        <p:spPr>
          <a:xfrm>
            <a:off x="10784383" y="2717794"/>
            <a:ext cx="0" cy="49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n 33">
            <a:extLst>
              <a:ext uri="{FF2B5EF4-FFF2-40B4-BE49-F238E27FC236}">
                <a16:creationId xmlns:a16="http://schemas.microsoft.com/office/drawing/2014/main" id="{1CC21AFB-3141-4224-AD98-2BF92FE66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132" y="3208861"/>
            <a:ext cx="1424501" cy="1424501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CC7F9821-5BA0-48A3-AE29-2739C23D8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916" y="3222619"/>
            <a:ext cx="1424501" cy="1424501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681673B0-C282-41F9-8066-527B7F96E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17" y="3222619"/>
            <a:ext cx="1412834" cy="1412834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B9F08CE9-E41A-4DC8-AF91-E402F84BC6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4600" y="3220528"/>
            <a:ext cx="1424501" cy="1424501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4E342E11-D6E2-401F-8074-DDBA019C17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7782" y="3208861"/>
            <a:ext cx="1431934" cy="1431934"/>
          </a:xfrm>
          <a:prstGeom prst="rect">
            <a:avLst/>
          </a:prstGeom>
        </p:spPr>
      </p:pic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A9FF4B17-3CCE-4978-9839-D7BAA66768B4}"/>
              </a:ext>
            </a:extLst>
          </p:cNvPr>
          <p:cNvSpPr/>
          <p:nvPr/>
        </p:nvSpPr>
        <p:spPr>
          <a:xfrm>
            <a:off x="3622157" y="4948761"/>
            <a:ext cx="7874476" cy="11196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s-MX" b="1" dirty="0"/>
              <a:t>Ancho</a:t>
            </a:r>
          </a:p>
          <a:p>
            <a:pPr marL="342900" indent="-342900" algn="ctr">
              <a:buAutoNum type="arabicPeriod"/>
            </a:pPr>
            <a:r>
              <a:rPr lang="es-MX" b="1" dirty="0"/>
              <a:t>Largo</a:t>
            </a:r>
          </a:p>
          <a:p>
            <a:pPr marL="342900" indent="-342900" algn="ctr">
              <a:buAutoNum type="arabicPeriod"/>
            </a:pPr>
            <a:r>
              <a:rPr lang="es-MX" b="1" dirty="0"/>
              <a:t>Color 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09413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FBC9C-A61E-433E-89C1-A1AB88AB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3. Puntos de PDI aplicar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AD19CB-1F9D-4AA2-952A-70FAF7F4D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s-MX" dirty="0"/>
              <a:t>Procesos morfológicos  (Erosión, Apertura, Dilatación y Cerradura)</a:t>
            </a:r>
          </a:p>
          <a:p>
            <a:pPr marL="457200" indent="-457200">
              <a:buAutoNum type="arabicPeriod"/>
            </a:pPr>
            <a:r>
              <a:rPr lang="es-MX" dirty="0"/>
              <a:t>Segmentación</a:t>
            </a:r>
          </a:p>
          <a:p>
            <a:pPr marL="457200" indent="-457200">
              <a:buAutoNum type="arabicPeriod"/>
            </a:pPr>
            <a:r>
              <a:rPr lang="es-MX" dirty="0"/>
              <a:t>Representación y descripción</a:t>
            </a:r>
          </a:p>
          <a:p>
            <a:pPr marL="0" indent="0">
              <a:buNone/>
            </a:pP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5273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F584A-558A-4E19-B1AF-B51F9FA8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2800" b="1" dirty="0" err="1"/>
              <a:t>Arborio</a:t>
            </a:r>
            <a:br>
              <a:rPr lang="es-MX" sz="2800" b="1" dirty="0"/>
            </a:br>
            <a:r>
              <a:rPr lang="es-MX" sz="2800" b="1" dirty="0"/>
              <a:t>1.Segmentación </a:t>
            </a:r>
            <a:endParaRPr lang="es-CO" sz="2800" dirty="0"/>
          </a:p>
        </p:txBody>
      </p:sp>
      <p:pic>
        <p:nvPicPr>
          <p:cNvPr id="3" name="Imagen 2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C51CB1D8-E883-A6C8-448B-C22CEC273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227" y="1002982"/>
            <a:ext cx="4131821" cy="5062538"/>
          </a:xfrm>
          <a:prstGeom prst="rect">
            <a:avLst/>
          </a:prstGeom>
        </p:spPr>
      </p:pic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E7BF1794-1AD9-0E69-6A46-EF900C7E1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360" y="1903571"/>
            <a:ext cx="3997657" cy="305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3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3255C-54B7-74F2-FDBE-4B844166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D29BD-4597-8C75-05EA-95D5CCA7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2800" b="1" dirty="0" err="1"/>
              <a:t>Arborio</a:t>
            </a:r>
            <a:br>
              <a:rPr lang="es-MX" sz="2800" b="1" dirty="0"/>
            </a:br>
            <a:r>
              <a:rPr lang="es-MX" sz="2800" b="1" dirty="0"/>
              <a:t>1.Segmentación </a:t>
            </a:r>
            <a:endParaRPr lang="es-CO" sz="2800" dirty="0"/>
          </a:p>
        </p:txBody>
      </p:sp>
      <p:pic>
        <p:nvPicPr>
          <p:cNvPr id="4" name="Imagen 3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ECF7A132-C10D-9FCF-7E73-667F9DBCF1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653" r="16678"/>
          <a:stretch/>
        </p:blipFill>
        <p:spPr>
          <a:xfrm>
            <a:off x="7421880" y="737234"/>
            <a:ext cx="3550920" cy="5575684"/>
          </a:xfrm>
          <a:prstGeom prst="rect">
            <a:avLst/>
          </a:prstGeom>
        </p:spPr>
      </p:pic>
      <p:pic>
        <p:nvPicPr>
          <p:cNvPr id="6" name="Imagen 5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62E1FCBE-F4B8-8EB7-E6E3-2A9621944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50" y="798194"/>
            <a:ext cx="3973830" cy="5698903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97C5F8B-D1C8-0102-4382-CFDA2818324D}"/>
              </a:ext>
            </a:extLst>
          </p:cNvPr>
          <p:cNvSpPr/>
          <p:nvPr/>
        </p:nvSpPr>
        <p:spPr>
          <a:xfrm>
            <a:off x="3764280" y="487680"/>
            <a:ext cx="3409951" cy="2941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8324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F584A-558A-4E19-B1AF-B51F9FA8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2800" b="1" dirty="0" err="1"/>
              <a:t>Arborio</a:t>
            </a:r>
            <a:br>
              <a:rPr lang="es-MX" sz="2800" b="1" dirty="0"/>
            </a:br>
            <a:r>
              <a:rPr lang="es-MX" sz="2800" b="1" dirty="0"/>
              <a:t>2. Procesos morfológicos </a:t>
            </a:r>
            <a:br>
              <a:rPr lang="es-MX" sz="2800" b="1" dirty="0"/>
            </a:br>
            <a:br>
              <a:rPr lang="es-MX" sz="2800" b="1" dirty="0"/>
            </a:br>
            <a:r>
              <a:rPr lang="es-MX" sz="2800" b="1" dirty="0"/>
              <a:t>Formas estructurales </a:t>
            </a:r>
            <a:endParaRPr lang="es-CO" sz="2800" dirty="0"/>
          </a:p>
        </p:txBody>
      </p:sp>
      <p:pic>
        <p:nvPicPr>
          <p:cNvPr id="6" name="Imagen 5" descr="Imagen que contiene máscara, flor, rosquilla&#10;&#10;Descripción generada automáticamente">
            <a:extLst>
              <a:ext uri="{FF2B5EF4-FFF2-40B4-BE49-F238E27FC236}">
                <a16:creationId xmlns:a16="http://schemas.microsoft.com/office/drawing/2014/main" id="{8B92EE08-BA72-F0A2-3686-D23227E7F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875" y="799519"/>
            <a:ext cx="2741964" cy="2365998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F9138F3-3E7D-47EC-CC85-4F377AC01A33}"/>
              </a:ext>
            </a:extLst>
          </p:cNvPr>
          <p:cNvSpPr/>
          <p:nvPr/>
        </p:nvSpPr>
        <p:spPr>
          <a:xfrm>
            <a:off x="4441280" y="236258"/>
            <a:ext cx="1424501" cy="4741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err="1"/>
              <a:t>square</a:t>
            </a:r>
            <a:endParaRPr lang="es-CO" b="1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8961908-AF7E-1CE0-FC94-B4DCD5AA02C6}"/>
              </a:ext>
            </a:extLst>
          </p:cNvPr>
          <p:cNvSpPr/>
          <p:nvPr/>
        </p:nvSpPr>
        <p:spPr>
          <a:xfrm>
            <a:off x="8985571" y="236258"/>
            <a:ext cx="1424501" cy="4741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line</a:t>
            </a:r>
            <a:endParaRPr lang="es-CO" b="1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66CA624-C885-0437-9E11-EFFABE03C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000" b="0" i="0" u="none" strike="noStrike" cap="none" normalizeH="0" baseline="0">
                <a:ln>
                  <a:noFill/>
                </a:ln>
                <a:solidFill>
                  <a:srgbClr val="A709F5"/>
                </a:solidFill>
                <a:effectLst/>
                <a:latin typeface="Menlo"/>
              </a:rPr>
              <a:t>line</a:t>
            </a: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66840C9-6CFF-2064-7151-D696A7DC6480}"/>
              </a:ext>
            </a:extLst>
          </p:cNvPr>
          <p:cNvSpPr/>
          <p:nvPr/>
        </p:nvSpPr>
        <p:spPr>
          <a:xfrm>
            <a:off x="4261171" y="3337714"/>
            <a:ext cx="1424501" cy="4741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disk</a:t>
            </a:r>
            <a:endParaRPr lang="es-CO" b="1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DDB9968-561B-BA18-9D87-B6359BE09400}"/>
              </a:ext>
            </a:extLst>
          </p:cNvPr>
          <p:cNvSpPr/>
          <p:nvPr/>
        </p:nvSpPr>
        <p:spPr>
          <a:xfrm>
            <a:off x="8666916" y="3408400"/>
            <a:ext cx="1424501" cy="4741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err="1"/>
              <a:t>ball</a:t>
            </a:r>
            <a:endParaRPr lang="es-CO" b="1" dirty="0"/>
          </a:p>
        </p:txBody>
      </p:sp>
      <p:pic>
        <p:nvPicPr>
          <p:cNvPr id="12" name="Imagen 11" descr="Imagen de la pantalla de un celular&#10;&#10;Descripción generada automáticamente con confianza baja">
            <a:extLst>
              <a:ext uri="{FF2B5EF4-FFF2-40B4-BE49-F238E27FC236}">
                <a16:creationId xmlns:a16="http://schemas.microsoft.com/office/drawing/2014/main" id="{97C54CCA-F299-18D8-E1C9-85DB281B1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056" y="774875"/>
            <a:ext cx="2947482" cy="2463962"/>
          </a:xfrm>
          <a:prstGeom prst="rect">
            <a:avLst/>
          </a:prstGeom>
        </p:spPr>
      </p:pic>
      <p:pic>
        <p:nvPicPr>
          <p:cNvPr id="13" name="Imagen 12" descr="Imagen de la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A4326D30-834F-B738-242F-27E9FFC08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262" y="3965035"/>
            <a:ext cx="3150609" cy="2604602"/>
          </a:xfrm>
          <a:prstGeom prst="rect">
            <a:avLst/>
          </a:prstGeom>
        </p:spPr>
      </p:pic>
      <p:pic>
        <p:nvPicPr>
          <p:cNvPr id="14" name="Imagen 13" descr="Imagen de la pantalla de un celular con letras&#10;&#10;Descripción generada automáticamente con confianza baja">
            <a:extLst>
              <a:ext uri="{FF2B5EF4-FFF2-40B4-BE49-F238E27FC236}">
                <a16:creationId xmlns:a16="http://schemas.microsoft.com/office/drawing/2014/main" id="{DFA5C6A0-F1BC-E6E9-AFC6-6948C0DE1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9056" y="4013711"/>
            <a:ext cx="2947482" cy="2414642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3A5A5DC9-40B5-93E2-E6E1-11CB4240DDA1}"/>
              </a:ext>
            </a:extLst>
          </p:cNvPr>
          <p:cNvSpPr/>
          <p:nvPr/>
        </p:nvSpPr>
        <p:spPr>
          <a:xfrm>
            <a:off x="9587345" y="5195455"/>
            <a:ext cx="1385455" cy="152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570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FF557-5D25-8948-94BE-2577272E4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14B1C-C366-B705-D92D-419EB3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2800" b="1" dirty="0" err="1"/>
              <a:t>Arborio</a:t>
            </a:r>
            <a:br>
              <a:rPr lang="es-ES" sz="2800" b="1" dirty="0"/>
            </a:br>
            <a:r>
              <a:rPr lang="es-ES" sz="2800" b="1" dirty="0" err="1"/>
              <a:t>Esqueletización</a:t>
            </a:r>
            <a:r>
              <a:rPr lang="es-ES" sz="2800" b="1" dirty="0"/>
              <a:t> y conteo de puntas</a:t>
            </a:r>
            <a:endParaRPr lang="es-CO" sz="2800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27922CA0-7D56-E878-E271-C06F59754587}"/>
              </a:ext>
            </a:extLst>
          </p:cNvPr>
          <p:cNvSpPr/>
          <p:nvPr/>
        </p:nvSpPr>
        <p:spPr>
          <a:xfrm>
            <a:off x="4108771" y="1690986"/>
            <a:ext cx="2111920" cy="4741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b="1" dirty="0" err="1"/>
              <a:t>Esqueletización</a:t>
            </a:r>
            <a:endParaRPr lang="es-CO" b="1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21B4BF5-85AA-AE00-42CD-15966191DEF0}"/>
              </a:ext>
            </a:extLst>
          </p:cNvPr>
          <p:cNvSpPr/>
          <p:nvPr/>
        </p:nvSpPr>
        <p:spPr>
          <a:xfrm>
            <a:off x="8362116" y="1693255"/>
            <a:ext cx="2111920" cy="4741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C</a:t>
            </a:r>
            <a:r>
              <a:rPr lang="es-ES" sz="1800" b="1" dirty="0"/>
              <a:t>onteo de puntas</a:t>
            </a:r>
            <a:endParaRPr lang="es-CO" b="1" dirty="0"/>
          </a:p>
        </p:txBody>
      </p:sp>
      <p:pic>
        <p:nvPicPr>
          <p:cNvPr id="2050" name="Picture 2" descr="Forma&#10;&#10;Descripción generada automáticamente">
            <a:extLst>
              <a:ext uri="{FF2B5EF4-FFF2-40B4-BE49-F238E27FC236}">
                <a16:creationId xmlns:a16="http://schemas.microsoft.com/office/drawing/2014/main" id="{0659157A-7A18-662D-2724-F4A30B0A5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631" y="2410691"/>
            <a:ext cx="31242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Imagen 1" descr="Logotipo&#10;&#10;Descripción generada automáticamente con confianza baja">
            <a:extLst>
              <a:ext uri="{FF2B5EF4-FFF2-40B4-BE49-F238E27FC236}">
                <a16:creationId xmlns:a16="http://schemas.microsoft.com/office/drawing/2014/main" id="{16656F10-024E-C859-639E-27174DAEC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109" y="2477366"/>
            <a:ext cx="34480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72112E0-E54C-3EF1-F7F8-D9BEED82E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771" y="5725020"/>
            <a:ext cx="2104587" cy="3052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C8BAD4D-E66F-86CD-A709-D12252B31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560" y="5673140"/>
            <a:ext cx="3839111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36007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437</TotalTime>
  <Words>253</Words>
  <Application>Microsoft Office PowerPoint</Application>
  <PresentationFormat>Panorámica</PresentationFormat>
  <Paragraphs>80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Corbel</vt:lpstr>
      <vt:lpstr>Menlo</vt:lpstr>
      <vt:lpstr>Wingdings 2</vt:lpstr>
      <vt:lpstr>Marco</vt:lpstr>
      <vt:lpstr>PROCESAMIENTO DE IMÁGENES: Tipos de arroz</vt:lpstr>
      <vt:lpstr>Objetivo</vt:lpstr>
      <vt:lpstr>1.Clases y cantidad de objetos</vt:lpstr>
      <vt:lpstr>2. ¿Cómo distinguirlos? </vt:lpstr>
      <vt:lpstr>3. Puntos de PDI aplicar</vt:lpstr>
      <vt:lpstr>Arborio 1.Segmentación </vt:lpstr>
      <vt:lpstr>Arborio 1.Segmentación </vt:lpstr>
      <vt:lpstr>Arborio 2. Procesos morfológicos   Formas estructurales </vt:lpstr>
      <vt:lpstr>Arborio Esqueletización y conteo de puntas</vt:lpstr>
      <vt:lpstr>Basmati  1.Segmentación </vt:lpstr>
      <vt:lpstr>Basmati 1.Segmentación </vt:lpstr>
      <vt:lpstr>Masmati 2. Procesos morfológicos   Formas estructurales </vt:lpstr>
      <vt:lpstr>Basmati Esqueletización y conteo de puntas</vt:lpstr>
      <vt:lpstr>Ipsala  Segmentación y procesos morfológicos  </vt:lpstr>
      <vt:lpstr>Jasmine  Segmentación y procesos morfológicos  </vt:lpstr>
      <vt:lpstr>Karacadag Segmentación y procesos morfológicos  </vt:lpstr>
      <vt:lpstr>Extracción de características  </vt:lpstr>
      <vt:lpstr>Maching Learning </vt:lpstr>
      <vt:lpstr>Maching Learning </vt:lpstr>
      <vt:lpstr>Maching Learning </vt:lpstr>
      <vt:lpstr>Maching Learning </vt:lpstr>
      <vt:lpstr>Maching Learning </vt:lpstr>
      <vt:lpstr>Maching Learning </vt:lpstr>
      <vt:lpstr>Maching Learning </vt:lpstr>
      <vt:lpstr>Maching Learning </vt:lpstr>
      <vt:lpstr>Repositorio en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Clases  2,Cauntos objetos  2. Ejemplos , describir como sistinguirlos 4aplicar puntos</dc:title>
  <dc:creator>AULAS INFORMATICAS</dc:creator>
  <cp:lastModifiedBy>Alex Enrique Salgado Florez</cp:lastModifiedBy>
  <cp:revision>19</cp:revision>
  <dcterms:created xsi:type="dcterms:W3CDTF">2024-10-26T01:27:39Z</dcterms:created>
  <dcterms:modified xsi:type="dcterms:W3CDTF">2024-12-07T16:21:10Z</dcterms:modified>
</cp:coreProperties>
</file>