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b0eb98d8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bb0eb98d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edfafd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edfafd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1edfafd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1edfafd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1edfafd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1edfafd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1edfafd0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1edfafd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edfafd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edfafd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1edfafd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1edfafd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215279b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215279b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1edfafd12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1edfafd1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1edfafd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1edfafd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1edfafd12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1edfafd12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1edfafd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1edfafd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c9504c7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9c9504c7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b0eb98d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b0eb98d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edfafd1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edfafd1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edfafd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edfafd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edfafd1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edfafd1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edfafd12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edfafd12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edfafd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edfafd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edfafd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edfafd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edfafd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edfafd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5800" y="4774016"/>
            <a:ext cx="50292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lem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95C3A"/>
              </a:buClr>
              <a:buSzPts val="1900"/>
              <a:buNone/>
              <a:defRPr i="0" sz="1900">
                <a:solidFill>
                  <a:srgbClr val="C95C3A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1918" y="439421"/>
            <a:ext cx="1480164" cy="148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ogram 2 Color">
  <p:cSld name="Monogram 2 Colo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75B12"/>
              </a:buClr>
              <a:buSzPts val="1900"/>
              <a:buNone/>
              <a:defRPr i="0" sz="1900">
                <a:solidFill>
                  <a:srgbClr val="C75B12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3200" y="439421"/>
            <a:ext cx="1477598" cy="148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ogram Orange">
  <p:cSld name="Monogram Oran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75B12"/>
              </a:buClr>
              <a:buSzPts val="1900"/>
              <a:buNone/>
              <a:defRPr i="0" sz="1900">
                <a:solidFill>
                  <a:srgbClr val="C75B12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3200" y="439421"/>
            <a:ext cx="1477598" cy="148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ogram Wordmark">
  <p:cSld name="Monogram Wordmar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i="0" sz="3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95C3A"/>
              </a:buClr>
              <a:buSzPts val="1900"/>
              <a:buNone/>
              <a:defRPr i="0" sz="1900">
                <a:solidFill>
                  <a:srgbClr val="C95C3A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6923" y="154473"/>
            <a:ext cx="3930154" cy="157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dmark Footer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4671647"/>
            <a:ext cx="9144000" cy="471900"/>
          </a:xfrm>
          <a:prstGeom prst="rect">
            <a:avLst/>
          </a:prstGeom>
          <a:solidFill>
            <a:srgbClr val="C95C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95C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i="0" sz="19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i="0"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sz="11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028950" y="4846297"/>
            <a:ext cx="5486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i="0"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15350" y="4848032"/>
            <a:ext cx="2685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0" y="460382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19" y="4671647"/>
            <a:ext cx="2574132" cy="45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7"/>
          <p:cNvCxnSpPr/>
          <p:nvPr/>
        </p:nvCxnSpPr>
        <p:spPr>
          <a:xfrm>
            <a:off x="675140" y="878029"/>
            <a:ext cx="7793700" cy="0"/>
          </a:xfrm>
          <a:prstGeom prst="straightConnector1">
            <a:avLst/>
          </a:prstGeom>
          <a:noFill/>
          <a:ln cap="flat" cmpd="sng" w="9525">
            <a:solidFill>
              <a:srgbClr val="15473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ooter">
  <p:cSld name="Circle Foo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4671647"/>
            <a:ext cx="9144000" cy="471900"/>
          </a:xfrm>
          <a:prstGeom prst="rect">
            <a:avLst/>
          </a:prstGeom>
          <a:solidFill>
            <a:srgbClr val="C75B1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8"/>
          <p:cNvCxnSpPr/>
          <p:nvPr/>
        </p:nvCxnSpPr>
        <p:spPr>
          <a:xfrm>
            <a:off x="0" y="460382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3028950" y="4846297"/>
            <a:ext cx="5486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i="0"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15350" y="4846297"/>
            <a:ext cx="267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64" y="4727385"/>
            <a:ext cx="353599" cy="3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i="0" sz="1900"/>
            </a:lvl1pPr>
            <a:lvl2pPr indent="-32385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i="0"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i="0"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i="0" sz="11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1" type="ftr"/>
          </p:nvPr>
        </p:nvSpPr>
        <p:spPr>
          <a:xfrm>
            <a:off x="3028950" y="4846297"/>
            <a:ext cx="5486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i="0"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15350" y="4846297"/>
            <a:ext cx="267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184564"/>
            <a:ext cx="78867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846297"/>
            <a:ext cx="5486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15350" y="4846297"/>
            <a:ext cx="267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0" y="1222775"/>
            <a:ext cx="90564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100"/>
              <a:t>Enhancing Semantic Parsing Accuracy through Diverse Generation and Uncertainty Quantification: A Dual-Component Approach</a:t>
            </a:r>
            <a:endParaRPr sz="3100"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143000" y="29301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Alex Najera, Vishnu Yarabarla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707450" y="2779775"/>
            <a:ext cx="5762100" cy="35400"/>
          </a:xfrm>
          <a:prstGeom prst="straightConnector1">
            <a:avLst/>
          </a:prstGeom>
          <a:noFill/>
          <a:ln cap="flat" cmpd="sng" w="9525">
            <a:solidFill>
              <a:srgbClr val="15473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Spider Dataset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train_spider.json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Training Examples: 7000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Databases:		 140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train_others.json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Training Examples: 1659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Databases:		 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dev.json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Training Examples: 1034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Databases:		 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tables.json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# Databases: 	     166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dev_gold.sql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train_gold.sql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database/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- README.txt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450" y="1054124"/>
            <a:ext cx="3875775" cy="17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700" y="2859974"/>
            <a:ext cx="2907725" cy="15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Stanford (Stanza) Parsing Results Example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6" y="1184571"/>
            <a:ext cx="4502225" cy="28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25" y="950325"/>
            <a:ext cx="1774809" cy="34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800" y="950325"/>
            <a:ext cx="1980151" cy="34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Dependency Parsing Example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Dependency</a:t>
            </a:r>
            <a:r>
              <a:rPr lang="zh-CN"/>
              <a:t> Parsing is done to determine the relationship between the words in the sentence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Important Factors: Who, What, When, Where, and Why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13" y="2222275"/>
            <a:ext cx="5356975" cy="2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Generating Possible SQL candidates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Stanford Parsing &amp; Dependency Parsing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700"/>
              <a:t>-&gt; Use parts of speech and dependencies to determine our SQL queries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Thought Process: Who (noun) does (verb) what to whom (object)?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975" y="2276525"/>
            <a:ext cx="6494049" cy="2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 to SQL Example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88" y="1246800"/>
            <a:ext cx="7653224" cy="2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Weak Supervision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Heuristics:</a:t>
            </a:r>
            <a:endParaRPr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zh-CN"/>
              <a:t>Reward SQL queries that use keywords likely to be in the correct query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/>
              <a:t>Simplicity Bias - Penalize overly complex queries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/>
              <a:t>Check if query terms appear in the SQL (simple context matching)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Score each SQL candidate and select the one with the highest score.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Uncertainty Quantification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For each parsing outcome, the model generates a probability score that reflects its model’s confidence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System checks the confidence based on historical performance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When confidence level of a parsing result falls below the threshold, system automatically initiates the re-parsing process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User feedback: if confidence continues to remain low, system prompts user for clarification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 and Results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Utilized various existing parsers (AllenNLP, StanfordNLP, SpaCy) for our default control group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D</a:t>
            </a:r>
            <a:r>
              <a:rPr lang="zh-CN"/>
              <a:t>ifficulties in accurately scoring and comparing diverse parsings due to the subjective nature of certain queries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The enhancements provided more robust handling of certain query types but struggled with very complex or poorly structured inputs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Similar results throughout various parsers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After Weak Supervision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25" y="941276"/>
            <a:ext cx="4465775" cy="3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A significant limitation was with the dataset, limited to SQL query labels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Free version of Google Colab limited GPU usage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Creating our own semantic parser proved challenging and we needed to focus on improving existing methods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Would need </a:t>
            </a:r>
            <a:r>
              <a:rPr lang="zh-CN"/>
              <a:t>further development of the scoring mechanisms for weak supervision and exploration of more sophisticated models for uncertainty quantification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Existing semantic parsers often struggle with the ambiguity and complexity inherent in natural language instructions or LLM outputs. This research proposes a semantic parsing architecture involving two complementary components to improve translation accuracy within task-oriented domains.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/>
              <a:t>Weak Supervision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CN"/>
              <a:t>Uncertainty Quantification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/>
              <a:t>[1] </a:t>
            </a:r>
            <a:r>
              <a:rPr lang="zh-CN" sz="1400"/>
              <a:t>Ask Me Anything: A simple strategy for prompting language models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400"/>
              <a:t>[2] </a:t>
            </a:r>
            <a:r>
              <a:rPr lang="zh-CN" sz="1400"/>
              <a:t>ZEROTOP: Zero-Shot Task-Oriented Semantic Parsing using Large Language Models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0" y="1375175"/>
            <a:ext cx="90564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100"/>
              <a:t>Thank You</a:t>
            </a:r>
            <a:endParaRPr sz="3100"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1143000" y="29301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Q&amp;A</a:t>
            </a:r>
            <a:endParaRPr/>
          </a:p>
        </p:txBody>
      </p:sp>
      <p:cxnSp>
        <p:nvCxnSpPr>
          <p:cNvPr id="186" name="Google Shape;186;p30"/>
          <p:cNvCxnSpPr/>
          <p:nvPr/>
        </p:nvCxnSpPr>
        <p:spPr>
          <a:xfrm>
            <a:off x="2859825" y="2744600"/>
            <a:ext cx="3586500" cy="11700"/>
          </a:xfrm>
          <a:prstGeom prst="straightConnector1">
            <a:avLst/>
          </a:prstGeom>
          <a:noFill/>
          <a:ln cap="flat" cmpd="sng" w="9525">
            <a:solidFill>
              <a:srgbClr val="15473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is Semantic Parsing Important?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Semantic parsing is essential for bridging the gap between natural language and executable actions in task-based systems. However, traditional parsers often fail when dealing with complex language or limited context. Their performance relies on their ability to precisely parse them into executable actions.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AMA Paper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Effectively used weak supervision to improve prompting accuracy, with a performance lift on 10.2%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Varied in-context demonstrations from a limited LLM proved to work effectively for prompting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Believed to be a </a:t>
            </a:r>
            <a:r>
              <a:rPr lang="zh-CN"/>
              <a:t>relevant</a:t>
            </a:r>
            <a:r>
              <a:rPr lang="zh-CN"/>
              <a:t> an effective to boost semantic parsing performance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AMA Paper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Specifically for Natural Language Understanding, Question-Answer formatted + Weak Supervision provided a boost in performance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50" y="2255300"/>
            <a:ext cx="6362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ZeroTOP Paper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ZeroTOP is a zero-shot task-oreinted parsing method in which a </a:t>
            </a:r>
            <a:r>
              <a:rPr lang="zh-CN"/>
              <a:t>semantic</a:t>
            </a:r>
            <a:r>
              <a:rPr lang="zh-CN"/>
              <a:t> parsing problem is decomposed in QA problems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/>
              <a:t>For each problem, prompt the LLM to </a:t>
            </a:r>
            <a:r>
              <a:rPr lang="zh-CN"/>
              <a:t>construct</a:t>
            </a:r>
            <a:r>
              <a:rPr lang="zh-CN"/>
              <a:t> its target, observe its </a:t>
            </a:r>
            <a:r>
              <a:rPr lang="zh-CN"/>
              <a:t>confidence</a:t>
            </a:r>
            <a:r>
              <a:rPr lang="zh-CN"/>
              <a:t> per question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328125"/>
            <a:ext cx="2407934" cy="21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28650" y="185935"/>
            <a:ext cx="7886700" cy="86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ZeroTOP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28650" y="1184564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709613"/>
            <a:ext cx="88868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28650" y="354239"/>
            <a:ext cx="7886700" cy="32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LLMs can </a:t>
            </a:r>
            <a:r>
              <a:rPr lang="zh-CN" sz="1600"/>
              <a:t>attain reasonable generalization on a diverse set of NLP tasks including text classification, question answering, etc.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600"/>
              <a:t>What happens if there isn’t enough context?</a:t>
            </a:r>
            <a:br>
              <a:rPr lang="zh-CN" sz="1600"/>
            </a:br>
            <a:r>
              <a:rPr lang="zh-CN" sz="1600"/>
              <a:t>- ZEROTOP also trains a model to identify any unanswerable questions and abstain from prediction.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600"/>
              <a:t>If we can implement a threshold to determine if a question doesn’t have enough information to be answered, we can simply ask for more clarification instead of trying to give an answer with incomplete data.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00" y="2426475"/>
            <a:ext cx="6128399" cy="2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