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75" r:id="rId11"/>
    <p:sldId id="276" r:id="rId12"/>
    <p:sldId id="277" r:id="rId13"/>
    <p:sldId id="278" r:id="rId14"/>
    <p:sldId id="279" r:id="rId15"/>
    <p:sldId id="264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Фадеев" initials="АФ" lastIdx="1" clrIdx="0">
    <p:extLst>
      <p:ext uri="{19B8F6BF-5375-455C-9EA6-DF929625EA0E}">
        <p15:presenceInfo xmlns:p15="http://schemas.microsoft.com/office/powerpoint/2012/main" userId="675f907cc02dde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9B6AA6-BE2A-409A-8BD7-FF97918B1AFE}">
  <a:tblStyle styleId="{159B6AA6-BE2A-409A-8BD7-FF97918B1A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288" y="9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7fba8f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7fba8f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7fba8f9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7fba8f9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7fba8f9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7fba8f9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04b8b67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04b8b67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4b8b675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04b8b675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8080/swagger-ui/index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v1/tickets/%7bTicketCode%7d" TargetMode="External"/><Relationship Id="rId2" Type="http://schemas.openxmlformats.org/officeDocument/2006/relationships/hyperlink" Target="http://localhost:8080/api/v1/tickets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localhost:8080/api/v1/comments/ticket/%7bTicketCode%7d" TargetMode="External"/><Relationship Id="rId5" Type="http://schemas.openxmlformats.org/officeDocument/2006/relationships/hyperlink" Target="http://localhost:8080/api/v1/attachments/%7battachmentId%7d" TargetMode="External"/><Relationship Id="rId4" Type="http://schemas.openxmlformats.org/officeDocument/2006/relationships/hyperlink" Target="http://localhost:8080/api/v1/attachments/ticket/%7bTicketCode%7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ctuator/metrics/database_total_changed_entities" TargetMode="External"/><Relationship Id="rId2" Type="http://schemas.openxmlformats.org/officeDocument/2006/relationships/hyperlink" Target="http://localhost:8080/actuator/metrics/database_total_added_entities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localhost:8080/actuator/metrics/database_total_deleted_entiti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52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8" Type="http://schemas.openxmlformats.org/officeDocument/2006/relationships/image" Target="../media/image21.png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9" Type="http://schemas.openxmlformats.org/officeDocument/2006/relationships/image" Target="../media/image90.png"/><Relationship Id="rId21" Type="http://schemas.openxmlformats.org/officeDocument/2006/relationships/image" Target="../media/image72.png"/><Relationship Id="rId34" Type="http://schemas.openxmlformats.org/officeDocument/2006/relationships/image" Target="../media/image85.png"/><Relationship Id="rId42" Type="http://schemas.openxmlformats.org/officeDocument/2006/relationships/image" Target="../media/image93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41" Type="http://schemas.openxmlformats.org/officeDocument/2006/relationships/image" Target="../media/image9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40" Type="http://schemas.openxmlformats.org/officeDocument/2006/relationships/image" Target="../media/image91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33" Type="http://schemas.openxmlformats.org/officeDocument/2006/relationships/image" Target="../media/image84.png"/><Relationship Id="rId38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16.png"/><Relationship Id="rId39" Type="http://schemas.openxmlformats.org/officeDocument/2006/relationships/image" Target="../media/image128.png"/><Relationship Id="rId21" Type="http://schemas.openxmlformats.org/officeDocument/2006/relationships/image" Target="../media/image111.png"/><Relationship Id="rId34" Type="http://schemas.openxmlformats.org/officeDocument/2006/relationships/image" Target="../media/image123.png"/><Relationship Id="rId42" Type="http://schemas.openxmlformats.org/officeDocument/2006/relationships/image" Target="../media/image131.png"/><Relationship Id="rId47" Type="http://schemas.openxmlformats.org/officeDocument/2006/relationships/image" Target="../media/image136.png"/><Relationship Id="rId50" Type="http://schemas.openxmlformats.org/officeDocument/2006/relationships/image" Target="../media/image139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06.png"/><Relationship Id="rId29" Type="http://schemas.openxmlformats.org/officeDocument/2006/relationships/image" Target="../media/image118.png"/><Relationship Id="rId11" Type="http://schemas.openxmlformats.org/officeDocument/2006/relationships/image" Target="../media/image101.png"/><Relationship Id="rId24" Type="http://schemas.openxmlformats.org/officeDocument/2006/relationships/image" Target="../media/image114.png"/><Relationship Id="rId32" Type="http://schemas.openxmlformats.org/officeDocument/2006/relationships/image" Target="../media/image121.png"/><Relationship Id="rId37" Type="http://schemas.openxmlformats.org/officeDocument/2006/relationships/image" Target="../media/image126.png"/><Relationship Id="rId40" Type="http://schemas.openxmlformats.org/officeDocument/2006/relationships/image" Target="../media/image129.png"/><Relationship Id="rId45" Type="http://schemas.openxmlformats.org/officeDocument/2006/relationships/image" Target="../media/image134.png"/><Relationship Id="rId5" Type="http://schemas.openxmlformats.org/officeDocument/2006/relationships/image" Target="../media/image96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17.png"/><Relationship Id="rId36" Type="http://schemas.openxmlformats.org/officeDocument/2006/relationships/image" Target="../media/image125.png"/><Relationship Id="rId49" Type="http://schemas.openxmlformats.org/officeDocument/2006/relationships/image" Target="../media/image138.png"/><Relationship Id="rId10" Type="http://schemas.openxmlformats.org/officeDocument/2006/relationships/image" Target="../media/image5.png"/><Relationship Id="rId19" Type="http://schemas.openxmlformats.org/officeDocument/2006/relationships/image" Target="../media/image109.png"/><Relationship Id="rId31" Type="http://schemas.openxmlformats.org/officeDocument/2006/relationships/image" Target="../media/image120.png"/><Relationship Id="rId44" Type="http://schemas.openxmlformats.org/officeDocument/2006/relationships/image" Target="../media/image133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4.png"/><Relationship Id="rId30" Type="http://schemas.openxmlformats.org/officeDocument/2006/relationships/image" Target="../media/image119.png"/><Relationship Id="rId35" Type="http://schemas.openxmlformats.org/officeDocument/2006/relationships/image" Target="../media/image124.png"/><Relationship Id="rId43" Type="http://schemas.openxmlformats.org/officeDocument/2006/relationships/image" Target="../media/image132.png"/><Relationship Id="rId48" Type="http://schemas.openxmlformats.org/officeDocument/2006/relationships/image" Target="../media/image137.png"/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5" Type="http://schemas.openxmlformats.org/officeDocument/2006/relationships/image" Target="../media/image115.png"/><Relationship Id="rId33" Type="http://schemas.openxmlformats.org/officeDocument/2006/relationships/image" Target="../media/image122.png"/><Relationship Id="rId38" Type="http://schemas.openxmlformats.org/officeDocument/2006/relationships/image" Target="../media/image127.png"/><Relationship Id="rId46" Type="http://schemas.openxmlformats.org/officeDocument/2006/relationships/image" Target="../media/image135.png"/><Relationship Id="rId20" Type="http://schemas.openxmlformats.org/officeDocument/2006/relationships/image" Target="../media/image110.png"/><Relationship Id="rId41" Type="http://schemas.openxmlformats.org/officeDocument/2006/relationships/image" Target="../media/image1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ickets?priority=&amp;dueDateBegin=2024-03-13&amp;dueDateEnd=2024-03-2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Разработчик на </a:t>
            </a:r>
            <a:r>
              <a:rPr lang="en-US" dirty="0"/>
              <a:t>Spring Framework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8;p23">
            <a:extLst>
              <a:ext uri="{FF2B5EF4-FFF2-40B4-BE49-F238E27FC236}">
                <a16:creationId xmlns:a16="http://schemas.microsoft.com/office/drawing/2014/main" id="{2252CB9F-784D-B32A-1720-EFB215C94DFC}"/>
              </a:ext>
            </a:extLst>
          </p:cNvPr>
          <p:cNvSpPr txBox="1">
            <a:spLocks/>
          </p:cNvSpPr>
          <p:nvPr/>
        </p:nvSpPr>
        <p:spPr>
          <a:xfrm>
            <a:off x="311700" y="143912"/>
            <a:ext cx="8520600" cy="60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3000" dirty="0" err="1"/>
              <a:t>EasyDesk</a:t>
            </a:r>
            <a:r>
              <a:rPr lang="en-US" sz="3000" dirty="0"/>
              <a:t> UI</a:t>
            </a:r>
            <a:endParaRPr lang="ru-RU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9D7D30-237D-0FF4-6806-C1643FA94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39" y="818406"/>
            <a:ext cx="7117913" cy="39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90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8;p23">
            <a:extLst>
              <a:ext uri="{FF2B5EF4-FFF2-40B4-BE49-F238E27FC236}">
                <a16:creationId xmlns:a16="http://schemas.microsoft.com/office/drawing/2014/main" id="{6683D2C2-24F0-9A1C-FD86-4807A7AA0CB2}"/>
              </a:ext>
            </a:extLst>
          </p:cNvPr>
          <p:cNvSpPr txBox="1">
            <a:spLocks/>
          </p:cNvSpPr>
          <p:nvPr/>
        </p:nvSpPr>
        <p:spPr>
          <a:xfrm>
            <a:off x="311700" y="143912"/>
            <a:ext cx="8520600" cy="60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3000" dirty="0" err="1"/>
              <a:t>EasyDesk</a:t>
            </a:r>
            <a:r>
              <a:rPr lang="en-US" sz="3000" dirty="0"/>
              <a:t> API, Swagger UI</a:t>
            </a:r>
            <a:endParaRPr lang="ru-RU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6A1F5-F562-84C4-4C26-5B0B4809E178}"/>
              </a:ext>
            </a:extLst>
          </p:cNvPr>
          <p:cNvSpPr txBox="1"/>
          <p:nvPr/>
        </p:nvSpPr>
        <p:spPr>
          <a:xfrm>
            <a:off x="1251020" y="749711"/>
            <a:ext cx="686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http://localhost:8080/swagger-ui/index.html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73C051-EEBF-32D8-FE8C-40C508783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57488"/>
            <a:ext cx="2772251" cy="3763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008C16-1505-049D-1D6E-7314382D5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857" y="1057488"/>
            <a:ext cx="2811306" cy="37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0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8;p23">
            <a:extLst>
              <a:ext uri="{FF2B5EF4-FFF2-40B4-BE49-F238E27FC236}">
                <a16:creationId xmlns:a16="http://schemas.microsoft.com/office/drawing/2014/main" id="{694E2246-94FB-9931-E655-7EF2770A8E02}"/>
              </a:ext>
            </a:extLst>
          </p:cNvPr>
          <p:cNvSpPr txBox="1">
            <a:spLocks/>
          </p:cNvSpPr>
          <p:nvPr/>
        </p:nvSpPr>
        <p:spPr>
          <a:xfrm>
            <a:off x="311700" y="143912"/>
            <a:ext cx="8520600" cy="60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3000" dirty="0" err="1"/>
              <a:t>EasyDesk</a:t>
            </a:r>
            <a:r>
              <a:rPr lang="en-US" sz="3000" dirty="0"/>
              <a:t> API, </a:t>
            </a:r>
            <a:r>
              <a:rPr lang="ru-RU" sz="3000" dirty="0"/>
              <a:t>запросы и ответы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FB99E-350E-06FD-CEF1-6B259BE8D553}"/>
              </a:ext>
            </a:extLst>
          </p:cNvPr>
          <p:cNvSpPr txBox="1"/>
          <p:nvPr/>
        </p:nvSpPr>
        <p:spPr>
          <a:xfrm>
            <a:off x="572756" y="673240"/>
            <a:ext cx="81642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Endpoints: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Работа с заявками: </a:t>
            </a:r>
            <a:br>
              <a:rPr lang="ru-RU" dirty="0"/>
            </a:br>
            <a:r>
              <a:rPr lang="ru-RU" dirty="0"/>
              <a:t>Получение списка: 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GET 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  <a:hlinkClick r:id="rId2"/>
              </a:rPr>
              <a:t>http://localhost:8080/api/v1/tickets</a:t>
            </a:r>
            <a:br>
              <a:rPr lang="en-US" dirty="0">
                <a:solidFill>
                  <a:srgbClr val="212121"/>
                </a:solidFill>
                <a:latin typeface="Inter"/>
              </a:rPr>
            </a:br>
            <a:r>
              <a:rPr lang="ru-RU" dirty="0">
                <a:solidFill>
                  <a:srgbClr val="212121"/>
                </a:solidFill>
                <a:latin typeface="Inter"/>
              </a:rPr>
              <a:t>Создание: 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POST 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  <a:hlinkClick r:id="rId2"/>
              </a:rPr>
              <a:t>http://localhost:8080/api/v1/tickets</a:t>
            </a:r>
            <a:br>
              <a:rPr lang="ru-RU" dirty="0">
                <a:solidFill>
                  <a:srgbClr val="212121"/>
                </a:solidFill>
                <a:latin typeface="Inter"/>
              </a:rPr>
            </a:br>
            <a:r>
              <a:rPr lang="ru-RU" dirty="0">
                <a:solidFill>
                  <a:srgbClr val="212121"/>
                </a:solidFill>
                <a:latin typeface="Inter"/>
              </a:rPr>
              <a:t>Модификация: 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POST 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  <a:hlinkClick r:id="rId3"/>
              </a:rPr>
              <a:t>http://localhost:8080/api/v1/tickets/</a:t>
            </a:r>
            <a:r>
              <a:rPr lang="en-US" dirty="0">
                <a:solidFill>
                  <a:srgbClr val="212121"/>
                </a:solidFill>
                <a:latin typeface="Inter"/>
                <a:hlinkClick r:id="rId3"/>
              </a:rPr>
              <a:t>{ticketCode}</a:t>
            </a:r>
            <a:br>
              <a:rPr lang="ru-RU" dirty="0">
                <a:solidFill>
                  <a:srgbClr val="212121"/>
                </a:solidFill>
                <a:latin typeface="Inter"/>
              </a:rPr>
            </a:br>
            <a:r>
              <a:rPr lang="ru-RU" dirty="0">
                <a:solidFill>
                  <a:srgbClr val="212121"/>
                </a:solidFill>
                <a:latin typeface="Inter"/>
              </a:rPr>
              <a:t>Удаление заявок: 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DELETE 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  <a:hlinkClick r:id="rId3"/>
              </a:rPr>
              <a:t>http://localhost:8080/api/v1/tickets/</a:t>
            </a:r>
            <a:r>
              <a:rPr lang="en-US" dirty="0">
                <a:solidFill>
                  <a:srgbClr val="212121"/>
                </a:solidFill>
                <a:latin typeface="Inter"/>
                <a:hlinkClick r:id="rId3"/>
              </a:rPr>
              <a:t>{ticketCode}</a:t>
            </a:r>
            <a:br>
              <a:rPr lang="ru-RU" dirty="0">
                <a:solidFill>
                  <a:srgbClr val="212121"/>
                </a:solidFill>
                <a:latin typeface="Inter"/>
              </a:rPr>
            </a:br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Работа с вложениями: 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http://localhost:8080/api/v1/attachments</a:t>
            </a:r>
            <a:r>
              <a:rPr lang="ru-RU" b="0" i="0" dirty="0">
                <a:solidFill>
                  <a:srgbClr val="212121"/>
                </a:solidFill>
                <a:effectLst/>
                <a:latin typeface="Inter"/>
              </a:rPr>
              <a:t> (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GET, POST, DELETE)</a:t>
            </a:r>
            <a:br>
              <a:rPr lang="ru-RU" b="0" i="0" dirty="0">
                <a:solidFill>
                  <a:srgbClr val="212121"/>
                </a:solidFill>
                <a:effectLst/>
                <a:latin typeface="Inter"/>
              </a:rPr>
            </a:br>
            <a:r>
              <a:rPr lang="ru-RU" dirty="0">
                <a:solidFill>
                  <a:srgbClr val="212121"/>
                </a:solidFill>
                <a:latin typeface="Inter"/>
              </a:rPr>
              <a:t>Получение вложений по заявке: </a:t>
            </a:r>
            <a:br>
              <a:rPr lang="en-US" dirty="0">
                <a:solidFill>
                  <a:srgbClr val="212121"/>
                </a:solidFill>
                <a:latin typeface="Inter"/>
              </a:rPr>
            </a:br>
            <a:r>
              <a:rPr lang="en-US" dirty="0">
                <a:solidFill>
                  <a:srgbClr val="212121"/>
                </a:solidFill>
                <a:latin typeface="Inter"/>
              </a:rPr>
              <a:t>	GET </a:t>
            </a:r>
            <a:r>
              <a:rPr lang="en-US" dirty="0">
                <a:solidFill>
                  <a:srgbClr val="212121"/>
                </a:solidFill>
                <a:latin typeface="Inter"/>
                <a:hlinkClick r:id="rId4"/>
              </a:rPr>
              <a:t>http://localhost:8080/api/v1/attachments/ticket/{ticketCode}</a:t>
            </a:r>
            <a:br>
              <a:rPr lang="en-US" dirty="0">
                <a:solidFill>
                  <a:srgbClr val="212121"/>
                </a:solidFill>
                <a:latin typeface="Inter"/>
              </a:rPr>
            </a:br>
            <a:r>
              <a:rPr lang="ru-RU" dirty="0">
                <a:solidFill>
                  <a:srgbClr val="212121"/>
                </a:solidFill>
                <a:latin typeface="Inter"/>
              </a:rPr>
              <a:t>Получение содержимого вложения 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GET 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  <a:hlinkClick r:id="rId5"/>
              </a:rPr>
              <a:t>http://localhost:8080/api/v1/attachments/{attachmentId}</a:t>
            </a:r>
            <a:br>
              <a:rPr lang="en-US" dirty="0">
                <a:solidFill>
                  <a:srgbClr val="212121"/>
                </a:solidFill>
                <a:latin typeface="Inter"/>
              </a:rPr>
            </a:br>
            <a:r>
              <a:rPr lang="ru-RU" dirty="0">
                <a:solidFill>
                  <a:srgbClr val="212121"/>
                </a:solidFill>
                <a:latin typeface="Inter"/>
              </a:rPr>
              <a:t>Создание вложения по заявке: 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POST 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  <a:hlinkClick r:id="rId4"/>
              </a:rPr>
              <a:t>http://localhost:8080/api/v1/attachments/ticket/</a:t>
            </a:r>
            <a:r>
              <a:rPr lang="en-US" dirty="0">
                <a:solidFill>
                  <a:srgbClr val="212121"/>
                </a:solidFill>
                <a:latin typeface="Inter"/>
                <a:hlinkClick r:id="rId4"/>
              </a:rPr>
              <a:t>{ticketCode}</a:t>
            </a:r>
            <a:br>
              <a:rPr lang="en-US" dirty="0">
                <a:solidFill>
                  <a:srgbClr val="212121"/>
                </a:solidFill>
                <a:latin typeface="Inter"/>
              </a:rPr>
            </a:br>
            <a:r>
              <a:rPr lang="ru-RU" dirty="0">
                <a:solidFill>
                  <a:srgbClr val="212121"/>
                </a:solidFill>
                <a:latin typeface="Inter"/>
              </a:rPr>
              <a:t>Удаление вложения по 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ID: DELETE 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  <a:hlinkClick r:id="rId5"/>
              </a:rPr>
              <a:t>http://localhost:8080/api/v1/attachments/{attachmentId}</a:t>
            </a:r>
            <a:br>
              <a:rPr lang="ru-RU" b="0" i="0" dirty="0">
                <a:solidFill>
                  <a:srgbClr val="212121"/>
                </a:solidFill>
                <a:effectLst/>
                <a:latin typeface="Inter"/>
              </a:rPr>
            </a:br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Работа с комментариями: </a:t>
            </a:r>
            <a:br>
              <a:rPr lang="ru-RU" dirty="0"/>
            </a:br>
            <a:r>
              <a:rPr lang="ru-RU" dirty="0"/>
              <a:t>Получение комментариев по заявке: </a:t>
            </a:r>
            <a:br>
              <a:rPr lang="en-US" dirty="0"/>
            </a:br>
            <a:r>
              <a:rPr lang="en-US" dirty="0"/>
              <a:t>	GET 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  <a:hlinkClick r:id="rId6"/>
              </a:rPr>
              <a:t>http://localhost:8080/api/v1/comments/ticket</a:t>
            </a:r>
            <a:r>
              <a:rPr lang="en-US" dirty="0">
                <a:solidFill>
                  <a:srgbClr val="212121"/>
                </a:solidFill>
                <a:latin typeface="Inter"/>
                <a:hlinkClick r:id="rId6"/>
              </a:rPr>
              <a:t>/{ticketCode}</a:t>
            </a:r>
            <a:br>
              <a:rPr lang="en-US" dirty="0">
                <a:solidFill>
                  <a:srgbClr val="212121"/>
                </a:solidFill>
                <a:latin typeface="Inter"/>
              </a:rPr>
            </a:br>
            <a:r>
              <a:rPr lang="ru-RU" dirty="0">
                <a:solidFill>
                  <a:srgbClr val="212121"/>
                </a:solidFill>
                <a:latin typeface="Inter"/>
              </a:rPr>
              <a:t>Создание комментария: 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POST 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http://localhost:8080/api/v1/comments/ticket/{ticketCode}?commentText={New content for comment}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82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1B804F-B57F-38D2-F4C3-34930ADF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670" y="1252809"/>
            <a:ext cx="2761341" cy="3434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4321F-28C7-5233-BD4A-488904496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65125"/>
            <a:ext cx="3585922" cy="3661368"/>
          </a:xfrm>
          <a:prstGeom prst="rect">
            <a:avLst/>
          </a:prstGeom>
        </p:spPr>
      </p:pic>
      <p:sp>
        <p:nvSpPr>
          <p:cNvPr id="8" name="Google Shape;128;p23">
            <a:extLst>
              <a:ext uri="{FF2B5EF4-FFF2-40B4-BE49-F238E27FC236}">
                <a16:creationId xmlns:a16="http://schemas.microsoft.com/office/drawing/2014/main" id="{CDA3B071-827F-C266-6AB3-9416FC79FE14}"/>
              </a:ext>
            </a:extLst>
          </p:cNvPr>
          <p:cNvSpPr txBox="1">
            <a:spLocks/>
          </p:cNvSpPr>
          <p:nvPr/>
        </p:nvSpPr>
        <p:spPr>
          <a:xfrm>
            <a:off x="311700" y="143912"/>
            <a:ext cx="8520600" cy="60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3000" dirty="0" err="1"/>
              <a:t>EasyDesk</a:t>
            </a:r>
            <a:r>
              <a:rPr lang="en-US" sz="3000" dirty="0"/>
              <a:t> API, </a:t>
            </a:r>
            <a:r>
              <a:rPr lang="ru-RU" sz="3000" dirty="0"/>
              <a:t>запросы и ответы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2EA197-A6D9-8C23-06B8-CF77C4E8FF92}"/>
              </a:ext>
            </a:extLst>
          </p:cNvPr>
          <p:cNvSpPr txBox="1"/>
          <p:nvPr/>
        </p:nvSpPr>
        <p:spPr>
          <a:xfrm>
            <a:off x="532563" y="642687"/>
            <a:ext cx="2080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Запрос поиска заявок</a:t>
            </a:r>
          </a:p>
        </p:txBody>
      </p:sp>
    </p:spTree>
    <p:extLst>
      <p:ext uri="{BB962C8B-B14F-4D97-AF65-F5344CB8AC3E}">
        <p14:creationId xmlns:p14="http://schemas.microsoft.com/office/powerpoint/2010/main" val="177962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8;p23">
            <a:extLst>
              <a:ext uri="{FF2B5EF4-FFF2-40B4-BE49-F238E27FC236}">
                <a16:creationId xmlns:a16="http://schemas.microsoft.com/office/drawing/2014/main" id="{946B1EFF-11D0-CB34-3050-5E990E29C0CF}"/>
              </a:ext>
            </a:extLst>
          </p:cNvPr>
          <p:cNvSpPr txBox="1">
            <a:spLocks/>
          </p:cNvSpPr>
          <p:nvPr/>
        </p:nvSpPr>
        <p:spPr>
          <a:xfrm>
            <a:off x="311700" y="143912"/>
            <a:ext cx="8520600" cy="60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3000" dirty="0" err="1"/>
              <a:t>EasyDesk</a:t>
            </a:r>
            <a:r>
              <a:rPr lang="en-US" sz="3000" dirty="0"/>
              <a:t> API, </a:t>
            </a:r>
            <a:r>
              <a:rPr lang="ru-RU" sz="3000" dirty="0"/>
              <a:t>запросы и ответы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03405-DCB8-5090-F84E-4BEFB5D1A292}"/>
              </a:ext>
            </a:extLst>
          </p:cNvPr>
          <p:cNvSpPr txBox="1"/>
          <p:nvPr/>
        </p:nvSpPr>
        <p:spPr>
          <a:xfrm>
            <a:off x="532563" y="642687"/>
            <a:ext cx="3542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Запрос размещения вложений (</a:t>
            </a:r>
            <a:r>
              <a:rPr lang="en-US" dirty="0"/>
              <a:t>Upload)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84839-02FA-F079-DBFE-C83479B81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3" y="950464"/>
            <a:ext cx="3287929" cy="3080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FFED39-6C12-B85C-43F2-96DFBEEF49A4}"/>
              </a:ext>
            </a:extLst>
          </p:cNvPr>
          <p:cNvSpPr txBox="1"/>
          <p:nvPr/>
        </p:nvSpPr>
        <p:spPr>
          <a:xfrm>
            <a:off x="4196862" y="672831"/>
            <a:ext cx="3542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Запрос загрузки вложений (</a:t>
            </a:r>
            <a:r>
              <a:rPr lang="en-US" dirty="0"/>
              <a:t>Download)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E92625-4D22-E333-9EF6-A05709DD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658" y="1095269"/>
            <a:ext cx="3819481" cy="32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2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13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 (архитектура, БД)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AC0AA-30ED-1AB1-4F4F-06BE28B52284}"/>
              </a:ext>
            </a:extLst>
          </p:cNvPr>
          <p:cNvSpPr txBox="1"/>
          <p:nvPr/>
        </p:nvSpPr>
        <p:spPr>
          <a:xfrm>
            <a:off x="376084" y="1091381"/>
            <a:ext cx="852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Приложение представлено двумя </a:t>
            </a:r>
            <a:r>
              <a:rPr lang="ru-RU" dirty="0" err="1"/>
              <a:t>микросервисами</a:t>
            </a:r>
            <a:r>
              <a:rPr lang="ru-RU" dirty="0"/>
              <a:t> – </a:t>
            </a:r>
            <a:br>
              <a:rPr lang="en-US" dirty="0"/>
            </a:br>
            <a:r>
              <a:rPr lang="en-US" dirty="0" err="1"/>
              <a:t>EasyDeskService</a:t>
            </a:r>
            <a:r>
              <a:rPr lang="en-US" dirty="0"/>
              <a:t> (</a:t>
            </a:r>
            <a:r>
              <a:rPr lang="ru-RU" dirty="0"/>
              <a:t>основной функционал приложения)</a:t>
            </a:r>
            <a:br>
              <a:rPr lang="en-US" dirty="0"/>
            </a:br>
            <a:r>
              <a:rPr lang="en-US" dirty="0" err="1"/>
              <a:t>HistoryService</a:t>
            </a:r>
            <a:r>
              <a:rPr lang="en-US" dirty="0"/>
              <a:t> (</a:t>
            </a:r>
            <a:r>
              <a:rPr lang="ru-RU" dirty="0"/>
              <a:t>сервис хранения истории изменения объектов)</a:t>
            </a:r>
            <a:br>
              <a:rPr lang="ru-RU" dirty="0"/>
            </a:br>
            <a:r>
              <a:rPr lang="ru-RU" dirty="0"/>
              <a:t>Взаимодействие осуществляется с помощью </a:t>
            </a:r>
            <a:r>
              <a:rPr lang="en-US" dirty="0"/>
              <a:t>HTTP-</a:t>
            </a:r>
            <a:r>
              <a:rPr lang="ru-RU" dirty="0"/>
              <a:t>протокола</a:t>
            </a:r>
            <a:r>
              <a:rPr lang="en-US" dirty="0"/>
              <a:t> </a:t>
            </a:r>
            <a:r>
              <a:rPr lang="ru-RU" dirty="0"/>
              <a:t>с использованием </a:t>
            </a:r>
            <a:r>
              <a:rPr lang="en-US" dirty="0"/>
              <a:t>RESTful</a:t>
            </a:r>
            <a:r>
              <a:rPr lang="ru-RU" dirty="0"/>
              <a:t> </a:t>
            </a:r>
            <a:r>
              <a:rPr lang="en-US" dirty="0"/>
              <a:t>API</a:t>
            </a:r>
            <a:br>
              <a:rPr lang="ru-RU" dirty="0"/>
            </a:br>
            <a:r>
              <a:rPr lang="ru-RU" dirty="0"/>
              <a:t>Безопасность взаимодействия пока не настроена – это планы на будущее. Пока </a:t>
            </a:r>
            <a:r>
              <a:rPr lang="en-US" dirty="0"/>
              <a:t>API </a:t>
            </a:r>
            <a:r>
              <a:rPr lang="en-US" dirty="0" err="1"/>
              <a:t>HistoryService</a:t>
            </a:r>
            <a:r>
              <a:rPr lang="en-US" dirty="0"/>
              <a:t> </a:t>
            </a:r>
            <a:r>
              <a:rPr lang="ru-RU" dirty="0"/>
              <a:t>не защищен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развертывания приложения используется </a:t>
            </a:r>
            <a:r>
              <a:rPr lang="en-US" dirty="0"/>
              <a:t>Docker compose (</a:t>
            </a:r>
            <a:r>
              <a:rPr lang="en-US" dirty="0" err="1"/>
              <a:t>HistoryService</a:t>
            </a:r>
            <a:r>
              <a:rPr lang="en-US" dirty="0"/>
              <a:t>, </a:t>
            </a:r>
            <a:r>
              <a:rPr lang="en-US" dirty="0" err="1"/>
              <a:t>EasyDeskService</a:t>
            </a:r>
            <a:r>
              <a:rPr lang="en-US" dirty="0"/>
              <a:t>, </a:t>
            </a:r>
            <a:r>
              <a:rPr lang="en-US" dirty="0" err="1"/>
              <a:t>Posrgres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сборки используется многомодульный </a:t>
            </a:r>
            <a:r>
              <a:rPr lang="en-US" dirty="0"/>
              <a:t>maven-</a:t>
            </a:r>
            <a:r>
              <a:rPr lang="ru-RU" dirty="0"/>
              <a:t>проект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65A0B6-6087-2C01-C559-A41E2B29DEA5}"/>
              </a:ext>
            </a:extLst>
          </p:cNvPr>
          <p:cNvSpPr txBox="1"/>
          <p:nvPr/>
        </p:nvSpPr>
        <p:spPr>
          <a:xfrm>
            <a:off x="347396" y="790656"/>
            <a:ext cx="799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Полная схема находится в </a:t>
            </a:r>
            <a:r>
              <a:rPr lang="en-US" dirty="0"/>
              <a:t>resources/…/2024-03-16--0001-schema.sql</a:t>
            </a:r>
            <a:endParaRPr lang="ru-RU" dirty="0"/>
          </a:p>
        </p:txBody>
      </p:sp>
      <p:sp>
        <p:nvSpPr>
          <p:cNvPr id="5" name="Google Shape;128;p23">
            <a:extLst>
              <a:ext uri="{FF2B5EF4-FFF2-40B4-BE49-F238E27FC236}">
                <a16:creationId xmlns:a16="http://schemas.microsoft.com/office/drawing/2014/main" id="{4FC727E5-83E4-58BC-4806-9472EFF7247A}"/>
              </a:ext>
            </a:extLst>
          </p:cNvPr>
          <p:cNvSpPr txBox="1">
            <a:spLocks/>
          </p:cNvSpPr>
          <p:nvPr/>
        </p:nvSpPr>
        <p:spPr>
          <a:xfrm>
            <a:off x="311700" y="143912"/>
            <a:ext cx="8520600" cy="60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3000" dirty="0"/>
              <a:t>Архитектура </a:t>
            </a:r>
            <a:r>
              <a:rPr lang="en-US" sz="3000" dirty="0" err="1"/>
              <a:t>EasyDesk</a:t>
            </a:r>
            <a:r>
              <a:rPr lang="ru-RU" sz="3000" dirty="0"/>
              <a:t> </a:t>
            </a:r>
            <a:r>
              <a:rPr lang="en-US" sz="3000" dirty="0"/>
              <a:t>service</a:t>
            </a:r>
            <a:r>
              <a:rPr lang="ru-RU" sz="3000" dirty="0"/>
              <a:t>. База данных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21D5D4-FADE-9E3D-19EA-BDA265589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96" y="1153832"/>
            <a:ext cx="5535643" cy="384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62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8;p23">
            <a:extLst>
              <a:ext uri="{FF2B5EF4-FFF2-40B4-BE49-F238E27FC236}">
                <a16:creationId xmlns:a16="http://schemas.microsoft.com/office/drawing/2014/main" id="{02360AA2-3D4B-20EB-3637-0DA62805243F}"/>
              </a:ext>
            </a:extLst>
          </p:cNvPr>
          <p:cNvSpPr txBox="1">
            <a:spLocks/>
          </p:cNvSpPr>
          <p:nvPr/>
        </p:nvSpPr>
        <p:spPr>
          <a:xfrm>
            <a:off x="311700" y="143912"/>
            <a:ext cx="8520600" cy="60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3000" dirty="0"/>
              <a:t>Архитектура </a:t>
            </a:r>
            <a:r>
              <a:rPr lang="en-US" sz="3000" dirty="0" err="1"/>
              <a:t>EasyDesk</a:t>
            </a:r>
            <a:r>
              <a:rPr lang="ru-RU" sz="3000" dirty="0"/>
              <a:t> </a:t>
            </a:r>
            <a:r>
              <a:rPr lang="en-US" sz="3000" dirty="0"/>
              <a:t>service</a:t>
            </a:r>
            <a:r>
              <a:rPr lang="ru-RU" sz="3000" dirty="0"/>
              <a:t>. Контроллеры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8CAE1E-8AC1-E15D-AF13-04006F307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261" y="1140589"/>
            <a:ext cx="8207477" cy="286232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@RestController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@RequestMapping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(path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"/api/v1/tickets"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@Tag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(name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"Ticket Controller"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description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"Endpoints for managing tickets"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interface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TicketController {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@Operation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(summary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"Get a list of tickets"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description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"Retrieves a list of tickets from the system."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@ApiResponses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(value = {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@ApiResponse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(responseCode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"200"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description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"Successfully retrieved the list of tickets"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content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@Content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(mediaType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"application/json"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schema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@Schema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(implementation = SearchResponse.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))),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@ApiResponse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(responseCode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"400"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description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"Invalid client request"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content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@Content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(mediaType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"application/json"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schema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@Schema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(implementation = ErrorResponse.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))),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@ApiResponse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(responseCode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"500"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description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"Internal server error"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content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@Content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(mediaType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"application/json"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schema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@Schema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(implementation = ErrorResponse.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)))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})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@GetMapping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ResponseEntity&lt;SearchResponse&lt;TicketDto&gt;&gt;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getTicketList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@RequestBody @Parameter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(description =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"Ticket search request"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SearchRequest&lt;TicketSearchFields&gt; request);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83633-E071-ADD7-E832-1347C5215425}"/>
              </a:ext>
            </a:extLst>
          </p:cNvPr>
          <p:cNvSpPr txBox="1"/>
          <p:nvPr/>
        </p:nvSpPr>
        <p:spPr>
          <a:xfrm>
            <a:off x="468261" y="749711"/>
            <a:ext cx="813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Описание </a:t>
            </a:r>
            <a:r>
              <a:rPr lang="en-US" dirty="0"/>
              <a:t>endpoint’</a:t>
            </a:r>
            <a:r>
              <a:rPr lang="ru-RU" dirty="0"/>
              <a:t>а расположено в интерфейсе</a:t>
            </a:r>
            <a:r>
              <a:rPr lang="en-US" dirty="0"/>
              <a:t>. </a:t>
            </a:r>
            <a:r>
              <a:rPr lang="ru-RU" dirty="0"/>
              <a:t>В классе -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3121035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8;p23">
            <a:extLst>
              <a:ext uri="{FF2B5EF4-FFF2-40B4-BE49-F238E27FC236}">
                <a16:creationId xmlns:a16="http://schemas.microsoft.com/office/drawing/2014/main" id="{60C245B0-8B39-6282-4FE7-CB964F04FCA6}"/>
              </a:ext>
            </a:extLst>
          </p:cNvPr>
          <p:cNvSpPr txBox="1">
            <a:spLocks/>
          </p:cNvSpPr>
          <p:nvPr/>
        </p:nvSpPr>
        <p:spPr>
          <a:xfrm>
            <a:off x="311700" y="143912"/>
            <a:ext cx="8520600" cy="60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3000" dirty="0"/>
              <a:t>Архитектура </a:t>
            </a:r>
            <a:r>
              <a:rPr lang="en-US" sz="3000" dirty="0" err="1"/>
              <a:t>EasyDesk</a:t>
            </a:r>
            <a:r>
              <a:rPr lang="ru-RU" sz="3000" dirty="0"/>
              <a:t> </a:t>
            </a:r>
            <a:r>
              <a:rPr lang="en-US" sz="3000" dirty="0"/>
              <a:t>service</a:t>
            </a:r>
            <a:r>
              <a:rPr lang="ru-RU" sz="3000" dirty="0"/>
              <a:t>. Контроллеры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A67C6-9289-2212-33F9-C82E7C9F9DEB}"/>
              </a:ext>
            </a:extLst>
          </p:cNvPr>
          <p:cNvSpPr txBox="1"/>
          <p:nvPr/>
        </p:nvSpPr>
        <p:spPr>
          <a:xfrm>
            <a:off x="468261" y="749711"/>
            <a:ext cx="813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классе - реализация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400CC57-F91C-B677-D98B-CA79C974F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42" y="1173192"/>
            <a:ext cx="7676535" cy="209288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@RestController</a:t>
            </a:r>
            <a:b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@RequiredArgsConstructor</a:t>
            </a:r>
            <a:b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TicketControllerImpl 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 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TicketController {</a:t>
            </a:r>
            <a:b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TicketService 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ticketService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@Override</a:t>
            </a:r>
            <a:b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ResponseEntity&lt;SearchResponse&lt;TicketDto&gt;&gt; 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getTicketList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(SearchRequest&lt;TicketSearchFields&gt; request) {</a:t>
            </a:r>
            <a:b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List&lt;TicketDto&gt; tickets = 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ticketService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.findTickets(request);</a:t>
            </a:r>
            <a:b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SearchResponse&lt;TicketDto&gt; ticketSearchResponse = 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SearchResponse&lt;&gt;();</a:t>
            </a:r>
            <a:b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ticketSearchResponse.setResult(tickets);</a:t>
            </a:r>
            <a:b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ResponseEntity.</a:t>
            </a:r>
            <a:r>
              <a:rPr kumimoji="0" lang="en-US" altLang="ru-RU" sz="1000" b="0" i="1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ok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(ticketSearchResponse);</a:t>
            </a:r>
            <a:b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endParaRPr kumimoji="0" lang="en-US" altLang="ru-RU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54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8;p23">
            <a:extLst>
              <a:ext uri="{FF2B5EF4-FFF2-40B4-BE49-F238E27FC236}">
                <a16:creationId xmlns:a16="http://schemas.microsoft.com/office/drawing/2014/main" id="{6B821DEF-A313-EC84-2171-DE91114AED15}"/>
              </a:ext>
            </a:extLst>
          </p:cNvPr>
          <p:cNvSpPr txBox="1">
            <a:spLocks/>
          </p:cNvSpPr>
          <p:nvPr/>
        </p:nvSpPr>
        <p:spPr>
          <a:xfrm>
            <a:off x="311700" y="143912"/>
            <a:ext cx="8520600" cy="60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3000" dirty="0"/>
              <a:t>Архитектура </a:t>
            </a:r>
            <a:r>
              <a:rPr lang="en-US" sz="3000" dirty="0" err="1"/>
              <a:t>EasyDesk</a:t>
            </a:r>
            <a:r>
              <a:rPr lang="ru-RU" sz="3000" dirty="0"/>
              <a:t> </a:t>
            </a:r>
            <a:r>
              <a:rPr lang="en-US" sz="3000" dirty="0"/>
              <a:t>service</a:t>
            </a:r>
            <a:r>
              <a:rPr lang="ru-RU" sz="3000" dirty="0"/>
              <a:t>. Исключения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2B7B5-55A3-533F-992E-D121CE455D4A}"/>
              </a:ext>
            </a:extLst>
          </p:cNvPr>
          <p:cNvSpPr txBox="1"/>
          <p:nvPr/>
        </p:nvSpPr>
        <p:spPr>
          <a:xfrm>
            <a:off x="468261" y="749711"/>
            <a:ext cx="8130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Исключения обрабатываются в отдельном </a:t>
            </a:r>
            <a:r>
              <a:rPr lang="en-US" dirty="0" err="1"/>
              <a:t>ControllerAdvice</a:t>
            </a:r>
            <a:r>
              <a:rPr lang="en-US" dirty="0"/>
              <a:t>. 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Для каждой ситуации предусмотрено отдельное сообщение с кодом и описанием.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случае ошибки данные об ошибке возвращаются методами контроллеров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A0FE2A-B4D9-ADF4-E18D-4C340D6D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1602159"/>
            <a:ext cx="2905432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ErrorResponse {</a:t>
            </a:r>
            <a:b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List&lt;ErrorDetailed&gt; 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errorList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ErrorResponse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(ErrorDetailed ... errorList) {</a:t>
            </a:r>
            <a:b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errorList 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Arrays.</a:t>
            </a:r>
            <a:r>
              <a:rPr kumimoji="0" lang="en-US" altLang="ru-RU" sz="1000" b="0" i="1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asList</a:t>
            </a: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(errorList);</a:t>
            </a:r>
            <a:b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ru-RU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A4B41F-9C18-62FD-F142-7BF52871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3093233"/>
            <a:ext cx="2905432" cy="10156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@Data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@Builder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ErrorDetailed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code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B641BEB-0C7B-F12B-F159-D791ECF41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331" y="1602159"/>
            <a:ext cx="5007078" cy="31700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@Getter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enum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ErrorMessages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UNABLE_TO_READ_INPUT_MESSAGE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error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occurred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while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read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ERROR_VALIDATING_REQUEST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102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error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occurred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while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validating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TICKET_NOT_FOUND_BY_ID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Ticket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with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%s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found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TICKET_NOT_FOUND_BY_CODE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202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Ticket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with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%s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found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USER_NOT_FOUND_BY_USERNAME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210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"User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with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%s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found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USER_NOT_FOUND_BY_ID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211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"User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with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%s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found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USERS_NOT_FOUND_BY_CATEGORY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215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category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%s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found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ATTACHMENT_NOT_FOUND_BY_ID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220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Attachment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with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%s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found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COMMENT_NOT_FOUND_BY_ID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230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Comment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with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%s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found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INVALID_NEXT_WAYPOINT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240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Waypoint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%s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is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invalid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 It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can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be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only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%s."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WAYPOINT_NOT_FOUND_BY_NAME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241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Waypoint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with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%s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%s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found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WAYPOINT_NOT_FOUND_BY_CATEGORY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242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Waypoint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category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%s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found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27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8;p23">
            <a:extLst>
              <a:ext uri="{FF2B5EF4-FFF2-40B4-BE49-F238E27FC236}">
                <a16:creationId xmlns:a16="http://schemas.microsoft.com/office/drawing/2014/main" id="{9A82822D-250A-B243-87FE-5ED57C78A354}"/>
              </a:ext>
            </a:extLst>
          </p:cNvPr>
          <p:cNvSpPr txBox="1">
            <a:spLocks/>
          </p:cNvSpPr>
          <p:nvPr/>
        </p:nvSpPr>
        <p:spPr>
          <a:xfrm>
            <a:off x="311700" y="143912"/>
            <a:ext cx="8520600" cy="60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3000" dirty="0"/>
              <a:t>Архитектура </a:t>
            </a:r>
            <a:r>
              <a:rPr lang="en-US" sz="3000" dirty="0" err="1"/>
              <a:t>EasyDesk</a:t>
            </a:r>
            <a:r>
              <a:rPr lang="ru-RU" sz="3000" dirty="0"/>
              <a:t> </a:t>
            </a:r>
            <a:r>
              <a:rPr lang="en-US" sz="3000" dirty="0"/>
              <a:t>service</a:t>
            </a:r>
            <a:r>
              <a:rPr lang="ru-RU" sz="3000" dirty="0"/>
              <a:t>. Метрики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705AA-47D5-9919-E4B5-E975405CD572}"/>
              </a:ext>
            </a:extLst>
          </p:cNvPr>
          <p:cNvSpPr txBox="1"/>
          <p:nvPr/>
        </p:nvSpPr>
        <p:spPr>
          <a:xfrm>
            <a:off x="412955" y="749711"/>
            <a:ext cx="8303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приложение добавлены метрики, отражающие работу с БД - количество созданных, измененных, удаленных сущностей. Просто как пример использования своих метрик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Адреса </a:t>
            </a:r>
            <a:r>
              <a:rPr lang="en-US" dirty="0"/>
              <a:t>endpoint’</a:t>
            </a:r>
            <a:r>
              <a:rPr lang="ru-RU" dirty="0" err="1"/>
              <a:t>ов</a:t>
            </a:r>
            <a:r>
              <a:rPr lang="ru-RU" dirty="0"/>
              <a:t> – </a:t>
            </a:r>
            <a:br>
              <a:rPr lang="ru-RU" dirty="0"/>
            </a:br>
            <a:r>
              <a:rPr lang="en-US" dirty="0">
                <a:hlinkClick r:id="rId2"/>
              </a:rPr>
              <a:t>http://localhost:8080/actuator/metrics/database_total_added_entities</a:t>
            </a:r>
            <a:br>
              <a:rPr lang="en-US" dirty="0"/>
            </a:br>
            <a:r>
              <a:rPr lang="en-US" dirty="0">
                <a:hlinkClick r:id="rId3"/>
              </a:rPr>
              <a:t>http://localhost:8080/actuator/metrics/database_total_changed_entities</a:t>
            </a:r>
            <a:br>
              <a:rPr lang="en-US" dirty="0"/>
            </a:br>
            <a:r>
              <a:rPr lang="en-US" dirty="0">
                <a:hlinkClick r:id="rId4"/>
              </a:rPr>
              <a:t>http://localhost:8080/actuator/metrics/database_total_deleted_entities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826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8;p23">
            <a:extLst>
              <a:ext uri="{FF2B5EF4-FFF2-40B4-BE49-F238E27FC236}">
                <a16:creationId xmlns:a16="http://schemas.microsoft.com/office/drawing/2014/main" id="{6034DDFB-4E96-C800-92A7-58B881ED980C}"/>
              </a:ext>
            </a:extLst>
          </p:cNvPr>
          <p:cNvSpPr txBox="1">
            <a:spLocks/>
          </p:cNvSpPr>
          <p:nvPr/>
        </p:nvSpPr>
        <p:spPr>
          <a:xfrm>
            <a:off x="311700" y="143912"/>
            <a:ext cx="8520600" cy="60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3000" dirty="0"/>
              <a:t>Архитектура </a:t>
            </a:r>
            <a:r>
              <a:rPr lang="en-US" sz="3000" dirty="0" err="1"/>
              <a:t>EasyDesk</a:t>
            </a:r>
            <a:r>
              <a:rPr lang="ru-RU" sz="3000" dirty="0"/>
              <a:t> </a:t>
            </a:r>
            <a:r>
              <a:rPr lang="en-US" sz="3000" dirty="0"/>
              <a:t>service</a:t>
            </a:r>
            <a:r>
              <a:rPr lang="ru-RU" sz="3000" dirty="0"/>
              <a:t>. Метрики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650FE-1730-3448-5FB4-0C1FE3C7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96" y="861439"/>
            <a:ext cx="3574052" cy="3850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58038-6BC9-A91D-CFE8-9094852EB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376" y="819351"/>
            <a:ext cx="3574053" cy="389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9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8;p23">
            <a:extLst>
              <a:ext uri="{FF2B5EF4-FFF2-40B4-BE49-F238E27FC236}">
                <a16:creationId xmlns:a16="http://schemas.microsoft.com/office/drawing/2014/main" id="{C1C3A968-9A97-FBB5-2CDA-0E0FE1FF1124}"/>
              </a:ext>
            </a:extLst>
          </p:cNvPr>
          <p:cNvSpPr txBox="1">
            <a:spLocks/>
          </p:cNvSpPr>
          <p:nvPr/>
        </p:nvSpPr>
        <p:spPr>
          <a:xfrm>
            <a:off x="311700" y="143912"/>
            <a:ext cx="8520600" cy="60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3000" dirty="0"/>
              <a:t>Демо </a:t>
            </a:r>
            <a:r>
              <a:rPr lang="en-US" sz="3000" dirty="0" err="1"/>
              <a:t>EasyDesk</a:t>
            </a:r>
            <a:r>
              <a:rPr lang="ru-RU" sz="3000" dirty="0"/>
              <a:t> </a:t>
            </a:r>
            <a:r>
              <a:rPr lang="en-US" sz="3000" dirty="0"/>
              <a:t>service</a:t>
            </a:r>
            <a:r>
              <a:rPr lang="ru-RU" sz="3000" dirty="0"/>
              <a:t>. </a:t>
            </a:r>
            <a:r>
              <a:rPr lang="en-US" sz="3000" dirty="0"/>
              <a:t>Postman</a:t>
            </a:r>
          </a:p>
          <a:p>
            <a:pPr algn="ctr"/>
            <a:r>
              <a:rPr lang="ru-RU" sz="3000" dirty="0"/>
              <a:t>Сценарий 1</a:t>
            </a:r>
          </a:p>
        </p:txBody>
      </p:sp>
    </p:spTree>
    <p:extLst>
      <p:ext uri="{BB962C8B-B14F-4D97-AF65-F5344CB8AC3E}">
        <p14:creationId xmlns:p14="http://schemas.microsoft.com/office/powerpoint/2010/main" val="30298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2733572092"/>
              </p:ext>
            </p:extLst>
          </p:nvPr>
        </p:nvGraphicFramePr>
        <p:xfrm>
          <a:off x="952500" y="1544194"/>
          <a:ext cx="7239000" cy="2202196"/>
        </p:xfrm>
        <a:graphic>
          <a:graphicData uri="http://schemas.openxmlformats.org/drawingml/2006/table">
            <a:tbl>
              <a:tblPr>
                <a:noFill/>
                <a:tableStyleId>{159B6AA6-BE2A-409A-8BD7-FF97918B1AFE}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Исправить замечания и ошибки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7271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защищенное взаимодействие сервисов с использованием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JWT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полноценный пользовательский интерфейс (возможно,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SPA + react)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минимальный но достаточный функционал для полноценной работы. Пока его слишком мало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Подготовить приложение для развертывания в облаке. Было бы неплохо попробовать использовать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helm-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чарты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9754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752" y="1597000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name="adj1" fmla="val -20904"/>
              <a:gd name="adj2" fmla="val 84002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>
            <a:spLocks noGrp="1"/>
          </p:cNvSpPr>
          <p:nvPr>
            <p:ph type="subTitle" idx="4294967295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Люди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027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202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3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73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>
            <a:spLocks noGrp="1"/>
          </p:cNvSpPr>
          <p:nvPr>
            <p:ph type="subTitle" idx="4294967295"/>
          </p:nvPr>
        </p:nvSpPr>
        <p:spPr>
          <a:xfrm>
            <a:off x="543825" y="113271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Обучение, исследование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318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9070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92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9258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437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437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43592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56421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3243325" y="113271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Компьютерные игры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10877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10877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310877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04694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04694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04694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3108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7831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404694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783018" y="2369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783018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4783018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>
            <a:spLocks noGrp="1"/>
          </p:cNvSpPr>
          <p:nvPr>
            <p:ph type="subTitle" idx="4294967295"/>
          </p:nvPr>
        </p:nvSpPr>
        <p:spPr>
          <a:xfrm>
            <a:off x="5851075" y="113271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Технологии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59296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5929664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929664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5929664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6542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65429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65429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65429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378933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378933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378933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378933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8087089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80870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80870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087089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subTitle" idx="4294967295"/>
          </p:nvPr>
        </p:nvSpPr>
        <p:spPr>
          <a:xfrm>
            <a:off x="6906750" y="1130969"/>
            <a:ext cx="27240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83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84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83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83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3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83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79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281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>
            <a:spLocks noGrp="1"/>
          </p:cNvSpPr>
          <p:nvPr>
            <p:ph type="subTitle" idx="4294967295"/>
          </p:nvPr>
        </p:nvSpPr>
        <p:spPr>
          <a:xfrm>
            <a:off x="6906750" y="11309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553827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>
            <a:spLocks noGrp="1"/>
          </p:cNvSpPr>
          <p:nvPr>
            <p:ph type="subTitle" idx="4294967295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Разное</a:t>
            </a:r>
            <a:endParaRPr sz="1500" b="1">
              <a:solidFill>
                <a:srgbClr val="013D85"/>
              </a:solidFill>
            </a:endParaRPr>
          </a:p>
        </p:txBody>
      </p:sp>
      <p:sp>
        <p:nvSpPr>
          <p:cNvPr id="285" name="Google Shape;285;p30"/>
          <p:cNvSpPr txBox="1">
            <a:spLocks noGrp="1"/>
          </p:cNvSpPr>
          <p:nvPr>
            <p:ph type="subTitle" idx="4294967295"/>
          </p:nvPr>
        </p:nvSpPr>
        <p:spPr>
          <a:xfrm>
            <a:off x="4444200" y="1137569"/>
            <a:ext cx="19743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Флажки/Метки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86" name="Google Shape;286;p30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4523225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162294" y="4088020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4557875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4557887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5060217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6162294" y="3484892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5077187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5077199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5609672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5609672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5616740" y="2776398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5616752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4523225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44">
            <a:alphaModFix/>
          </a:blip>
          <a:srcRect/>
          <a:stretch/>
        </p:blipFill>
        <p:spPr>
          <a:xfrm>
            <a:off x="6163714" y="159690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5">
            <a:alphaModFix/>
          </a:blip>
          <a:srcRect/>
          <a:stretch/>
        </p:blipFill>
        <p:spPr>
          <a:xfrm>
            <a:off x="6162294" y="2776049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 rotWithShape="1">
          <a:blip r:embed="rId46">
            <a:alphaModFix/>
          </a:blip>
          <a:srcRect/>
          <a:stretch/>
        </p:blipFill>
        <p:spPr>
          <a:xfrm>
            <a:off x="5616750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 rotWithShape="1">
          <a:blip r:embed="rId47">
            <a:alphaModFix/>
          </a:blip>
          <a:srcRect/>
          <a:stretch/>
        </p:blipFill>
        <p:spPr>
          <a:xfrm>
            <a:off x="5060217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48">
            <a:alphaModFix/>
          </a:blip>
          <a:srcRect/>
          <a:stretch/>
        </p:blipFill>
        <p:spPr>
          <a:xfrm>
            <a:off x="6163714" y="213558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9">
            <a:alphaModFix/>
          </a:blip>
          <a:srcRect/>
          <a:stretch/>
        </p:blipFill>
        <p:spPr>
          <a:xfrm>
            <a:off x="4604823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50">
            <a:alphaModFix/>
          </a:blip>
          <a:srcRect/>
          <a:stretch/>
        </p:blipFill>
        <p:spPr>
          <a:xfrm>
            <a:off x="5077215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name="adj1" fmla="val -21766"/>
              <a:gd name="adj2" fmla="val 82835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37421" y="443575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3000" dirty="0"/>
              <a:t>Реализация системы управления заявками (</a:t>
            </a:r>
            <a:r>
              <a:rPr lang="ru-RU" sz="3000" dirty="0" err="1"/>
              <a:t>Ticket</a:t>
            </a:r>
            <a:r>
              <a:rPr lang="ru-RU" sz="3000" dirty="0"/>
              <a:t> Management System)</a:t>
            </a:r>
            <a:br>
              <a:rPr lang="en-US" sz="3000" dirty="0"/>
            </a:br>
            <a:r>
              <a:rPr lang="en-US" sz="3000" dirty="0" err="1"/>
              <a:t>EasyDesk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2418B"/>
                </a:solidFill>
              </a:rPr>
              <a:t>Фадеев Алексей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Spring Framework Backend Developer</a:t>
            </a:r>
            <a:endParaRPr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317" name="Google Shape;317;p32"/>
          <p:cNvSpPr txBox="1">
            <a:spLocks noGrp="1"/>
          </p:cNvSpPr>
          <p:nvPr>
            <p:ph type="subTitle" idx="4294967295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кнопкой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r="6872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325" name="Google Shape;325;p33"/>
          <p:cNvSpPr txBox="1">
            <a:spLocks noGrp="1"/>
          </p:cNvSpPr>
          <p:nvPr>
            <p:ph type="subTitle" idx="4294967295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Основные возможности</a:t>
            </a: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571231025"/>
              </p:ext>
            </p:extLst>
          </p:nvPr>
        </p:nvGraphicFramePr>
        <p:xfrm>
          <a:off x="952500" y="2058925"/>
          <a:ext cx="7239000" cy="2381384"/>
        </p:xfrm>
        <a:graphic>
          <a:graphicData uri="http://schemas.openxmlformats.org/drawingml/2006/table">
            <a:tbl>
              <a:tblPr>
                <a:noFill/>
                <a:tableStyleId>{159B6AA6-BE2A-409A-8BD7-FF97918B1AFE}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Завершить обучение на курсе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основу для приложения, которое в дальнейшем можно продемонстрировать работодателю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Применить полученные знания на практике – поработать с изученными технологиями и получить практический опыт их применения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обратную связь – выяснить что можно улучшить и как. </a:t>
                      </a:r>
                      <a:b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Верным ли путем идем, товарищи?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Основные возможности приложения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3C77E-604A-6069-780E-A80C0BFDD92E}"/>
              </a:ext>
            </a:extLst>
          </p:cNvPr>
          <p:cNvSpPr txBox="1"/>
          <p:nvPr/>
        </p:nvSpPr>
        <p:spPr>
          <a:xfrm>
            <a:off x="500550" y="975424"/>
            <a:ext cx="83017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Хранит данные:</a:t>
            </a:r>
          </a:p>
          <a:p>
            <a:r>
              <a:rPr lang="ru-RU" dirty="0"/>
              <a:t>1.1. Данные о тикете (заявке)</a:t>
            </a:r>
          </a:p>
          <a:p>
            <a:r>
              <a:rPr lang="ru-RU" dirty="0"/>
              <a:t> 1.1.1. Номер заявки (Код)</a:t>
            </a:r>
          </a:p>
          <a:p>
            <a:r>
              <a:rPr lang="ru-RU" dirty="0"/>
              <a:t> 1.1.2. Заголовок или тема: краткое описание проблемы или запроса.</a:t>
            </a:r>
          </a:p>
          <a:p>
            <a:r>
              <a:rPr lang="ru-RU" dirty="0"/>
              <a:t> 1.1.3. Описание: подробное описание проблемы</a:t>
            </a:r>
          </a:p>
          <a:p>
            <a:r>
              <a:rPr lang="ru-RU" dirty="0"/>
              <a:t> 1.1.4. Данные пользователя, создавшего заявку (клиенте)</a:t>
            </a:r>
          </a:p>
          <a:p>
            <a:r>
              <a:rPr lang="ru-RU" dirty="0"/>
              <a:t> 1.1.5. Приоритет</a:t>
            </a:r>
          </a:p>
          <a:p>
            <a:r>
              <a:rPr lang="ru-RU" dirty="0"/>
              <a:t> 1.1.6. Статус (точка маршрута) - для отслеживания движения заявки.</a:t>
            </a:r>
          </a:p>
          <a:p>
            <a:r>
              <a:rPr lang="ru-RU" dirty="0"/>
              <a:t> 1.1.7. Дата создания</a:t>
            </a:r>
          </a:p>
          <a:p>
            <a:r>
              <a:rPr lang="ru-RU" dirty="0"/>
              <a:t> 1.1.8. Ожидаемая дата окончания.</a:t>
            </a:r>
          </a:p>
          <a:p>
            <a:r>
              <a:rPr lang="ru-RU" dirty="0"/>
              <a:t> 1.1.9. Информация об исполнителе</a:t>
            </a:r>
          </a:p>
          <a:p>
            <a:r>
              <a:rPr lang="ru-RU" dirty="0"/>
              <a:t> 1.1.9. Информация об создателе</a:t>
            </a:r>
          </a:p>
          <a:p>
            <a:r>
              <a:rPr lang="ru-RU" dirty="0"/>
              <a:t> 1.1.10. Дополнительные вложения</a:t>
            </a:r>
          </a:p>
          <a:p>
            <a:r>
              <a:rPr lang="ru-RU" dirty="0"/>
              <a:t> 1.1.11. Комментарии</a:t>
            </a:r>
          </a:p>
          <a:p>
            <a:r>
              <a:rPr lang="ru-RU" dirty="0"/>
              <a:t>1.2. Данные о пользователях системы (имя пользователя, пароль, ФИО, группа, рейтинг, </a:t>
            </a:r>
            <a:r>
              <a:rPr lang="ru-RU" dirty="0" err="1"/>
              <a:t>Email</a:t>
            </a:r>
            <a:r>
              <a:rPr lang="ru-RU" dirty="0"/>
              <a:t>)</a:t>
            </a:r>
          </a:p>
          <a:p>
            <a:r>
              <a:rPr lang="ru-RU" dirty="0"/>
              <a:t>1.3. Данные о маршруте (точки маршрута и связи между ними)</a:t>
            </a:r>
          </a:p>
          <a:p>
            <a:r>
              <a:rPr lang="ru-RU" dirty="0"/>
              <a:t>1.4. Данные сообщений (заявка, текст, дата создания, адресат и отправитель)</a:t>
            </a:r>
          </a:p>
          <a:p>
            <a:r>
              <a:rPr lang="ru-RU" dirty="0"/>
              <a:t>1.5. Данные вложений (наименование, содержание, дата создания)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4;p21">
            <a:extLst>
              <a:ext uri="{FF2B5EF4-FFF2-40B4-BE49-F238E27FC236}">
                <a16:creationId xmlns:a16="http://schemas.microsoft.com/office/drawing/2014/main" id="{4F4A049F-F364-5C0F-D8A9-CF587BEF5877}"/>
              </a:ext>
            </a:extLst>
          </p:cNvPr>
          <p:cNvSpPr txBox="1">
            <a:spLocks/>
          </p:cNvSpPr>
          <p:nvPr/>
        </p:nvSpPr>
        <p:spPr>
          <a:xfrm>
            <a:off x="500550" y="330724"/>
            <a:ext cx="8520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000" dirty="0"/>
              <a:t>Основные возможности приложения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174C5-B3DA-319A-DD46-2786DEB340F4}"/>
              </a:ext>
            </a:extLst>
          </p:cNvPr>
          <p:cNvSpPr txBox="1"/>
          <p:nvPr/>
        </p:nvSpPr>
        <p:spPr>
          <a:xfrm>
            <a:off x="500550" y="975424"/>
            <a:ext cx="83017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Система выполняет следующие функции:</a:t>
            </a:r>
          </a:p>
          <a:p>
            <a:r>
              <a:rPr lang="ru-RU" dirty="0"/>
              <a:t> 2.1. Создание заявки с адресацией на наименее нагруженного пользователя в группе</a:t>
            </a:r>
          </a:p>
          <a:p>
            <a:r>
              <a:rPr lang="ru-RU" dirty="0"/>
              <a:t> 2.2. Разграничение доступа пользователей к заявкам отдельных групп а также вложений и сообщений.</a:t>
            </a:r>
          </a:p>
          <a:p>
            <a:r>
              <a:rPr lang="ru-RU" dirty="0"/>
              <a:t> 2.3. Редактирование данных заявки.</a:t>
            </a:r>
          </a:p>
          <a:p>
            <a:r>
              <a:rPr lang="ru-RU" dirty="0"/>
              <a:t> 2.4. Добавление/удаление дополнительных вложений.</a:t>
            </a:r>
          </a:p>
          <a:p>
            <a:r>
              <a:rPr lang="ru-RU" dirty="0"/>
              <a:t> 2.5. Работа с комментариями – создание текстовых сообщений к заявке.</a:t>
            </a:r>
          </a:p>
          <a:p>
            <a:r>
              <a:rPr lang="ru-RU" dirty="0"/>
              <a:t> 2.6. Возможность маршрутизации заявки согласно карте маршрута.</a:t>
            </a:r>
          </a:p>
          <a:p>
            <a:r>
              <a:rPr lang="ru-RU" dirty="0"/>
              <a:t> 2.7. Отправка оповещений по </a:t>
            </a:r>
            <a:r>
              <a:rPr lang="ru-RU" dirty="0" err="1"/>
              <a:t>email</a:t>
            </a:r>
            <a:r>
              <a:rPr lang="ru-RU" dirty="0"/>
              <a:t> о назначении новой заявки и приближении сроков завершения </a:t>
            </a:r>
          </a:p>
          <a:p>
            <a:r>
              <a:rPr lang="ru-RU" dirty="0"/>
              <a:t>3. Система позволяет агрегировать и выводить отчеты по процессу выполнения заявок</a:t>
            </a:r>
          </a:p>
          <a:p>
            <a:r>
              <a:rPr lang="ru-RU" dirty="0"/>
              <a:t> 3.1. Сводные данные по заявкам в разрезе категорий (общее количество поступивших заявок за период, количество заявок в работе, зарытые заявки за период, переадресованные на другую группу заявки, среднее время выполнения заявки)</a:t>
            </a:r>
            <a:endParaRPr lang="en-US" dirty="0"/>
          </a:p>
          <a:p>
            <a:r>
              <a:rPr lang="en-US" dirty="0"/>
              <a:t>4. </a:t>
            </a:r>
            <a:r>
              <a:rPr lang="ru-RU" dirty="0"/>
              <a:t>Хранит историю изменения полей заявки</a:t>
            </a:r>
          </a:p>
        </p:txBody>
      </p:sp>
    </p:spTree>
    <p:extLst>
      <p:ext uri="{BB962C8B-B14F-4D97-AF65-F5344CB8AC3E}">
        <p14:creationId xmlns:p14="http://schemas.microsoft.com/office/powerpoint/2010/main" val="81182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27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Используемые технологии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2236408611"/>
              </p:ext>
            </p:extLst>
          </p:nvPr>
        </p:nvGraphicFramePr>
        <p:xfrm>
          <a:off x="952500" y="958645"/>
          <a:ext cx="7239000" cy="4070182"/>
        </p:xfrm>
        <a:graphic>
          <a:graphicData uri="http://schemas.openxmlformats.org/drawingml/2006/table">
            <a:tbl>
              <a:tblPr>
                <a:noFill/>
                <a:tableStyleId>{159B6AA6-BE2A-409A-8BD7-FF97918B1AFE}</a:tableStyleId>
              </a:tblPr>
              <a:tblGrid>
                <a:gridCol w="529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Spring Framework 5 (Spring Boot 3.1.5)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Базы данных –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Postrgres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13, H2, JPA –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репозитории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R2DBC (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HistoryService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Миграция -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Liquibase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Spring Security 6.0.2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(авторизация на основе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URL, Basic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 login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Spring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WebMVC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/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WebFlux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(RESTful API)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8944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JavaMailSender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–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отправка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оповещений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2377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 Bean Validation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валидации входных запросов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90718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Документирование 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UI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–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Swagger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08049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Interface –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Thymeleaf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HTML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52229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 compose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8049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</a:t>
                      </a:r>
                      <a:endParaRPr lang="ru-RU"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Вспомогательные инструменты –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Lombok,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Mapstruct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9657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11.</a:t>
                      </a:r>
                      <a:endParaRPr lang="ru-RU"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Дополнительные метрики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micrometer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6954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05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r>
              <a:rPr lang="en-US" sz="3000" dirty="0"/>
              <a:t> – </a:t>
            </a:r>
            <a:r>
              <a:rPr lang="en-US" sz="3000" dirty="0" err="1"/>
              <a:t>EasyDesk</a:t>
            </a:r>
            <a:r>
              <a:rPr lang="en-US" sz="3000" dirty="0"/>
              <a:t> main app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E637B-6454-D139-9A46-3A2D7A7DE5E2}"/>
              </a:ext>
            </a:extLst>
          </p:cNvPr>
          <p:cNvSpPr txBox="1"/>
          <p:nvPr/>
        </p:nvSpPr>
        <p:spPr>
          <a:xfrm>
            <a:off x="560439" y="1534948"/>
            <a:ext cx="8023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http://localhost:8080/tickets?priority=&amp;dueDateBegin=2024-03-13&amp;dueDateEnd=2024-03-24</a:t>
            </a:r>
            <a:endParaRPr lang="en-US" dirty="0"/>
          </a:p>
          <a:p>
            <a:r>
              <a:rPr lang="ru-RU" dirty="0"/>
              <a:t>Есть заявки для пользователя </a:t>
            </a:r>
            <a:r>
              <a:rPr lang="en-US" dirty="0" err="1"/>
              <a:t>jeff_bezos</a:t>
            </a:r>
            <a:r>
              <a:rPr lang="ru-RU" dirty="0"/>
              <a:t>, (пароль </a:t>
            </a:r>
            <a:r>
              <a:rPr lang="en-US" dirty="0" err="1"/>
              <a:t>adm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Пока только одна страница </a:t>
            </a:r>
            <a:r>
              <a:rPr lang="ru-RU" dirty="0">
                <a:sym typeface="Wingdings" panose="05000000000000000000" pitchFamily="2" charset="2"/>
              </a:rPr>
              <a:t>. В планах создать полноценный </a:t>
            </a:r>
            <a:r>
              <a:rPr lang="en-US" dirty="0">
                <a:sym typeface="Wingdings" panose="05000000000000000000" pitchFamily="2" charset="2"/>
              </a:rPr>
              <a:t>UI </a:t>
            </a:r>
            <a:r>
              <a:rPr lang="ru-RU" dirty="0">
                <a:sym typeface="Wingdings" panose="05000000000000000000" pitchFamily="2" charset="2"/>
              </a:rPr>
              <a:t>(</a:t>
            </a:r>
            <a:r>
              <a:rPr lang="en-US" dirty="0">
                <a:sym typeface="Wingdings" panose="05000000000000000000" pitchFamily="2" charset="2"/>
              </a:rPr>
              <a:t>SPA</a:t>
            </a:r>
            <a:r>
              <a:rPr lang="ru-RU" dirty="0">
                <a:sym typeface="Wingdings" panose="05000000000000000000" pitchFamily="2" charset="2"/>
              </a:rPr>
              <a:t>)</a:t>
            </a:r>
          </a:p>
          <a:p>
            <a:endParaRPr lang="ru-RU" dirty="0">
              <a:sym typeface="Wingdings" panose="05000000000000000000" pitchFamily="2" charset="2"/>
            </a:endParaRPr>
          </a:p>
          <a:p>
            <a:r>
              <a:rPr lang="ru-RU" dirty="0">
                <a:sym typeface="Wingdings" panose="05000000000000000000" pitchFamily="2" charset="2"/>
              </a:rPr>
              <a:t>Позволяет: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ym typeface="Wingdings" panose="05000000000000000000" pitchFamily="2" charset="2"/>
              </a:rPr>
              <a:t>просмотреть заявки, назначенные на текущего пользователя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ym typeface="Wingdings" panose="05000000000000000000" pitchFamily="2" charset="2"/>
              </a:rPr>
              <a:t>использовать несложные отборы по дате дедлайна заявки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ym typeface="Wingdings" panose="05000000000000000000" pitchFamily="2" charset="2"/>
              </a:rPr>
              <a:t>реализовано с использованием </a:t>
            </a:r>
            <a:r>
              <a:rPr lang="en-US" dirty="0" err="1">
                <a:sym typeface="Wingdings" panose="05000000000000000000" pitchFamily="2" charset="2"/>
              </a:rPr>
              <a:t>Thymeleaf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ru-RU" dirty="0">
                <a:sym typeface="Wingdings" panose="05000000000000000000" pitchFamily="2" charset="2"/>
              </a:rPr>
              <a:t>Есть несложный </a:t>
            </a:r>
            <a:r>
              <a:rPr lang="en-US" dirty="0">
                <a:sym typeface="Wingdings" panose="05000000000000000000" pitchFamily="2" charset="2"/>
              </a:rPr>
              <a:t>API </a:t>
            </a:r>
            <a:r>
              <a:rPr lang="ru-RU" dirty="0">
                <a:sym typeface="Wingdings" panose="05000000000000000000" pitchFamily="2" charset="2"/>
              </a:rPr>
              <a:t>для обработки запросов</a:t>
            </a:r>
            <a:endParaRPr lang="ru-RU" dirty="0"/>
          </a:p>
        </p:txBody>
      </p:sp>
      <p:sp>
        <p:nvSpPr>
          <p:cNvPr id="7" name="Google Shape;128;p23">
            <a:extLst>
              <a:ext uri="{FF2B5EF4-FFF2-40B4-BE49-F238E27FC236}">
                <a16:creationId xmlns:a16="http://schemas.microsoft.com/office/drawing/2014/main" id="{B064F170-5C41-EC47-FB80-079B1E3EF4F2}"/>
              </a:ext>
            </a:extLst>
          </p:cNvPr>
          <p:cNvSpPr txBox="1">
            <a:spLocks/>
          </p:cNvSpPr>
          <p:nvPr/>
        </p:nvSpPr>
        <p:spPr>
          <a:xfrm>
            <a:off x="500550" y="844460"/>
            <a:ext cx="8520600" cy="60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3000" dirty="0" err="1"/>
              <a:t>EasyDesk</a:t>
            </a:r>
            <a:r>
              <a:rPr lang="en-US" sz="3000" dirty="0"/>
              <a:t> UI</a:t>
            </a:r>
            <a:endParaRPr lang="ru-RU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2019</Words>
  <Application>Microsoft Office PowerPoint</Application>
  <PresentationFormat>On-screen Show (16:9)</PresentationFormat>
  <Paragraphs>169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Courier New</vt:lpstr>
      <vt:lpstr>Inter</vt:lpstr>
      <vt:lpstr>JetBrains Mono</vt:lpstr>
      <vt:lpstr>Roboto</vt:lpstr>
      <vt:lpstr>Wingdings</vt:lpstr>
      <vt:lpstr>Светлая тема</vt:lpstr>
      <vt:lpstr>Разработчик на Spring Framework </vt:lpstr>
      <vt:lpstr>Меня хорошо видно &amp; слышно?</vt:lpstr>
      <vt:lpstr>Защита проекта Тема: Реализация системы управления заявками (Ticket Management System) EasyDesk   </vt:lpstr>
      <vt:lpstr>PowerPoint Presentation</vt:lpstr>
      <vt:lpstr>PowerPoint Presentation</vt:lpstr>
      <vt:lpstr>Основные возможности приложения</vt:lpstr>
      <vt:lpstr>PowerPoint Presentation</vt:lpstr>
      <vt:lpstr>Используемые технологии </vt:lpstr>
      <vt:lpstr>Что получилось – EasyDesk main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Схемы (архитектура, БД)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Выводы и планы по развитию </vt:lpstr>
      <vt:lpstr>Спасибо за внимание! </vt:lpstr>
      <vt:lpstr>Инструкции для работы с презентацией</vt:lpstr>
      <vt:lpstr>Слайд с иллюстрациями</vt:lpstr>
      <vt:lpstr>Слайд с иллюстрациями</vt:lpstr>
      <vt:lpstr>Слайд с иллюстрациями</vt:lpstr>
      <vt:lpstr>PowerPoint Presentation</vt:lpstr>
      <vt:lpstr>Как быстро заменить картинку</vt:lpstr>
      <vt:lpstr>Шаблоны слайдов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Алексей Фадеев</dc:creator>
  <cp:lastModifiedBy>Алексей Фадеев</cp:lastModifiedBy>
  <cp:revision>14</cp:revision>
  <dcterms:modified xsi:type="dcterms:W3CDTF">2024-04-01T19:57:13Z</dcterms:modified>
</cp:coreProperties>
</file>