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3" r:id="rId4"/>
    <p:sldId id="267" r:id="rId5"/>
    <p:sldId id="271" r:id="rId6"/>
    <p:sldId id="270" r:id="rId7"/>
    <p:sldId id="272" r:id="rId8"/>
    <p:sldId id="264" r:id="rId9"/>
    <p:sldId id="265" r:id="rId10"/>
    <p:sldId id="266" r:id="rId11"/>
    <p:sldId id="273" r:id="rId12"/>
    <p:sldId id="274" r:id="rId13"/>
    <p:sldId id="275" r:id="rId14"/>
    <p:sldId id="269" r:id="rId15"/>
    <p:sldId id="268"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87" autoAdjust="0"/>
  </p:normalViewPr>
  <p:slideViewPr>
    <p:cSldViewPr snapToGrid="0">
      <p:cViewPr varScale="1">
        <p:scale>
          <a:sx n="104" d="100"/>
          <a:sy n="104" d="100"/>
        </p:scale>
        <p:origin x="126"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CAP%20ORIGINAL%20pre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pivotSource>
    <c:name>[CAP ORIGINAL pres.xlsx]Sheet1!PivotTable3</c:name>
    <c:fmtId val="17"/>
  </c:pivotSource>
  <c:chart>
    <c:autoTitleDeleted val="1"/>
    <c:pivotFmts>
      <c:pivotFmt>
        <c:idx val="0"/>
      </c:pivotFmt>
      <c:pivotFmt>
        <c:idx val="1"/>
        <c:dLbl>
          <c:idx val="0"/>
          <c:showLegendKey val="0"/>
          <c:showVal val="0"/>
          <c:showCatName val="0"/>
          <c:showSerName val="0"/>
          <c:showPercent val="1"/>
          <c:showBubbleSize val="0"/>
          <c:extLst>
            <c:ext xmlns:c15="http://schemas.microsoft.com/office/drawing/2012/chart" uri="{CE6537A1-D6FC-4f65-9D91-7224C49458BB}"/>
          </c:extLst>
        </c:dLbl>
      </c:pivotFmt>
      <c:pivotFmt>
        <c:idx val="2"/>
      </c:pivotFmt>
      <c:pivotFmt>
        <c:idx val="3"/>
      </c:pivotFmt>
      <c:pivotFmt>
        <c:idx val="4"/>
      </c:pivotFmt>
      <c:pivotFmt>
        <c:idx val="5"/>
      </c:pivotFmt>
      <c:pivotFmt>
        <c:idx val="6"/>
      </c:pivotFmt>
      <c:pivotFmt>
        <c:idx val="7"/>
      </c:pivotFmt>
      <c:pivotFmt>
        <c:idx val="8"/>
      </c:pivotFmt>
      <c:pivotFmt>
        <c:idx val="9"/>
        <c:dLbl>
          <c:idx val="0"/>
          <c:showLegendKey val="0"/>
          <c:showVal val="0"/>
          <c:showCatName val="0"/>
          <c:showSerName val="0"/>
          <c:showPercent val="1"/>
          <c:showBubbleSize val="0"/>
          <c:extLst>
            <c:ext xmlns:c15="http://schemas.microsoft.com/office/drawing/2012/chart" uri="{CE6537A1-D6FC-4f65-9D91-7224C49458BB}"/>
          </c:extLst>
        </c:dLbl>
      </c:pivotFmt>
      <c:pivotFmt>
        <c:idx val="10"/>
      </c:pivotFmt>
      <c:pivotFmt>
        <c:idx val="11"/>
      </c:pivotFmt>
      <c:pivotFmt>
        <c:idx val="12"/>
      </c:pivotFmt>
      <c:pivotFmt>
        <c:idx val="13"/>
      </c:pivotFmt>
      <c:pivotFmt>
        <c:idx val="14"/>
      </c:pivotFmt>
      <c:pivotFmt>
        <c:idx val="15"/>
      </c:pivotFmt>
      <c:pivotFmt>
        <c:idx val="16"/>
      </c:pivotFmt>
      <c:pivotFmt>
        <c:idx val="17"/>
      </c:pivotFmt>
      <c:pivotFmt>
        <c:idx val="18"/>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9"/>
        <c:spPr>
          <a:solidFill>
            <a:schemeClr val="bg1">
              <a:lumMod val="65000"/>
            </a:schemeClr>
          </a:solidFill>
          <a:ln>
            <a:noFill/>
          </a:ln>
          <a:effectLst/>
          <a:scene3d>
            <a:camera prst="orthographicFront"/>
            <a:lightRig rig="brightRoom" dir="t"/>
          </a:scene3d>
          <a:sp3d prstMaterial="flat">
            <a:bevelT w="50800" h="101600" prst="angle"/>
            <a:contourClr>
              <a:srgbClr val="000000"/>
            </a:contourClr>
          </a:sp3d>
        </c:spPr>
      </c:pivotFmt>
      <c:pivotFmt>
        <c:idx val="20"/>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pivotFmt>
      <c:pivotFmt>
        <c:idx val="21"/>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pivotFmt>
      <c:pivotFmt>
        <c:idx val="22"/>
        <c:spPr>
          <a:solidFill>
            <a:schemeClr val="tx1">
              <a:lumMod val="65000"/>
              <a:lumOff val="35000"/>
            </a:schemeClr>
          </a:solidFill>
          <a:ln>
            <a:noFill/>
          </a:ln>
          <a:effectLst/>
          <a:scene3d>
            <a:camera prst="orthographicFront"/>
            <a:lightRig rig="brightRoom" dir="t"/>
          </a:scene3d>
          <a:sp3d prstMaterial="flat">
            <a:bevelT w="50800" h="101600" prst="angle"/>
            <a:contourClr>
              <a:srgbClr val="000000"/>
            </a:contourClr>
          </a:sp3d>
        </c:spPr>
      </c:pivotFmt>
      <c:pivotFmt>
        <c:idx val="23"/>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pivotFmt>
      <c:pivotFmt>
        <c:idx val="2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5"/>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pivotFmt>
      <c:pivotFmt>
        <c:idx val="26"/>
      </c:pivotFmt>
      <c:pivotFmt>
        <c:idx val="27"/>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28"/>
        <c:spPr>
          <a:solidFill>
            <a:schemeClr val="bg1">
              <a:lumMod val="65000"/>
            </a:schemeClr>
          </a:solidFill>
          <a:ln>
            <a:noFill/>
          </a:ln>
          <a:effectLst/>
          <a:scene3d>
            <a:camera prst="orthographicFront"/>
            <a:lightRig rig="brightRoom" dir="t"/>
          </a:scene3d>
          <a:sp3d prstMaterial="flat">
            <a:bevelT w="50800" h="101600" prst="angle"/>
            <a:contourClr>
              <a:srgbClr val="000000"/>
            </a:contourClr>
          </a:sp3d>
        </c:spPr>
      </c:pivotFmt>
      <c:pivotFmt>
        <c:idx val="29"/>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pivotFmt>
      <c:pivotFmt>
        <c:idx val="30"/>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pivotFmt>
      <c:pivotFmt>
        <c:idx val="31"/>
        <c:spPr>
          <a:solidFill>
            <a:schemeClr val="tx1">
              <a:lumMod val="65000"/>
              <a:lumOff val="35000"/>
            </a:schemeClr>
          </a:solidFill>
          <a:ln>
            <a:noFill/>
          </a:ln>
          <a:effectLst/>
          <a:scene3d>
            <a:camera prst="orthographicFront"/>
            <a:lightRig rig="brightRoom" dir="t"/>
          </a:scene3d>
          <a:sp3d prstMaterial="flat">
            <a:bevelT w="50800" h="101600" prst="angle"/>
            <a:contourClr>
              <a:srgbClr val="000000"/>
            </a:contourClr>
          </a:sp3d>
        </c:spPr>
      </c:pivotFmt>
      <c:pivotFmt>
        <c:idx val="32"/>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pivotFmt>
      <c:pivotFmt>
        <c:idx val="3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4"/>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pivotFmt>
      <c:pivotFmt>
        <c:idx val="35"/>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36"/>
        <c:spPr>
          <a:solidFill>
            <a:schemeClr val="bg1">
              <a:lumMod val="65000"/>
            </a:schemeClr>
          </a:solidFill>
          <a:ln>
            <a:noFill/>
          </a:ln>
          <a:effectLst/>
          <a:scene3d>
            <a:camera prst="orthographicFront"/>
            <a:lightRig rig="brightRoom" dir="t"/>
          </a:scene3d>
          <a:sp3d prstMaterial="flat">
            <a:bevelT w="50800" h="101600" prst="angle"/>
            <a:contourClr>
              <a:srgbClr val="000000"/>
            </a:contourClr>
          </a:sp3d>
        </c:spPr>
      </c:pivotFmt>
      <c:pivotFmt>
        <c:idx val="37"/>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pivotFmt>
      <c:pivotFmt>
        <c:idx val="38"/>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pivotFmt>
      <c:pivotFmt>
        <c:idx val="39"/>
        <c:spPr>
          <a:solidFill>
            <a:schemeClr val="tx1">
              <a:lumMod val="65000"/>
              <a:lumOff val="35000"/>
            </a:schemeClr>
          </a:solidFill>
          <a:ln>
            <a:noFill/>
          </a:ln>
          <a:effectLst/>
          <a:scene3d>
            <a:camera prst="orthographicFront"/>
            <a:lightRig rig="brightRoom" dir="t"/>
          </a:scene3d>
          <a:sp3d prstMaterial="flat">
            <a:bevelT w="50800" h="101600" prst="angle"/>
            <a:contourClr>
              <a:srgbClr val="000000"/>
            </a:contourClr>
          </a:sp3d>
        </c:spPr>
      </c:pivotFmt>
      <c:pivotFmt>
        <c:idx val="40"/>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pivotFmt>
      <c:pivotFmt>
        <c:idx val="4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2"/>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pivotFmt>
    </c:pivotFmts>
    <c:plotArea>
      <c:layout/>
      <c:doughnutChart>
        <c:varyColors val="1"/>
        <c:dLbls>
          <c:showLegendKey val="0"/>
          <c:showVal val="0"/>
          <c:showCatName val="0"/>
          <c:showSerName val="0"/>
          <c:showPercent val="1"/>
          <c:showBubbleSize val="0"/>
          <c:showLeaderLines val="0"/>
        </c:dLbls>
        <c:firstSliceAng val="0"/>
        <c:holeSize val="50"/>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5D6E3-910E-492B-B914-6B62D9BA99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1796331-4324-40C0-A5C8-B60F2035D5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EC963F1-4896-43BD-B348-66B315BC3E0C}"/>
              </a:ext>
            </a:extLst>
          </p:cNvPr>
          <p:cNvSpPr>
            <a:spLocks noGrp="1"/>
          </p:cNvSpPr>
          <p:nvPr>
            <p:ph type="dt" sz="half" idx="10"/>
          </p:nvPr>
        </p:nvSpPr>
        <p:spPr/>
        <p:txBody>
          <a:bodyPr/>
          <a:lstStyle/>
          <a:p>
            <a:fld id="{10265372-62CD-4962-B439-A3516173C966}" type="datetimeFigureOut">
              <a:rPr lang="en-GB" smtClean="0"/>
              <a:t>25/02/2025</a:t>
            </a:fld>
            <a:endParaRPr lang="en-GB"/>
          </a:p>
        </p:txBody>
      </p:sp>
      <p:sp>
        <p:nvSpPr>
          <p:cNvPr id="5" name="Footer Placeholder 4">
            <a:extLst>
              <a:ext uri="{FF2B5EF4-FFF2-40B4-BE49-F238E27FC236}">
                <a16:creationId xmlns:a16="http://schemas.microsoft.com/office/drawing/2014/main" id="{2A8F11E8-311B-45ED-8216-4966A93373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63873AE-7D91-4130-8120-2835EFF8F062}"/>
              </a:ext>
            </a:extLst>
          </p:cNvPr>
          <p:cNvSpPr>
            <a:spLocks noGrp="1"/>
          </p:cNvSpPr>
          <p:nvPr>
            <p:ph type="sldNum" sz="quarter" idx="12"/>
          </p:nvPr>
        </p:nvSpPr>
        <p:spPr/>
        <p:txBody>
          <a:bodyPr/>
          <a:lstStyle/>
          <a:p>
            <a:fld id="{495E8E5D-5CD7-43CB-AF8B-7CD14ECDBD56}" type="slidenum">
              <a:rPr lang="en-GB" smtClean="0"/>
              <a:t>‹#›</a:t>
            </a:fld>
            <a:endParaRPr lang="en-GB"/>
          </a:p>
        </p:txBody>
      </p:sp>
    </p:spTree>
    <p:extLst>
      <p:ext uri="{BB962C8B-B14F-4D97-AF65-F5344CB8AC3E}">
        <p14:creationId xmlns:p14="http://schemas.microsoft.com/office/powerpoint/2010/main" val="1905567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397F5-B7B7-45D0-A183-6A4F46D68F6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8750F26-4790-4DA0-8F74-3B6EFBBA06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5D0A0E5-705E-4BD2-BD9F-C4371CD8BF20}"/>
              </a:ext>
            </a:extLst>
          </p:cNvPr>
          <p:cNvSpPr>
            <a:spLocks noGrp="1"/>
          </p:cNvSpPr>
          <p:nvPr>
            <p:ph type="dt" sz="half" idx="10"/>
          </p:nvPr>
        </p:nvSpPr>
        <p:spPr/>
        <p:txBody>
          <a:bodyPr/>
          <a:lstStyle/>
          <a:p>
            <a:fld id="{10265372-62CD-4962-B439-A3516173C966}" type="datetimeFigureOut">
              <a:rPr lang="en-GB" smtClean="0"/>
              <a:t>25/02/2025</a:t>
            </a:fld>
            <a:endParaRPr lang="en-GB"/>
          </a:p>
        </p:txBody>
      </p:sp>
      <p:sp>
        <p:nvSpPr>
          <p:cNvPr id="5" name="Footer Placeholder 4">
            <a:extLst>
              <a:ext uri="{FF2B5EF4-FFF2-40B4-BE49-F238E27FC236}">
                <a16:creationId xmlns:a16="http://schemas.microsoft.com/office/drawing/2014/main" id="{B5A096CB-1E44-4D67-811B-1C3EF81F77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BE5F12-B0BF-472F-B0D9-39925707EAB3}"/>
              </a:ext>
            </a:extLst>
          </p:cNvPr>
          <p:cNvSpPr>
            <a:spLocks noGrp="1"/>
          </p:cNvSpPr>
          <p:nvPr>
            <p:ph type="sldNum" sz="quarter" idx="12"/>
          </p:nvPr>
        </p:nvSpPr>
        <p:spPr/>
        <p:txBody>
          <a:bodyPr/>
          <a:lstStyle/>
          <a:p>
            <a:fld id="{495E8E5D-5CD7-43CB-AF8B-7CD14ECDBD56}" type="slidenum">
              <a:rPr lang="en-GB" smtClean="0"/>
              <a:t>‹#›</a:t>
            </a:fld>
            <a:endParaRPr lang="en-GB"/>
          </a:p>
        </p:txBody>
      </p:sp>
    </p:spTree>
    <p:extLst>
      <p:ext uri="{BB962C8B-B14F-4D97-AF65-F5344CB8AC3E}">
        <p14:creationId xmlns:p14="http://schemas.microsoft.com/office/powerpoint/2010/main" val="268451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BCBEE6-BC6C-402F-8201-18D2D1291D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B2E48EF-D465-4457-84E5-D774B5F07C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7C88882-E396-4ABA-AEF8-F450CB2B093E}"/>
              </a:ext>
            </a:extLst>
          </p:cNvPr>
          <p:cNvSpPr>
            <a:spLocks noGrp="1"/>
          </p:cNvSpPr>
          <p:nvPr>
            <p:ph type="dt" sz="half" idx="10"/>
          </p:nvPr>
        </p:nvSpPr>
        <p:spPr/>
        <p:txBody>
          <a:bodyPr/>
          <a:lstStyle/>
          <a:p>
            <a:fld id="{10265372-62CD-4962-B439-A3516173C966}" type="datetimeFigureOut">
              <a:rPr lang="en-GB" smtClean="0"/>
              <a:t>25/02/2025</a:t>
            </a:fld>
            <a:endParaRPr lang="en-GB"/>
          </a:p>
        </p:txBody>
      </p:sp>
      <p:sp>
        <p:nvSpPr>
          <p:cNvPr id="5" name="Footer Placeholder 4">
            <a:extLst>
              <a:ext uri="{FF2B5EF4-FFF2-40B4-BE49-F238E27FC236}">
                <a16:creationId xmlns:a16="http://schemas.microsoft.com/office/drawing/2014/main" id="{6DD0FCBA-B56B-4E73-A5AE-70397D24C3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982D33-1DA2-459B-8178-6048DA034FFD}"/>
              </a:ext>
            </a:extLst>
          </p:cNvPr>
          <p:cNvSpPr>
            <a:spLocks noGrp="1"/>
          </p:cNvSpPr>
          <p:nvPr>
            <p:ph type="sldNum" sz="quarter" idx="12"/>
          </p:nvPr>
        </p:nvSpPr>
        <p:spPr/>
        <p:txBody>
          <a:bodyPr/>
          <a:lstStyle/>
          <a:p>
            <a:fld id="{495E8E5D-5CD7-43CB-AF8B-7CD14ECDBD56}" type="slidenum">
              <a:rPr lang="en-GB" smtClean="0"/>
              <a:t>‹#›</a:t>
            </a:fld>
            <a:endParaRPr lang="en-GB"/>
          </a:p>
        </p:txBody>
      </p:sp>
    </p:spTree>
    <p:extLst>
      <p:ext uri="{BB962C8B-B14F-4D97-AF65-F5344CB8AC3E}">
        <p14:creationId xmlns:p14="http://schemas.microsoft.com/office/powerpoint/2010/main" val="514267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4D5A-370E-4940-98EA-C586C67A47E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05497D-3777-44F4-9932-D575D78DAB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16ADCA1-DBC9-468C-87E5-FA1BA2331A2E}"/>
              </a:ext>
            </a:extLst>
          </p:cNvPr>
          <p:cNvSpPr>
            <a:spLocks noGrp="1"/>
          </p:cNvSpPr>
          <p:nvPr>
            <p:ph type="dt" sz="half" idx="10"/>
          </p:nvPr>
        </p:nvSpPr>
        <p:spPr/>
        <p:txBody>
          <a:bodyPr/>
          <a:lstStyle/>
          <a:p>
            <a:fld id="{10265372-62CD-4962-B439-A3516173C966}" type="datetimeFigureOut">
              <a:rPr lang="en-GB" smtClean="0"/>
              <a:t>25/02/2025</a:t>
            </a:fld>
            <a:endParaRPr lang="en-GB"/>
          </a:p>
        </p:txBody>
      </p:sp>
      <p:sp>
        <p:nvSpPr>
          <p:cNvPr id="5" name="Footer Placeholder 4">
            <a:extLst>
              <a:ext uri="{FF2B5EF4-FFF2-40B4-BE49-F238E27FC236}">
                <a16:creationId xmlns:a16="http://schemas.microsoft.com/office/drawing/2014/main" id="{F79635C5-85AD-43B5-ABEF-35073A2946E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242597D-E892-4990-A7EC-87E6D2598160}"/>
              </a:ext>
            </a:extLst>
          </p:cNvPr>
          <p:cNvSpPr>
            <a:spLocks noGrp="1"/>
          </p:cNvSpPr>
          <p:nvPr>
            <p:ph type="sldNum" sz="quarter" idx="12"/>
          </p:nvPr>
        </p:nvSpPr>
        <p:spPr/>
        <p:txBody>
          <a:bodyPr/>
          <a:lstStyle/>
          <a:p>
            <a:fld id="{495E8E5D-5CD7-43CB-AF8B-7CD14ECDBD56}" type="slidenum">
              <a:rPr lang="en-GB" smtClean="0"/>
              <a:t>‹#›</a:t>
            </a:fld>
            <a:endParaRPr lang="en-GB"/>
          </a:p>
        </p:txBody>
      </p:sp>
    </p:spTree>
    <p:extLst>
      <p:ext uri="{BB962C8B-B14F-4D97-AF65-F5344CB8AC3E}">
        <p14:creationId xmlns:p14="http://schemas.microsoft.com/office/powerpoint/2010/main" val="754230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DE55C-7B9D-41C8-A777-BEF9A66D21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ED9BA0D-CE8A-42B0-B637-E055A46898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329D38-4969-4EC4-B958-AAE37036997D}"/>
              </a:ext>
            </a:extLst>
          </p:cNvPr>
          <p:cNvSpPr>
            <a:spLocks noGrp="1"/>
          </p:cNvSpPr>
          <p:nvPr>
            <p:ph type="dt" sz="half" idx="10"/>
          </p:nvPr>
        </p:nvSpPr>
        <p:spPr/>
        <p:txBody>
          <a:bodyPr/>
          <a:lstStyle/>
          <a:p>
            <a:fld id="{10265372-62CD-4962-B439-A3516173C966}" type="datetimeFigureOut">
              <a:rPr lang="en-GB" smtClean="0"/>
              <a:t>25/02/2025</a:t>
            </a:fld>
            <a:endParaRPr lang="en-GB"/>
          </a:p>
        </p:txBody>
      </p:sp>
      <p:sp>
        <p:nvSpPr>
          <p:cNvPr id="5" name="Footer Placeholder 4">
            <a:extLst>
              <a:ext uri="{FF2B5EF4-FFF2-40B4-BE49-F238E27FC236}">
                <a16:creationId xmlns:a16="http://schemas.microsoft.com/office/drawing/2014/main" id="{50C8DC12-1C23-491F-962C-DEB133E543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8CDEB7-42FA-4BF6-AA6A-F90B0DF11AFC}"/>
              </a:ext>
            </a:extLst>
          </p:cNvPr>
          <p:cNvSpPr>
            <a:spLocks noGrp="1"/>
          </p:cNvSpPr>
          <p:nvPr>
            <p:ph type="sldNum" sz="quarter" idx="12"/>
          </p:nvPr>
        </p:nvSpPr>
        <p:spPr/>
        <p:txBody>
          <a:bodyPr/>
          <a:lstStyle/>
          <a:p>
            <a:fld id="{495E8E5D-5CD7-43CB-AF8B-7CD14ECDBD56}" type="slidenum">
              <a:rPr lang="en-GB" smtClean="0"/>
              <a:t>‹#›</a:t>
            </a:fld>
            <a:endParaRPr lang="en-GB"/>
          </a:p>
        </p:txBody>
      </p:sp>
    </p:spTree>
    <p:extLst>
      <p:ext uri="{BB962C8B-B14F-4D97-AF65-F5344CB8AC3E}">
        <p14:creationId xmlns:p14="http://schemas.microsoft.com/office/powerpoint/2010/main" val="2718402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9C6D4-5A9B-4BEC-AFA3-73DE9A5EDF4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389EF9B-8A60-47D0-86AF-C0D3517E9C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3B462CA-C652-4A93-BF7F-2DC171F36D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0E4C9D3-EC1A-41F0-AA9B-D9B3CB1B7B1D}"/>
              </a:ext>
            </a:extLst>
          </p:cNvPr>
          <p:cNvSpPr>
            <a:spLocks noGrp="1"/>
          </p:cNvSpPr>
          <p:nvPr>
            <p:ph type="dt" sz="half" idx="10"/>
          </p:nvPr>
        </p:nvSpPr>
        <p:spPr/>
        <p:txBody>
          <a:bodyPr/>
          <a:lstStyle/>
          <a:p>
            <a:fld id="{10265372-62CD-4962-B439-A3516173C966}" type="datetimeFigureOut">
              <a:rPr lang="en-GB" smtClean="0"/>
              <a:t>25/02/2025</a:t>
            </a:fld>
            <a:endParaRPr lang="en-GB"/>
          </a:p>
        </p:txBody>
      </p:sp>
      <p:sp>
        <p:nvSpPr>
          <p:cNvPr id="6" name="Footer Placeholder 5">
            <a:extLst>
              <a:ext uri="{FF2B5EF4-FFF2-40B4-BE49-F238E27FC236}">
                <a16:creationId xmlns:a16="http://schemas.microsoft.com/office/drawing/2014/main" id="{3189A222-3E73-46D6-AD3E-61697F83798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DD3226B-43FE-462B-A03A-F37724629FE5}"/>
              </a:ext>
            </a:extLst>
          </p:cNvPr>
          <p:cNvSpPr>
            <a:spLocks noGrp="1"/>
          </p:cNvSpPr>
          <p:nvPr>
            <p:ph type="sldNum" sz="quarter" idx="12"/>
          </p:nvPr>
        </p:nvSpPr>
        <p:spPr/>
        <p:txBody>
          <a:bodyPr/>
          <a:lstStyle/>
          <a:p>
            <a:fld id="{495E8E5D-5CD7-43CB-AF8B-7CD14ECDBD56}" type="slidenum">
              <a:rPr lang="en-GB" smtClean="0"/>
              <a:t>‹#›</a:t>
            </a:fld>
            <a:endParaRPr lang="en-GB"/>
          </a:p>
        </p:txBody>
      </p:sp>
    </p:spTree>
    <p:extLst>
      <p:ext uri="{BB962C8B-B14F-4D97-AF65-F5344CB8AC3E}">
        <p14:creationId xmlns:p14="http://schemas.microsoft.com/office/powerpoint/2010/main" val="1599238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A069F-50A7-4A30-A031-8346DADA21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E8D43C4-9EA0-4211-B9DD-339B013704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F6C441-C53F-4A5C-96CC-2B88464F6E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EF69FDF-0223-467E-BCF2-5A7AB54758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58D2B2-54D4-4A67-9FC5-69AC9606CD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602CEE5-2571-44B6-8CD9-B84CCC2260FA}"/>
              </a:ext>
            </a:extLst>
          </p:cNvPr>
          <p:cNvSpPr>
            <a:spLocks noGrp="1"/>
          </p:cNvSpPr>
          <p:nvPr>
            <p:ph type="dt" sz="half" idx="10"/>
          </p:nvPr>
        </p:nvSpPr>
        <p:spPr/>
        <p:txBody>
          <a:bodyPr/>
          <a:lstStyle/>
          <a:p>
            <a:fld id="{10265372-62CD-4962-B439-A3516173C966}" type="datetimeFigureOut">
              <a:rPr lang="en-GB" smtClean="0"/>
              <a:t>25/02/2025</a:t>
            </a:fld>
            <a:endParaRPr lang="en-GB"/>
          </a:p>
        </p:txBody>
      </p:sp>
      <p:sp>
        <p:nvSpPr>
          <p:cNvPr id="8" name="Footer Placeholder 7">
            <a:extLst>
              <a:ext uri="{FF2B5EF4-FFF2-40B4-BE49-F238E27FC236}">
                <a16:creationId xmlns:a16="http://schemas.microsoft.com/office/drawing/2014/main" id="{07983875-6517-457F-A64F-D7F9294BE01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7B57BAF-BE4E-4CF4-987B-E6D390713148}"/>
              </a:ext>
            </a:extLst>
          </p:cNvPr>
          <p:cNvSpPr>
            <a:spLocks noGrp="1"/>
          </p:cNvSpPr>
          <p:nvPr>
            <p:ph type="sldNum" sz="quarter" idx="12"/>
          </p:nvPr>
        </p:nvSpPr>
        <p:spPr/>
        <p:txBody>
          <a:bodyPr/>
          <a:lstStyle/>
          <a:p>
            <a:fld id="{495E8E5D-5CD7-43CB-AF8B-7CD14ECDBD56}" type="slidenum">
              <a:rPr lang="en-GB" smtClean="0"/>
              <a:t>‹#›</a:t>
            </a:fld>
            <a:endParaRPr lang="en-GB"/>
          </a:p>
        </p:txBody>
      </p:sp>
    </p:spTree>
    <p:extLst>
      <p:ext uri="{BB962C8B-B14F-4D97-AF65-F5344CB8AC3E}">
        <p14:creationId xmlns:p14="http://schemas.microsoft.com/office/powerpoint/2010/main" val="1475745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B9087-35D4-4BD4-A9A2-2B2DDBA1D9C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F6338E5-EB80-404C-BA59-2D218EFDCDAC}"/>
              </a:ext>
            </a:extLst>
          </p:cNvPr>
          <p:cNvSpPr>
            <a:spLocks noGrp="1"/>
          </p:cNvSpPr>
          <p:nvPr>
            <p:ph type="dt" sz="half" idx="10"/>
          </p:nvPr>
        </p:nvSpPr>
        <p:spPr/>
        <p:txBody>
          <a:bodyPr/>
          <a:lstStyle/>
          <a:p>
            <a:fld id="{10265372-62CD-4962-B439-A3516173C966}" type="datetimeFigureOut">
              <a:rPr lang="en-GB" smtClean="0"/>
              <a:t>25/02/2025</a:t>
            </a:fld>
            <a:endParaRPr lang="en-GB"/>
          </a:p>
        </p:txBody>
      </p:sp>
      <p:sp>
        <p:nvSpPr>
          <p:cNvPr id="4" name="Footer Placeholder 3">
            <a:extLst>
              <a:ext uri="{FF2B5EF4-FFF2-40B4-BE49-F238E27FC236}">
                <a16:creationId xmlns:a16="http://schemas.microsoft.com/office/drawing/2014/main" id="{410B98D3-2CA4-4847-97E6-68C1A1E003A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C198D09-1835-480B-B913-480E9B6BC3CC}"/>
              </a:ext>
            </a:extLst>
          </p:cNvPr>
          <p:cNvSpPr>
            <a:spLocks noGrp="1"/>
          </p:cNvSpPr>
          <p:nvPr>
            <p:ph type="sldNum" sz="quarter" idx="12"/>
          </p:nvPr>
        </p:nvSpPr>
        <p:spPr/>
        <p:txBody>
          <a:bodyPr/>
          <a:lstStyle/>
          <a:p>
            <a:fld id="{495E8E5D-5CD7-43CB-AF8B-7CD14ECDBD56}" type="slidenum">
              <a:rPr lang="en-GB" smtClean="0"/>
              <a:t>‹#›</a:t>
            </a:fld>
            <a:endParaRPr lang="en-GB"/>
          </a:p>
        </p:txBody>
      </p:sp>
    </p:spTree>
    <p:extLst>
      <p:ext uri="{BB962C8B-B14F-4D97-AF65-F5344CB8AC3E}">
        <p14:creationId xmlns:p14="http://schemas.microsoft.com/office/powerpoint/2010/main" val="3186511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B9E73F-6EE3-48F3-ADC0-39DBA1C1096A}"/>
              </a:ext>
            </a:extLst>
          </p:cNvPr>
          <p:cNvSpPr>
            <a:spLocks noGrp="1"/>
          </p:cNvSpPr>
          <p:nvPr>
            <p:ph type="dt" sz="half" idx="10"/>
          </p:nvPr>
        </p:nvSpPr>
        <p:spPr/>
        <p:txBody>
          <a:bodyPr/>
          <a:lstStyle/>
          <a:p>
            <a:fld id="{10265372-62CD-4962-B439-A3516173C966}" type="datetimeFigureOut">
              <a:rPr lang="en-GB" smtClean="0"/>
              <a:t>25/02/2025</a:t>
            </a:fld>
            <a:endParaRPr lang="en-GB"/>
          </a:p>
        </p:txBody>
      </p:sp>
      <p:sp>
        <p:nvSpPr>
          <p:cNvPr id="3" name="Footer Placeholder 2">
            <a:extLst>
              <a:ext uri="{FF2B5EF4-FFF2-40B4-BE49-F238E27FC236}">
                <a16:creationId xmlns:a16="http://schemas.microsoft.com/office/drawing/2014/main" id="{DB31F0E9-53F7-49D3-9A8A-B5ECB373247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2AF3F2A-5FE6-4656-BC50-B84CC28281E9}"/>
              </a:ext>
            </a:extLst>
          </p:cNvPr>
          <p:cNvSpPr>
            <a:spLocks noGrp="1"/>
          </p:cNvSpPr>
          <p:nvPr>
            <p:ph type="sldNum" sz="quarter" idx="12"/>
          </p:nvPr>
        </p:nvSpPr>
        <p:spPr/>
        <p:txBody>
          <a:bodyPr/>
          <a:lstStyle/>
          <a:p>
            <a:fld id="{495E8E5D-5CD7-43CB-AF8B-7CD14ECDBD56}" type="slidenum">
              <a:rPr lang="en-GB" smtClean="0"/>
              <a:t>‹#›</a:t>
            </a:fld>
            <a:endParaRPr lang="en-GB"/>
          </a:p>
        </p:txBody>
      </p:sp>
    </p:spTree>
    <p:extLst>
      <p:ext uri="{BB962C8B-B14F-4D97-AF65-F5344CB8AC3E}">
        <p14:creationId xmlns:p14="http://schemas.microsoft.com/office/powerpoint/2010/main" val="1188426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D4A5A-1F35-41C7-ADCD-90ED8E367A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74E814B-33D7-4645-BBB3-7F2115D7DC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EC151D2-EBA7-4EB8-9491-1B1CC1C931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F79C9-8D5F-4061-BEDE-D2AE41115999}"/>
              </a:ext>
            </a:extLst>
          </p:cNvPr>
          <p:cNvSpPr>
            <a:spLocks noGrp="1"/>
          </p:cNvSpPr>
          <p:nvPr>
            <p:ph type="dt" sz="half" idx="10"/>
          </p:nvPr>
        </p:nvSpPr>
        <p:spPr/>
        <p:txBody>
          <a:bodyPr/>
          <a:lstStyle/>
          <a:p>
            <a:fld id="{10265372-62CD-4962-B439-A3516173C966}" type="datetimeFigureOut">
              <a:rPr lang="en-GB" smtClean="0"/>
              <a:t>25/02/2025</a:t>
            </a:fld>
            <a:endParaRPr lang="en-GB"/>
          </a:p>
        </p:txBody>
      </p:sp>
      <p:sp>
        <p:nvSpPr>
          <p:cNvPr id="6" name="Footer Placeholder 5">
            <a:extLst>
              <a:ext uri="{FF2B5EF4-FFF2-40B4-BE49-F238E27FC236}">
                <a16:creationId xmlns:a16="http://schemas.microsoft.com/office/drawing/2014/main" id="{CB700192-40C5-48DB-8295-50202A35691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449F30C-E15B-4FCF-BEF1-A727538DBFFC}"/>
              </a:ext>
            </a:extLst>
          </p:cNvPr>
          <p:cNvSpPr>
            <a:spLocks noGrp="1"/>
          </p:cNvSpPr>
          <p:nvPr>
            <p:ph type="sldNum" sz="quarter" idx="12"/>
          </p:nvPr>
        </p:nvSpPr>
        <p:spPr/>
        <p:txBody>
          <a:bodyPr/>
          <a:lstStyle/>
          <a:p>
            <a:fld id="{495E8E5D-5CD7-43CB-AF8B-7CD14ECDBD56}" type="slidenum">
              <a:rPr lang="en-GB" smtClean="0"/>
              <a:t>‹#›</a:t>
            </a:fld>
            <a:endParaRPr lang="en-GB"/>
          </a:p>
        </p:txBody>
      </p:sp>
    </p:spTree>
    <p:extLst>
      <p:ext uri="{BB962C8B-B14F-4D97-AF65-F5344CB8AC3E}">
        <p14:creationId xmlns:p14="http://schemas.microsoft.com/office/powerpoint/2010/main" val="3719332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4F67D-A1AB-46BA-B191-AFE1B311C3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12E0D61-08DF-4F42-8E97-8A9957711A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7904EEE-72A3-4265-A5D2-8797C50E92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0D54A9-5937-47B6-B26A-CEB8BEF979E3}"/>
              </a:ext>
            </a:extLst>
          </p:cNvPr>
          <p:cNvSpPr>
            <a:spLocks noGrp="1"/>
          </p:cNvSpPr>
          <p:nvPr>
            <p:ph type="dt" sz="half" idx="10"/>
          </p:nvPr>
        </p:nvSpPr>
        <p:spPr/>
        <p:txBody>
          <a:bodyPr/>
          <a:lstStyle/>
          <a:p>
            <a:fld id="{10265372-62CD-4962-B439-A3516173C966}" type="datetimeFigureOut">
              <a:rPr lang="en-GB" smtClean="0"/>
              <a:t>25/02/2025</a:t>
            </a:fld>
            <a:endParaRPr lang="en-GB"/>
          </a:p>
        </p:txBody>
      </p:sp>
      <p:sp>
        <p:nvSpPr>
          <p:cNvPr id="6" name="Footer Placeholder 5">
            <a:extLst>
              <a:ext uri="{FF2B5EF4-FFF2-40B4-BE49-F238E27FC236}">
                <a16:creationId xmlns:a16="http://schemas.microsoft.com/office/drawing/2014/main" id="{47E9FB32-6DD9-4048-9FC0-A59106015A6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9E4A0DA-035F-4E14-8783-FCCBA5D9445A}"/>
              </a:ext>
            </a:extLst>
          </p:cNvPr>
          <p:cNvSpPr>
            <a:spLocks noGrp="1"/>
          </p:cNvSpPr>
          <p:nvPr>
            <p:ph type="sldNum" sz="quarter" idx="12"/>
          </p:nvPr>
        </p:nvSpPr>
        <p:spPr/>
        <p:txBody>
          <a:bodyPr/>
          <a:lstStyle/>
          <a:p>
            <a:fld id="{495E8E5D-5CD7-43CB-AF8B-7CD14ECDBD56}" type="slidenum">
              <a:rPr lang="en-GB" smtClean="0"/>
              <a:t>‹#›</a:t>
            </a:fld>
            <a:endParaRPr lang="en-GB"/>
          </a:p>
        </p:txBody>
      </p:sp>
    </p:spTree>
    <p:extLst>
      <p:ext uri="{BB962C8B-B14F-4D97-AF65-F5344CB8AC3E}">
        <p14:creationId xmlns:p14="http://schemas.microsoft.com/office/powerpoint/2010/main" val="4288455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2C596A-76F7-406C-A216-9B10E288F2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528B31-002F-4C46-BACD-01FBD39FE1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37561DD-544C-4DE8-BA17-A32AF8FAEA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265372-62CD-4962-B439-A3516173C966}" type="datetimeFigureOut">
              <a:rPr lang="en-GB" smtClean="0"/>
              <a:t>25/02/2025</a:t>
            </a:fld>
            <a:endParaRPr lang="en-GB"/>
          </a:p>
        </p:txBody>
      </p:sp>
      <p:sp>
        <p:nvSpPr>
          <p:cNvPr id="5" name="Footer Placeholder 4">
            <a:extLst>
              <a:ext uri="{FF2B5EF4-FFF2-40B4-BE49-F238E27FC236}">
                <a16:creationId xmlns:a16="http://schemas.microsoft.com/office/drawing/2014/main" id="{B1A93D1C-D3F9-45B2-A14E-4B414D5181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88E5BE5-F84B-4009-9149-6AABF73B65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5E8E5D-5CD7-43CB-AF8B-7CD14ECDBD56}" type="slidenum">
              <a:rPr lang="en-GB" smtClean="0"/>
              <a:t>‹#›</a:t>
            </a:fld>
            <a:endParaRPr lang="en-GB"/>
          </a:p>
        </p:txBody>
      </p:sp>
    </p:spTree>
    <p:extLst>
      <p:ext uri="{BB962C8B-B14F-4D97-AF65-F5344CB8AC3E}">
        <p14:creationId xmlns:p14="http://schemas.microsoft.com/office/powerpoint/2010/main" val="2847943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ctr"/>
            <a:br>
              <a:rPr lang="en-US" sz="3600" b="1" dirty="0"/>
            </a:br>
            <a:r>
              <a:rPr lang="en-US" sz="3600" b="1" dirty="0">
                <a:solidFill>
                  <a:schemeClr val="accent1">
                    <a:lumMod val="75000"/>
                  </a:schemeClr>
                </a:solidFill>
              </a:rPr>
              <a:t> Analysis of the 5G Smartphone Market in India’s Mobile Phone </a:t>
            </a:r>
            <a:r>
              <a:rPr lang="en-US" sz="3600" b="1">
                <a:solidFill>
                  <a:schemeClr val="accent1">
                    <a:lumMod val="75000"/>
                  </a:schemeClr>
                </a:solidFill>
              </a:rPr>
              <a:t>Industry using Python</a:t>
            </a:r>
            <a:br>
              <a:rPr lang="en-US" sz="5400" dirty="0"/>
            </a:br>
            <a:endParaRPr lang="en-US" sz="5400"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normAutofit/>
          </a:bodyPr>
          <a:lstStyle/>
          <a:p>
            <a:endParaRPr lang="en-US" dirty="0"/>
          </a:p>
          <a:p>
            <a:pPr marL="0" indent="0" algn="ctr">
              <a:buNone/>
            </a:pPr>
            <a:r>
              <a:rPr lang="en-US" b="1" i="1" dirty="0">
                <a:latin typeface="Times New Roman" panose="02020603050405020304" pitchFamily="18" charset="0"/>
                <a:cs typeface="Times New Roman" panose="02020603050405020304" pitchFamily="18" charset="0"/>
              </a:rPr>
              <a:t>BY</a:t>
            </a:r>
          </a:p>
          <a:p>
            <a:pPr marL="0" indent="0" algn="ctr">
              <a:buNone/>
            </a:pPr>
            <a:r>
              <a:rPr lang="en-US" b="1" i="1" dirty="0">
                <a:latin typeface="Times New Roman" panose="02020603050405020304" pitchFamily="18" charset="0"/>
                <a:cs typeface="Times New Roman" panose="02020603050405020304" pitchFamily="18" charset="0"/>
              </a:rPr>
              <a:t>BAMISAYE PIOUS ALEXANDER</a:t>
            </a:r>
          </a:p>
          <a:p>
            <a:pPr marL="0" indent="0">
              <a:buNone/>
            </a:pPr>
            <a:r>
              <a:rPr lang="en-US" dirty="0"/>
              <a:t>                                       </a:t>
            </a:r>
            <a:endParaRPr lang="en-US" sz="4000" i="1" dirty="0">
              <a:latin typeface="Times New Roman" panose="02020603050405020304" pitchFamily="18" charset="0"/>
              <a:cs typeface="Times New Roman" panose="02020603050405020304" pitchFamily="18" charset="0"/>
            </a:endParaRPr>
          </a:p>
          <a:p>
            <a:pPr marL="0" indent="0">
              <a:buNone/>
            </a:pPr>
            <a:endParaRPr lang="en-US" sz="4000" i="1" dirty="0">
              <a:latin typeface="Times New Roman" panose="02020603050405020304" pitchFamily="18" charset="0"/>
              <a:cs typeface="Times New Roman" panose="02020603050405020304" pitchFamily="18" charset="0"/>
            </a:endParaRPr>
          </a:p>
          <a:p>
            <a:pPr marL="0" indent="0">
              <a:buNone/>
            </a:pPr>
            <a:r>
              <a:rPr lang="en-US" sz="4000" i="1" dirty="0">
                <a:latin typeface="Times New Roman" panose="02020603050405020304" pitchFamily="18" charset="0"/>
                <a:cs typeface="Times New Roman" panose="02020603050405020304" pitchFamily="18" charset="0"/>
              </a:rPr>
              <a:t>                          </a:t>
            </a:r>
            <a:endParaRPr lang="en-US" sz="3200" i="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6DB35D0-3D61-4FF6-B087-8568F4194593}"/>
              </a:ext>
            </a:extLst>
          </p:cNvPr>
          <p:cNvPicPr>
            <a:picLocks noChangeAspect="1"/>
          </p:cNvPicPr>
          <p:nvPr/>
        </p:nvPicPr>
        <p:blipFill>
          <a:blip r:embed="rId2"/>
          <a:stretch>
            <a:fillRect/>
          </a:stretch>
        </p:blipFill>
        <p:spPr>
          <a:xfrm>
            <a:off x="5110027" y="4575449"/>
            <a:ext cx="6159260" cy="1276709"/>
          </a:xfrm>
          <a:prstGeom prst="rect">
            <a:avLst/>
          </a:prstGeom>
        </p:spPr>
      </p:pic>
      <p:sp>
        <p:nvSpPr>
          <p:cNvPr id="6" name="Rectangle 5"/>
          <p:cNvSpPr/>
          <p:nvPr/>
        </p:nvSpPr>
        <p:spPr>
          <a:xfrm>
            <a:off x="2428657" y="4921417"/>
            <a:ext cx="2210029" cy="584775"/>
          </a:xfrm>
          <a:prstGeom prst="rect">
            <a:avLst/>
          </a:prstGeom>
        </p:spPr>
        <p:txBody>
          <a:bodyPr wrap="none">
            <a:spAutoFit/>
          </a:bodyPr>
          <a:lstStyle/>
          <a:p>
            <a:r>
              <a:rPr lang="en-US" sz="3200" dirty="0">
                <a:latin typeface="Times New Roman" panose="02020603050405020304" pitchFamily="18" charset="0"/>
                <a:cs typeface="Times New Roman" panose="02020603050405020304" pitchFamily="18" charset="0"/>
              </a:rPr>
              <a:t>GIVEN BY:</a:t>
            </a:r>
          </a:p>
        </p:txBody>
      </p:sp>
    </p:spTree>
    <p:extLst>
      <p:ext uri="{BB962C8B-B14F-4D97-AF65-F5344CB8AC3E}">
        <p14:creationId xmlns:p14="http://schemas.microsoft.com/office/powerpoint/2010/main" val="2945007598"/>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7D1302-DF76-43D1-A7C9-D4319F23194B}"/>
              </a:ext>
            </a:extLst>
          </p:cNvPr>
          <p:cNvSpPr txBox="1"/>
          <p:nvPr/>
        </p:nvSpPr>
        <p:spPr>
          <a:xfrm>
            <a:off x="605253" y="138801"/>
            <a:ext cx="11281947" cy="1421992"/>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MOST PREFERRED BACK CAMERA CONFIGURATION</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 bar chart was created to visualize the distribution of smartphone preferences based on back camera megapixel (MP) configurations.</a:t>
            </a:r>
          </a:p>
          <a:p>
            <a:pPr>
              <a:lnSpc>
                <a:spcPct val="150000"/>
              </a:lnSpc>
            </a:pPr>
            <a:endParaRPr lang="en-GB" sz="2000" b="1" dirty="0">
              <a:latin typeface="Times New Roman" panose="02020603050405020304" pitchFamily="18" charset="0"/>
              <a:cs typeface="Times New Roman" panose="02020603050405020304" pitchFamily="18" charset="0"/>
            </a:endParaRPr>
          </a:p>
        </p:txBody>
      </p:sp>
      <p:graphicFrame>
        <p:nvGraphicFramePr>
          <p:cNvPr id="6" name="Chart 5"/>
          <p:cNvGraphicFramePr>
            <a:graphicFrameLocks/>
          </p:cNvGraphicFramePr>
          <p:nvPr>
            <p:extLst>
              <p:ext uri="{D42A27DB-BD31-4B8C-83A1-F6EECF244321}">
                <p14:modId xmlns:p14="http://schemas.microsoft.com/office/powerpoint/2010/main" val="3007249024"/>
              </p:ext>
            </p:extLst>
          </p:nvPr>
        </p:nvGraphicFramePr>
        <p:xfrm>
          <a:off x="3541739" y="823652"/>
          <a:ext cx="4338725" cy="2750821"/>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a:extLst>
              <a:ext uri="{FF2B5EF4-FFF2-40B4-BE49-F238E27FC236}">
                <a16:creationId xmlns:a16="http://schemas.microsoft.com/office/drawing/2014/main" id="{188EC34A-AFD0-40AE-99E9-0C579967A6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6457" y="1255295"/>
            <a:ext cx="6539675" cy="3568648"/>
          </a:xfrm>
          <a:prstGeom prst="rect">
            <a:avLst/>
          </a:prstGeom>
        </p:spPr>
      </p:pic>
      <p:sp>
        <p:nvSpPr>
          <p:cNvPr id="8" name="TextBox 7">
            <a:extLst>
              <a:ext uri="{FF2B5EF4-FFF2-40B4-BE49-F238E27FC236}">
                <a16:creationId xmlns:a16="http://schemas.microsoft.com/office/drawing/2014/main" id="{1128BE7C-6BEF-450A-AC6A-92E9923CA3C5}"/>
              </a:ext>
            </a:extLst>
          </p:cNvPr>
          <p:cNvSpPr txBox="1"/>
          <p:nvPr/>
        </p:nvSpPr>
        <p:spPr>
          <a:xfrm flipH="1">
            <a:off x="975357" y="5255586"/>
            <a:ext cx="10420776"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Key insights </a:t>
            </a:r>
            <a:r>
              <a:rPr lang="en-US" dirty="0">
                <a:latin typeface="Times New Roman" panose="02020603050405020304" pitchFamily="18" charset="0"/>
                <a:cs typeface="Times New Roman" panose="02020603050405020304" pitchFamily="18" charset="0"/>
              </a:rPr>
              <a:t>: The market favors 50MP cameras, with 64MP and 48MP also being widely used. Ultra high MP configurations (160MP and above) remain niche, possibly due to cost or diminishing returns in real-world performance.</a:t>
            </a:r>
          </a:p>
        </p:txBody>
      </p:sp>
    </p:spTree>
    <p:extLst>
      <p:ext uri="{BB962C8B-B14F-4D97-AF65-F5344CB8AC3E}">
        <p14:creationId xmlns:p14="http://schemas.microsoft.com/office/powerpoint/2010/main" val="306637256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p:cNvSpPr/>
          <p:nvPr/>
        </p:nvSpPr>
        <p:spPr>
          <a:xfrm>
            <a:off x="566056" y="307079"/>
            <a:ext cx="10914743" cy="646331"/>
          </a:xfrm>
          <a:prstGeom prst="rect">
            <a:avLst/>
          </a:prstGeom>
        </p:spPr>
        <p:txBody>
          <a:bodyPr wrap="square">
            <a:spAutoFit/>
          </a:bodyPr>
          <a:lstStyle/>
          <a:p>
            <a:r>
              <a:rPr lang="en-US" b="1" dirty="0">
                <a:solidFill>
                  <a:srgbClr val="0D0D0D"/>
                </a:solidFill>
                <a:latin typeface="Söhne"/>
              </a:rPr>
              <a:t>MARKET SHARE OF TOP (5) 5G SMARTPHONE BRANDS IN INDIA: </a:t>
            </a:r>
          </a:p>
          <a:p>
            <a:r>
              <a:rPr lang="en-US" dirty="0">
                <a:solidFill>
                  <a:srgbClr val="0D0D0D"/>
                </a:solidFill>
                <a:latin typeface="Söhne"/>
              </a:rPr>
              <a:t>A pie chart was created to visualize the market share distribution of the top(5) 5G smartphone brands in India.</a:t>
            </a:r>
          </a:p>
        </p:txBody>
      </p:sp>
      <p:sp>
        <p:nvSpPr>
          <p:cNvPr id="9" name="TextBox 8">
            <a:extLst>
              <a:ext uri="{FF2B5EF4-FFF2-40B4-BE49-F238E27FC236}">
                <a16:creationId xmlns:a16="http://schemas.microsoft.com/office/drawing/2014/main" id="{2DF9D225-4F72-42D0-AF29-81B86A0199F4}"/>
              </a:ext>
            </a:extLst>
          </p:cNvPr>
          <p:cNvSpPr txBox="1"/>
          <p:nvPr/>
        </p:nvSpPr>
        <p:spPr>
          <a:xfrm>
            <a:off x="1168399" y="5027426"/>
            <a:ext cx="10312400"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Key insight</a:t>
            </a:r>
            <a:r>
              <a:rPr lang="en-US" dirty="0">
                <a:latin typeface="Times New Roman" panose="02020603050405020304" pitchFamily="18" charset="0"/>
                <a:cs typeface="Times New Roman" panose="02020603050405020304" pitchFamily="18" charset="0"/>
              </a:rPr>
              <a:t>: Realme dominated suggesting strong demand for its 5G smartphones, while Samsung, vivo, and xiaomi maintain strong competition.</a:t>
            </a:r>
          </a:p>
          <a:p>
            <a:r>
              <a:rPr lang="en-US" dirty="0">
                <a:latin typeface="Times New Roman" panose="02020603050405020304" pitchFamily="18" charset="0"/>
                <a:cs typeface="Times New Roman" panose="02020603050405020304" pitchFamily="18" charset="0"/>
              </a:rPr>
              <a:t>However, when considering all brands (as seen in the bar chart), Huawei has the smallest market share over all.</a:t>
            </a:r>
          </a:p>
        </p:txBody>
      </p:sp>
      <p:pic>
        <p:nvPicPr>
          <p:cNvPr id="3" name="Picture 2">
            <a:extLst>
              <a:ext uri="{FF2B5EF4-FFF2-40B4-BE49-F238E27FC236}">
                <a16:creationId xmlns:a16="http://schemas.microsoft.com/office/drawing/2014/main" id="{BD55DB34-75CD-442D-A7B5-B3C8350975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858" y="1147428"/>
            <a:ext cx="4242741" cy="3651787"/>
          </a:xfrm>
          <a:prstGeom prst="rect">
            <a:avLst/>
          </a:prstGeom>
        </p:spPr>
      </p:pic>
      <p:pic>
        <p:nvPicPr>
          <p:cNvPr id="7" name="Picture 6">
            <a:extLst>
              <a:ext uri="{FF2B5EF4-FFF2-40B4-BE49-F238E27FC236}">
                <a16:creationId xmlns:a16="http://schemas.microsoft.com/office/drawing/2014/main" id="{6C31E1E4-A097-4E24-8FC1-7521587E7C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1156" y="1138260"/>
            <a:ext cx="6276939" cy="3651787"/>
          </a:xfrm>
          <a:prstGeom prst="rect">
            <a:avLst/>
          </a:prstGeom>
        </p:spPr>
      </p:pic>
    </p:spTree>
    <p:extLst>
      <p:ext uri="{BB962C8B-B14F-4D97-AF65-F5344CB8AC3E}">
        <p14:creationId xmlns:p14="http://schemas.microsoft.com/office/powerpoint/2010/main" val="415374796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p:cNvSpPr/>
          <p:nvPr/>
        </p:nvSpPr>
        <p:spPr>
          <a:xfrm>
            <a:off x="566056" y="81339"/>
            <a:ext cx="10914743" cy="923330"/>
          </a:xfrm>
          <a:prstGeom prst="rect">
            <a:avLst/>
          </a:prstGeom>
        </p:spPr>
        <p:txBody>
          <a:bodyPr wrap="square">
            <a:spAutoFit/>
          </a:bodyPr>
          <a:lstStyle/>
          <a:p>
            <a:r>
              <a:rPr lang="en-US" b="1" dirty="0">
                <a:solidFill>
                  <a:srgbClr val="0D0D0D"/>
                </a:solidFill>
                <a:latin typeface="Söhne"/>
              </a:rPr>
              <a:t>Correlation heatmap of RAM, ROM, Battery, Price: </a:t>
            </a:r>
          </a:p>
          <a:p>
            <a:r>
              <a:rPr lang="en-US" dirty="0">
                <a:solidFill>
                  <a:srgbClr val="0D0D0D"/>
                </a:solidFill>
                <a:latin typeface="Söhne"/>
              </a:rPr>
              <a:t>A correlation heatmap was used to analyze the relationship between screen size, RAM, ROM, battery capacity and price of 5G smartphone in India.</a:t>
            </a:r>
          </a:p>
        </p:txBody>
      </p:sp>
      <p:sp>
        <p:nvSpPr>
          <p:cNvPr id="9" name="TextBox 8">
            <a:extLst>
              <a:ext uri="{FF2B5EF4-FFF2-40B4-BE49-F238E27FC236}">
                <a16:creationId xmlns:a16="http://schemas.microsoft.com/office/drawing/2014/main" id="{2DF9D225-4F72-42D0-AF29-81B86A0199F4}"/>
              </a:ext>
            </a:extLst>
          </p:cNvPr>
          <p:cNvSpPr txBox="1"/>
          <p:nvPr/>
        </p:nvSpPr>
        <p:spPr>
          <a:xfrm>
            <a:off x="867227" y="5096933"/>
            <a:ext cx="10312400"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Key insights</a:t>
            </a:r>
            <a:r>
              <a:rPr lang="en-US" dirty="0">
                <a:latin typeface="Times New Roman" panose="02020603050405020304" pitchFamily="18" charset="0"/>
                <a:cs typeface="Times New Roman" panose="02020603050405020304" pitchFamily="18" charset="0"/>
              </a:rPr>
              <a:t>: Storage(ROM) plays the most significant role in determining the price of 5G smartphones in India, while battery capacity has little to no impact on pricing. High RAM and ROM combinations are common in premium devices.</a:t>
            </a:r>
          </a:p>
          <a:p>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74CBF5D-69F7-4090-934E-7E3ACE1CC9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3057" y="1004669"/>
            <a:ext cx="6172275" cy="3905998"/>
          </a:xfrm>
          <a:prstGeom prst="rect">
            <a:avLst/>
          </a:prstGeom>
        </p:spPr>
      </p:pic>
    </p:spTree>
    <p:extLst>
      <p:ext uri="{BB962C8B-B14F-4D97-AF65-F5344CB8AC3E}">
        <p14:creationId xmlns:p14="http://schemas.microsoft.com/office/powerpoint/2010/main" val="908179536"/>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p:cNvSpPr/>
          <p:nvPr/>
        </p:nvSpPr>
        <p:spPr>
          <a:xfrm>
            <a:off x="566056" y="484164"/>
            <a:ext cx="10914743" cy="646331"/>
          </a:xfrm>
          <a:prstGeom prst="rect">
            <a:avLst/>
          </a:prstGeom>
        </p:spPr>
        <p:txBody>
          <a:bodyPr wrap="square">
            <a:spAutoFit/>
          </a:bodyPr>
          <a:lstStyle/>
          <a:p>
            <a:r>
              <a:rPr lang="en-US" b="1" dirty="0">
                <a:solidFill>
                  <a:srgbClr val="0D0D0D"/>
                </a:solidFill>
                <a:latin typeface="Söhne"/>
              </a:rPr>
              <a:t>SCREEN SIZE VS PRICE OF 5G SMARTPHONES IN INDIA: </a:t>
            </a:r>
          </a:p>
          <a:p>
            <a:r>
              <a:rPr lang="en-US" dirty="0">
                <a:solidFill>
                  <a:srgbClr val="0D0D0D"/>
                </a:solidFill>
                <a:latin typeface="Söhne"/>
              </a:rPr>
              <a:t>A bar chart was created to visualize the distribution of clock speeds in 5G smartphones.</a:t>
            </a:r>
          </a:p>
        </p:txBody>
      </p:sp>
      <p:sp>
        <p:nvSpPr>
          <p:cNvPr id="9" name="TextBox 8">
            <a:extLst>
              <a:ext uri="{FF2B5EF4-FFF2-40B4-BE49-F238E27FC236}">
                <a16:creationId xmlns:a16="http://schemas.microsoft.com/office/drawing/2014/main" id="{2DF9D225-4F72-42D0-AF29-81B86A0199F4}"/>
              </a:ext>
            </a:extLst>
          </p:cNvPr>
          <p:cNvSpPr txBox="1"/>
          <p:nvPr/>
        </p:nvSpPr>
        <p:spPr>
          <a:xfrm>
            <a:off x="755161" y="5208954"/>
            <a:ext cx="10312400"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Key insight: </a:t>
            </a:r>
            <a:r>
              <a:rPr lang="en-US" dirty="0">
                <a:latin typeface="Times New Roman" panose="02020603050405020304" pitchFamily="18" charset="0"/>
                <a:cs typeface="Times New Roman" panose="02020603050405020304" pitchFamily="18" charset="0"/>
              </a:rPr>
              <a:t>Most 5G smartphones in India operate within the 2.0 – 2.5 GHz range, balancing performance and power efficiency. Higher clock speeds are less common, mainly seen in premium flagship models. </a:t>
            </a:r>
          </a:p>
        </p:txBody>
      </p:sp>
      <p:pic>
        <p:nvPicPr>
          <p:cNvPr id="3" name="Picture 2">
            <a:extLst>
              <a:ext uri="{FF2B5EF4-FFF2-40B4-BE49-F238E27FC236}">
                <a16:creationId xmlns:a16="http://schemas.microsoft.com/office/drawing/2014/main" id="{F06BD7F6-E56D-4C65-808D-D2A23E66FE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421" y="1187438"/>
            <a:ext cx="6384218" cy="3962619"/>
          </a:xfrm>
          <a:prstGeom prst="rect">
            <a:avLst/>
          </a:prstGeom>
        </p:spPr>
      </p:pic>
    </p:spTree>
    <p:extLst>
      <p:ext uri="{BB962C8B-B14F-4D97-AF65-F5344CB8AC3E}">
        <p14:creationId xmlns:p14="http://schemas.microsoft.com/office/powerpoint/2010/main" val="229891447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1"/>
          <p:cNvSpPr/>
          <p:nvPr/>
        </p:nvSpPr>
        <p:spPr>
          <a:xfrm>
            <a:off x="696685" y="200522"/>
            <a:ext cx="10929258" cy="646331"/>
          </a:xfrm>
          <a:prstGeom prst="rect">
            <a:avLst/>
          </a:prstGeom>
        </p:spPr>
        <p:txBody>
          <a:bodyPr wrap="square">
            <a:spAutoFit/>
          </a:bodyPr>
          <a:lstStyle/>
          <a:p>
            <a:r>
              <a:rPr lang="en-US" b="1" dirty="0">
                <a:solidFill>
                  <a:srgbClr val="0D0D0D"/>
                </a:solidFill>
                <a:latin typeface="Söhne"/>
              </a:rPr>
              <a:t>BATTERY CAPACITY DISTRIBUTION: </a:t>
            </a:r>
          </a:p>
          <a:p>
            <a:r>
              <a:rPr lang="en-US" dirty="0">
                <a:solidFill>
                  <a:srgbClr val="0D0D0D"/>
                </a:solidFill>
                <a:latin typeface="Söhne"/>
              </a:rPr>
              <a:t>A bar chart was created to provides an analysis of how battery capacities vary across 5G smartphones in India.</a:t>
            </a:r>
          </a:p>
        </p:txBody>
      </p:sp>
      <p:pic>
        <p:nvPicPr>
          <p:cNvPr id="5" name="Picture 4">
            <a:extLst>
              <a:ext uri="{FF2B5EF4-FFF2-40B4-BE49-F238E27FC236}">
                <a16:creationId xmlns:a16="http://schemas.microsoft.com/office/drawing/2014/main" id="{D2C69D67-9B55-40AA-B616-DB8C23EE95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705" y="940778"/>
            <a:ext cx="7490853" cy="4185138"/>
          </a:xfrm>
          <a:prstGeom prst="rect">
            <a:avLst/>
          </a:prstGeom>
        </p:spPr>
      </p:pic>
      <p:sp>
        <p:nvSpPr>
          <p:cNvPr id="7" name="TextBox 6">
            <a:extLst>
              <a:ext uri="{FF2B5EF4-FFF2-40B4-BE49-F238E27FC236}">
                <a16:creationId xmlns:a16="http://schemas.microsoft.com/office/drawing/2014/main" id="{98E88B27-C1F5-4F07-93F5-89EE88F64827}"/>
              </a:ext>
            </a:extLst>
          </p:cNvPr>
          <p:cNvSpPr txBox="1"/>
          <p:nvPr/>
        </p:nvSpPr>
        <p:spPr>
          <a:xfrm flipH="1">
            <a:off x="795117" y="5259363"/>
            <a:ext cx="10601766"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Key insight</a:t>
            </a:r>
            <a:r>
              <a:rPr lang="en-US" dirty="0">
                <a:latin typeface="Times New Roman" panose="02020603050405020304" pitchFamily="18" charset="0"/>
                <a:cs typeface="Times New Roman" panose="02020603050405020304" pitchFamily="18" charset="0"/>
              </a:rPr>
              <a:t>: Most 5G smartphones in India feature battery capacities between 4500- 5499 </a:t>
            </a:r>
            <a:r>
              <a:rPr lang="en-US" dirty="0" err="1">
                <a:latin typeface="Times New Roman" panose="02020603050405020304" pitchFamily="18" charset="0"/>
                <a:cs typeface="Times New Roman" panose="02020603050405020304" pitchFamily="18" charset="0"/>
              </a:rPr>
              <a:t>mAh</a:t>
            </a:r>
            <a:r>
              <a:rPr lang="en-US" dirty="0">
                <a:latin typeface="Times New Roman" panose="02020603050405020304" pitchFamily="18" charset="0"/>
                <a:cs typeface="Times New Roman" panose="02020603050405020304" pitchFamily="18" charset="0"/>
              </a:rPr>
              <a:t>, ensuring longer usage times. Devices with very high battery capacities(5500 – 6500 </a:t>
            </a:r>
            <a:r>
              <a:rPr lang="en-US" dirty="0" err="1">
                <a:latin typeface="Times New Roman" panose="02020603050405020304" pitchFamily="18" charset="0"/>
                <a:cs typeface="Times New Roman" panose="02020603050405020304" pitchFamily="18" charset="0"/>
              </a:rPr>
              <a:t>mAh</a:t>
            </a:r>
            <a:r>
              <a:rPr lang="en-US" dirty="0">
                <a:latin typeface="Times New Roman" panose="02020603050405020304" pitchFamily="18" charset="0"/>
                <a:cs typeface="Times New Roman" panose="02020603050405020304" pitchFamily="18" charset="0"/>
              </a:rPr>
              <a:t>) are less common, likely due to trade- offs with weight and size.</a:t>
            </a:r>
          </a:p>
        </p:txBody>
      </p:sp>
    </p:spTree>
    <p:extLst>
      <p:ext uri="{BB962C8B-B14F-4D97-AF65-F5344CB8AC3E}">
        <p14:creationId xmlns:p14="http://schemas.microsoft.com/office/powerpoint/2010/main" val="3276310414"/>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54A002-1B9A-42B5-9410-7ECC72679E8C}"/>
              </a:ext>
            </a:extLst>
          </p:cNvPr>
          <p:cNvSpPr txBox="1"/>
          <p:nvPr/>
        </p:nvSpPr>
        <p:spPr>
          <a:xfrm>
            <a:off x="215899" y="891563"/>
            <a:ext cx="11760199"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Based on the insights derived from the analysis, the following recommendations are proposed for </a:t>
            </a:r>
            <a:r>
              <a:rPr lang="en-US" sz="2400" b="1" dirty="0">
                <a:latin typeface="Times New Roman" panose="02020603050405020304" pitchFamily="18" charset="0"/>
                <a:cs typeface="Times New Roman" panose="02020603050405020304" pitchFamily="18" charset="0"/>
              </a:rPr>
              <a:t>manufacturers, telecom providers, and policymakers</a:t>
            </a:r>
            <a:r>
              <a:rPr lang="en-US" sz="2400" dirty="0">
                <a:latin typeface="Times New Roman" panose="02020603050405020304" pitchFamily="18" charset="0"/>
                <a:cs typeface="Times New Roman" panose="02020603050405020304" pitchFamily="18" charset="0"/>
              </a:rPr>
              <a:t> to enhance the growth and competitiveness of India’s 5G smartphone market</a:t>
            </a:r>
            <a:endParaRPr lang="en-US"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C68A31F-7593-4E4C-A5A8-39ADEDB62B62}"/>
              </a:ext>
            </a:extLst>
          </p:cNvPr>
          <p:cNvSpPr txBox="1"/>
          <p:nvPr/>
        </p:nvSpPr>
        <p:spPr>
          <a:xfrm>
            <a:off x="4486012" y="236566"/>
            <a:ext cx="3219975" cy="461665"/>
          </a:xfrm>
          <a:prstGeom prst="rect">
            <a:avLst/>
          </a:prstGeom>
          <a:solidFill>
            <a:schemeClr val="accent1">
              <a:lumMod val="50000"/>
            </a:schemeClr>
          </a:solidFill>
        </p:spPr>
        <p:txBody>
          <a:bodyPr wrap="square" rtlCol="0">
            <a:spAutoFit/>
          </a:bodyPr>
          <a:lstStyle/>
          <a:p>
            <a:r>
              <a:rPr lang="en-GB" sz="2400" b="1" dirty="0">
                <a:solidFill>
                  <a:schemeClr val="bg1"/>
                </a:solidFill>
              </a:rPr>
              <a:t>      RECOMMENDATION</a:t>
            </a:r>
          </a:p>
        </p:txBody>
      </p:sp>
      <p:sp>
        <p:nvSpPr>
          <p:cNvPr id="2" name="TextBox 1">
            <a:extLst>
              <a:ext uri="{FF2B5EF4-FFF2-40B4-BE49-F238E27FC236}">
                <a16:creationId xmlns:a16="http://schemas.microsoft.com/office/drawing/2014/main" id="{88F5EC3F-13D0-4090-803E-45B99F585408}"/>
              </a:ext>
            </a:extLst>
          </p:cNvPr>
          <p:cNvSpPr txBox="1"/>
          <p:nvPr/>
        </p:nvSpPr>
        <p:spPr>
          <a:xfrm>
            <a:off x="317411" y="2056686"/>
            <a:ext cx="11421208" cy="4801314"/>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Strengthen Realme’s dominance while brands like Huawei should improve their market strategy.</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Offer high ROM options, as storage plays a key role in pricing, while balancing processor speed for efficiency.</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Instead of larger batteries, optimize Power management for longer usage or improve batteries efficiency rather than just increasing capacity, as larger batteries add weight and size.</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Expand affordable 5G smartphone options to attract price-sensitive buyers.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Improve marketing strategies for niche high – MP camera models(160MP and above) to create a stronger value proposition for premium buyers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Improve camera technology in mid-range models by focusing on 50MP and 64MP sensors, which are the most popular choices among customers.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308332104"/>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54A002-1B9A-42B5-9410-7ECC72679E8C}"/>
              </a:ext>
            </a:extLst>
          </p:cNvPr>
          <p:cNvSpPr txBox="1"/>
          <p:nvPr/>
        </p:nvSpPr>
        <p:spPr>
          <a:xfrm>
            <a:off x="501163" y="1137748"/>
            <a:ext cx="11271738" cy="2795958"/>
          </a:xfrm>
          <a:prstGeom prst="rect">
            <a:avLst/>
          </a:prstGeom>
          <a:noFill/>
        </p:spPr>
        <p:txBody>
          <a:bodyPr wrap="square" rtlCol="0">
            <a:spAutoFit/>
          </a:bodyPr>
          <a:lstStyle/>
          <a:p>
            <a:pPr>
              <a:lnSpc>
                <a:spcPct val="150000"/>
              </a:lnSpc>
            </a:pPr>
            <a:r>
              <a:rPr lang="en-US" sz="2400" dirty="0">
                <a:latin typeface="Times New Roman" panose="02020603050405020304" pitchFamily="18" charset="0"/>
                <a:cs typeface="Times New Roman" panose="02020603050405020304" pitchFamily="18" charset="0"/>
              </a:rPr>
              <a:t>The Indian 5G smartphone market is highly competitive, with Realme leading and Huawei holding the smallest share. Storage (ROM) impacts pricing the most, while battery capacity has minimal influence. Most devices operate within 2.0 – 2.5 GHz and feature 4500 – 5499 (</a:t>
            </a:r>
            <a:r>
              <a:rPr lang="en-US" sz="2400" dirty="0" err="1">
                <a:latin typeface="Times New Roman" panose="02020603050405020304" pitchFamily="18" charset="0"/>
                <a:cs typeface="Times New Roman" panose="02020603050405020304" pitchFamily="18" charset="0"/>
              </a:rPr>
              <a:t>mAh</a:t>
            </a:r>
            <a:r>
              <a:rPr lang="en-US" sz="240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batteries. To stay ahead, brands should focus on affordable 5G models, optimize storage options, and balance performance with efficiency.</a:t>
            </a:r>
          </a:p>
        </p:txBody>
      </p:sp>
      <p:sp>
        <p:nvSpPr>
          <p:cNvPr id="5" name="TextBox 4">
            <a:extLst>
              <a:ext uri="{FF2B5EF4-FFF2-40B4-BE49-F238E27FC236}">
                <a16:creationId xmlns:a16="http://schemas.microsoft.com/office/drawing/2014/main" id="{EC68A31F-7593-4E4C-A5A8-39ADEDB62B62}"/>
              </a:ext>
            </a:extLst>
          </p:cNvPr>
          <p:cNvSpPr txBox="1"/>
          <p:nvPr/>
        </p:nvSpPr>
        <p:spPr>
          <a:xfrm>
            <a:off x="4301373" y="306904"/>
            <a:ext cx="3219975" cy="461665"/>
          </a:xfrm>
          <a:prstGeom prst="rect">
            <a:avLst/>
          </a:prstGeom>
          <a:solidFill>
            <a:schemeClr val="accent1">
              <a:lumMod val="50000"/>
            </a:schemeClr>
          </a:solidFill>
        </p:spPr>
        <p:txBody>
          <a:bodyPr wrap="square" rtlCol="0">
            <a:spAutoFit/>
          </a:bodyPr>
          <a:lstStyle/>
          <a:p>
            <a:pPr algn="ctr"/>
            <a:r>
              <a:rPr lang="en-GB" sz="2400" b="1" dirty="0">
                <a:solidFill>
                  <a:schemeClr val="bg1"/>
                </a:solidFill>
              </a:rPr>
              <a:t>CONCLUSION</a:t>
            </a:r>
          </a:p>
        </p:txBody>
      </p:sp>
    </p:spTree>
    <p:extLst>
      <p:ext uri="{BB962C8B-B14F-4D97-AF65-F5344CB8AC3E}">
        <p14:creationId xmlns:p14="http://schemas.microsoft.com/office/powerpoint/2010/main" val="211221140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68A31F-7593-4E4C-A5A8-39ADEDB62B62}"/>
              </a:ext>
            </a:extLst>
          </p:cNvPr>
          <p:cNvSpPr txBox="1"/>
          <p:nvPr/>
        </p:nvSpPr>
        <p:spPr>
          <a:xfrm>
            <a:off x="4500880" y="374025"/>
            <a:ext cx="3219975" cy="461665"/>
          </a:xfrm>
          <a:prstGeom prst="rect">
            <a:avLst/>
          </a:prstGeom>
          <a:solidFill>
            <a:schemeClr val="accent1">
              <a:lumMod val="50000"/>
            </a:schemeClr>
          </a:solidFill>
        </p:spPr>
        <p:txBody>
          <a:bodyPr wrap="square" rtlCol="0">
            <a:spAutoFit/>
          </a:bodyPr>
          <a:lstStyle/>
          <a:p>
            <a:r>
              <a:rPr lang="en-GB" sz="2400" b="1" dirty="0">
                <a:solidFill>
                  <a:schemeClr val="bg1"/>
                </a:solidFill>
              </a:rPr>
              <a:t>      INTRODUCTION</a:t>
            </a:r>
          </a:p>
        </p:txBody>
      </p:sp>
      <p:sp>
        <p:nvSpPr>
          <p:cNvPr id="4" name="TextBox 3">
            <a:extLst>
              <a:ext uri="{FF2B5EF4-FFF2-40B4-BE49-F238E27FC236}">
                <a16:creationId xmlns:a16="http://schemas.microsoft.com/office/drawing/2014/main" id="{3E4297A1-22B0-4E32-9596-CB8C78121286}"/>
              </a:ext>
            </a:extLst>
          </p:cNvPr>
          <p:cNvSpPr txBox="1"/>
          <p:nvPr/>
        </p:nvSpPr>
        <p:spPr>
          <a:xfrm>
            <a:off x="334535" y="1026147"/>
            <a:ext cx="11552663" cy="5831853"/>
          </a:xfrm>
          <a:prstGeom prst="rect">
            <a:avLst/>
          </a:prstGeom>
          <a:noFill/>
          <a:ln w="12700">
            <a:noFill/>
          </a:ln>
        </p:spPr>
        <p:txBody>
          <a:bodyPr wrap="square" rtlCol="0">
            <a:spAutoFit/>
          </a:bodyPr>
          <a:lstStyle/>
          <a:p>
            <a:r>
              <a:rPr lang="en-GB" sz="2800" dirty="0">
                <a:latin typeface="Times New Roman" panose="02020603050405020304" pitchFamily="18" charset="0"/>
                <a:cs typeface="Times New Roman" panose="02020603050405020304" pitchFamily="18" charset="0"/>
              </a:rPr>
              <a:t>The rise of 5G technology is reshaping India's mobile phone industry, driving demand for 5G enabled smartphones across different price segment. As telecom providers expands coverage, smartphone brands compete to attract customers with advanced features and competitive prices.</a:t>
            </a:r>
          </a:p>
          <a:p>
            <a:endParaRPr lang="en-GB" sz="2800" dirty="0">
              <a:latin typeface="Times New Roman" panose="02020603050405020304" pitchFamily="18" charset="0"/>
              <a:cs typeface="Times New Roman" panose="02020603050405020304" pitchFamily="18" charset="0"/>
            </a:endParaRPr>
          </a:p>
          <a:p>
            <a:r>
              <a:rPr lang="en-GB" sz="2800" dirty="0">
                <a:latin typeface="Times New Roman" panose="02020603050405020304" pitchFamily="18" charset="0"/>
                <a:cs typeface="Times New Roman" panose="02020603050405020304" pitchFamily="18" charset="0"/>
              </a:rPr>
              <a:t>This projects analyses India’s 5G smartphone market using python, focusing on brand influence, pricing trends, customer preferences, and hardware specifications. Using Pandas, NumPy, Matplotlib, and seaborn, the study explores key insights through correlation analysis and market share distribution </a:t>
            </a:r>
          </a:p>
          <a:p>
            <a:endParaRPr lang="en-GB" sz="2800" dirty="0">
              <a:latin typeface="Times New Roman" panose="02020603050405020304" pitchFamily="18" charset="0"/>
              <a:cs typeface="Times New Roman" panose="02020603050405020304" pitchFamily="18" charset="0"/>
            </a:endParaRPr>
          </a:p>
          <a:p>
            <a:r>
              <a:rPr lang="en-GB" sz="2800" dirty="0">
                <a:latin typeface="Times New Roman" panose="02020603050405020304" pitchFamily="18" charset="0"/>
                <a:cs typeface="Times New Roman" panose="02020603050405020304" pitchFamily="18" charset="0"/>
              </a:rPr>
              <a:t>The findings will help manufacturers, telecom providers, and policymakers make data-driven decisions in evolving 5g landscape.</a:t>
            </a:r>
          </a:p>
          <a:p>
            <a:pPr>
              <a:lnSpc>
                <a:spcPct val="150000"/>
              </a:lnSpc>
            </a:pP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024281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B89927-26BB-4834-96C3-2E32FAE52316}"/>
              </a:ext>
            </a:extLst>
          </p:cNvPr>
          <p:cNvSpPr txBox="1"/>
          <p:nvPr/>
        </p:nvSpPr>
        <p:spPr>
          <a:xfrm>
            <a:off x="1138368" y="967580"/>
            <a:ext cx="10165434" cy="132343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dataset used for this project was scrapped from MySmartPrice (mysmartprice.com), a popular India website that provides information on mobile phone specifications, prices and comparisons of mobile phones in India. It contains </a:t>
            </a:r>
            <a:r>
              <a:rPr lang="en-US" sz="2000" u="sng" dirty="0">
                <a:latin typeface="Times New Roman" panose="02020603050405020304" pitchFamily="18" charset="0"/>
                <a:cs typeface="Times New Roman" panose="02020603050405020304" pitchFamily="18" charset="0"/>
              </a:rPr>
              <a:t>959</a:t>
            </a:r>
            <a:r>
              <a:rPr lang="en-US" sz="2000" dirty="0">
                <a:latin typeface="Times New Roman" panose="02020603050405020304" pitchFamily="18" charset="0"/>
                <a:cs typeface="Times New Roman" panose="02020603050405020304" pitchFamily="18" charset="0"/>
              </a:rPr>
              <a:t> rows and </a:t>
            </a:r>
            <a:r>
              <a:rPr lang="en-US" sz="2000" u="sng" dirty="0">
                <a:latin typeface="Times New Roman" panose="02020603050405020304" pitchFamily="18" charset="0"/>
                <a:cs typeface="Times New Roman" panose="02020603050405020304" pitchFamily="18" charset="0"/>
              </a:rPr>
              <a:t>10</a:t>
            </a:r>
            <a:r>
              <a:rPr lang="en-US" sz="2000" dirty="0">
                <a:latin typeface="Times New Roman" panose="02020603050405020304" pitchFamily="18" charset="0"/>
                <a:cs typeface="Times New Roman" panose="02020603050405020304" pitchFamily="18" charset="0"/>
              </a:rPr>
              <a:t> columns representing different 5G smartphone models and their key specification.</a:t>
            </a:r>
          </a:p>
        </p:txBody>
      </p:sp>
      <p:sp>
        <p:nvSpPr>
          <p:cNvPr id="5" name="TextBox 4">
            <a:extLst>
              <a:ext uri="{FF2B5EF4-FFF2-40B4-BE49-F238E27FC236}">
                <a16:creationId xmlns:a16="http://schemas.microsoft.com/office/drawing/2014/main" id="{EC68A31F-7593-4E4C-A5A8-39ADEDB62B62}"/>
              </a:ext>
            </a:extLst>
          </p:cNvPr>
          <p:cNvSpPr txBox="1"/>
          <p:nvPr/>
        </p:nvSpPr>
        <p:spPr>
          <a:xfrm>
            <a:off x="4365241" y="346952"/>
            <a:ext cx="4071393" cy="461665"/>
          </a:xfrm>
          <a:prstGeom prst="rect">
            <a:avLst/>
          </a:prstGeom>
          <a:solidFill>
            <a:schemeClr val="accent1">
              <a:lumMod val="50000"/>
            </a:schemeClr>
          </a:solidFill>
        </p:spPr>
        <p:txBody>
          <a:bodyPr wrap="square" rtlCol="0">
            <a:spAutoFit/>
          </a:bodyPr>
          <a:lstStyle/>
          <a:p>
            <a:r>
              <a:rPr lang="en-GB" sz="2400" b="1" dirty="0">
                <a:solidFill>
                  <a:schemeClr val="bg1"/>
                </a:solidFill>
              </a:rPr>
              <a:t>      DATASET OVERVIEW</a:t>
            </a:r>
          </a:p>
        </p:txBody>
      </p:sp>
      <p:sp>
        <p:nvSpPr>
          <p:cNvPr id="2" name="TextBox 1">
            <a:extLst>
              <a:ext uri="{FF2B5EF4-FFF2-40B4-BE49-F238E27FC236}">
                <a16:creationId xmlns:a16="http://schemas.microsoft.com/office/drawing/2014/main" id="{6522BC32-A529-4490-925A-B9C02FE21EAE}"/>
              </a:ext>
            </a:extLst>
          </p:cNvPr>
          <p:cNvSpPr txBox="1"/>
          <p:nvPr/>
        </p:nvSpPr>
        <p:spPr>
          <a:xfrm>
            <a:off x="1138368" y="2230432"/>
            <a:ext cx="7298266" cy="4203074"/>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This datasets includes the following columns:</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Model: The name of the smartphone model.</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Brand: The manufacturer of the smartphone.</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Screen </a:t>
            </a:r>
            <a:r>
              <a:rPr lang="en-US" sz="1600" dirty="0" err="1">
                <a:latin typeface="Times New Roman" panose="02020603050405020304" pitchFamily="18" charset="0"/>
                <a:cs typeface="Times New Roman" panose="02020603050405020304" pitchFamily="18" charset="0"/>
              </a:rPr>
              <a:t>Size:The</a:t>
            </a:r>
            <a:r>
              <a:rPr lang="en-US" sz="1600" dirty="0">
                <a:latin typeface="Times New Roman" panose="02020603050405020304" pitchFamily="18" charset="0"/>
                <a:cs typeface="Times New Roman" panose="02020603050405020304" pitchFamily="18" charset="0"/>
              </a:rPr>
              <a:t> display size of the smartphone in inches.</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Front Camera: The resolution of the front-facing camera.</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Back Camera: The resolution of the rear camera(s).</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Battery Capacity: The battery capacity in mAh.</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ROM: The internal storage capacity of the device.</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RAM: The amount of random-access memory in the device.</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Clock Speed: The speed of the device’s processor in GHz.</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Price: The price of the smartphone in Indian Rupees (INR).</a:t>
            </a:r>
          </a:p>
        </p:txBody>
      </p:sp>
    </p:spTree>
    <p:extLst>
      <p:ext uri="{BB962C8B-B14F-4D97-AF65-F5344CB8AC3E}">
        <p14:creationId xmlns:p14="http://schemas.microsoft.com/office/powerpoint/2010/main" val="178735549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5034A1-9467-495F-9512-715AB6BE353B}"/>
              </a:ext>
            </a:extLst>
          </p:cNvPr>
          <p:cNvSpPr txBox="1"/>
          <p:nvPr/>
        </p:nvSpPr>
        <p:spPr>
          <a:xfrm>
            <a:off x="1136131" y="760765"/>
            <a:ext cx="10132504" cy="452431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Data cleaning is a vital process that ensures data accuracy and consistency for effective analysis.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C68A31F-7593-4E4C-A5A8-39ADEDB62B62}"/>
              </a:ext>
            </a:extLst>
          </p:cNvPr>
          <p:cNvSpPr txBox="1"/>
          <p:nvPr/>
        </p:nvSpPr>
        <p:spPr>
          <a:xfrm>
            <a:off x="4486012" y="105083"/>
            <a:ext cx="3219975" cy="461665"/>
          </a:xfrm>
          <a:prstGeom prst="rect">
            <a:avLst/>
          </a:prstGeom>
          <a:solidFill>
            <a:schemeClr val="accent1">
              <a:lumMod val="50000"/>
            </a:schemeClr>
          </a:solidFill>
        </p:spPr>
        <p:txBody>
          <a:bodyPr wrap="square" rtlCol="0">
            <a:spAutoFit/>
          </a:bodyPr>
          <a:lstStyle/>
          <a:p>
            <a:r>
              <a:rPr lang="en-GB" sz="2400" b="1" dirty="0">
                <a:solidFill>
                  <a:schemeClr val="bg1"/>
                </a:solidFill>
              </a:rPr>
              <a:t>      DATA CLEANING</a:t>
            </a:r>
          </a:p>
        </p:txBody>
      </p:sp>
      <p:pic>
        <p:nvPicPr>
          <p:cNvPr id="3" name="Picture 2">
            <a:extLst>
              <a:ext uri="{FF2B5EF4-FFF2-40B4-BE49-F238E27FC236}">
                <a16:creationId xmlns:a16="http://schemas.microsoft.com/office/drawing/2014/main" id="{469AE35A-0195-4D45-AE8E-55832045F7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396" y="1748118"/>
            <a:ext cx="9837685" cy="4670611"/>
          </a:xfrm>
          <a:prstGeom prst="rect">
            <a:avLst/>
          </a:prstGeom>
        </p:spPr>
      </p:pic>
    </p:spTree>
    <p:extLst>
      <p:ext uri="{BB962C8B-B14F-4D97-AF65-F5344CB8AC3E}">
        <p14:creationId xmlns:p14="http://schemas.microsoft.com/office/powerpoint/2010/main" val="285371356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5034A1-9467-495F-9512-715AB6BE353B}"/>
              </a:ext>
            </a:extLst>
          </p:cNvPr>
          <p:cNvSpPr txBox="1"/>
          <p:nvPr/>
        </p:nvSpPr>
        <p:spPr>
          <a:xfrm>
            <a:off x="1136131" y="335915"/>
            <a:ext cx="10132504" cy="7109639"/>
          </a:xfrm>
          <a:prstGeom prst="rect">
            <a:avLst/>
          </a:prstGeom>
          <a:no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Identifying Missing values and determined whether to fill or remove values based on their impact on analysis.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Checking data types of each column and converted if necessary.</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C68A31F-7593-4E4C-A5A8-39ADEDB62B62}"/>
              </a:ext>
            </a:extLst>
          </p:cNvPr>
          <p:cNvSpPr txBox="1"/>
          <p:nvPr/>
        </p:nvSpPr>
        <p:spPr>
          <a:xfrm>
            <a:off x="2707342" y="105083"/>
            <a:ext cx="4998646" cy="461665"/>
          </a:xfrm>
          <a:prstGeom prst="rect">
            <a:avLst/>
          </a:prstGeom>
          <a:solidFill>
            <a:schemeClr val="accent1">
              <a:lumMod val="50000"/>
            </a:schemeClr>
          </a:solidFill>
        </p:spPr>
        <p:txBody>
          <a:bodyPr wrap="square" rtlCol="0">
            <a:spAutoFit/>
          </a:bodyPr>
          <a:lstStyle/>
          <a:p>
            <a:r>
              <a:rPr lang="en-GB" sz="2400" b="1" dirty="0">
                <a:solidFill>
                  <a:schemeClr val="bg1"/>
                </a:solidFill>
              </a:rPr>
              <a:t>     STEP TAKEN IN  DATA CLEANING</a:t>
            </a:r>
          </a:p>
        </p:txBody>
      </p:sp>
      <p:pic>
        <p:nvPicPr>
          <p:cNvPr id="6" name="Picture 5">
            <a:extLst>
              <a:ext uri="{FF2B5EF4-FFF2-40B4-BE49-F238E27FC236}">
                <a16:creationId xmlns:a16="http://schemas.microsoft.com/office/drawing/2014/main" id="{D6B1996E-795F-476A-A2BB-224F62E92C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131" y="1688368"/>
            <a:ext cx="9726706" cy="1791114"/>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E3FC8E1F-197A-4AF3-9110-8DD20AE709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2647" y="4245503"/>
            <a:ext cx="9823222" cy="202381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6415943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5034A1-9467-495F-9512-715AB6BE353B}"/>
              </a:ext>
            </a:extLst>
          </p:cNvPr>
          <p:cNvSpPr txBox="1"/>
          <p:nvPr/>
        </p:nvSpPr>
        <p:spPr>
          <a:xfrm>
            <a:off x="1136131" y="0"/>
            <a:ext cx="10132504" cy="7017306"/>
          </a:xfrm>
          <a:prstGeom prst="rect">
            <a:avLst/>
          </a:prstGeom>
          <a:noFill/>
        </p:spPr>
        <p:txBody>
          <a:bodyPr wrap="square" rtlCol="0">
            <a:spAutoFit/>
          </a:bodyPr>
          <a:lstStyle/>
          <a:p>
            <a:pPr marL="342900" indent="-34290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Detecting and removing duplicates if needed to maintain data integrity</a:t>
            </a:r>
            <a:r>
              <a:rPr lang="en-US"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Checking unique values of each column to detect spelling errors.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Performing statistical summary analysis to identify potential anomalies in numerical values</a:t>
            </a:r>
            <a:r>
              <a:rPr lang="en-US" sz="2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AD5E3C3-B83F-4151-83FE-37D4F87493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2" y="407449"/>
            <a:ext cx="9083634" cy="669810"/>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35808CA9-33CA-4940-9C96-53E7523934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3366" y="1542121"/>
            <a:ext cx="9083634" cy="139521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0" name="Picture 9">
            <a:extLst>
              <a:ext uri="{FF2B5EF4-FFF2-40B4-BE49-F238E27FC236}">
                <a16:creationId xmlns:a16="http://schemas.microsoft.com/office/drawing/2014/main" id="{48584D15-CD1B-45F7-BF92-39DD1F747A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131" y="3115236"/>
            <a:ext cx="9218105" cy="111610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2" name="Picture 11">
            <a:extLst>
              <a:ext uri="{FF2B5EF4-FFF2-40B4-BE49-F238E27FC236}">
                <a16:creationId xmlns:a16="http://schemas.microsoft.com/office/drawing/2014/main" id="{B967D5B8-DFA4-4B65-85E6-9FAC9EFB05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0602" y="4696204"/>
            <a:ext cx="9363634" cy="2161795"/>
          </a:xfrm>
          <a:prstGeom prst="rect">
            <a:avLst/>
          </a:prstGeom>
        </p:spPr>
      </p:pic>
    </p:spTree>
    <p:extLst>
      <p:ext uri="{BB962C8B-B14F-4D97-AF65-F5344CB8AC3E}">
        <p14:creationId xmlns:p14="http://schemas.microsoft.com/office/powerpoint/2010/main" val="348937766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5034A1-9467-495F-9512-715AB6BE353B}"/>
              </a:ext>
            </a:extLst>
          </p:cNvPr>
          <p:cNvSpPr txBox="1"/>
          <p:nvPr/>
        </p:nvSpPr>
        <p:spPr>
          <a:xfrm>
            <a:off x="1136131" y="0"/>
            <a:ext cx="10132504" cy="7048083"/>
          </a:xfrm>
          <a:prstGeom prst="rect">
            <a:avLst/>
          </a:prstGeom>
          <a:noFill/>
        </p:spPr>
        <p:txBody>
          <a:bodyPr wrap="square" rtlCol="0">
            <a:spAutoFit/>
          </a:bodyPr>
          <a:lstStyle/>
          <a:p>
            <a:pPr marL="342900" indent="-34290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Detecting outliers that may need correction, removal or further investigation before analysis.(Apple and Samsung often have high premium pricing due to their brand known innovation , quality and </a:t>
            </a:r>
            <a:r>
              <a:rPr lang="en-US" sz="1700" dirty="0" err="1">
                <a:latin typeface="Times New Roman" panose="02020603050405020304" pitchFamily="18" charset="0"/>
                <a:cs typeface="Times New Roman" panose="02020603050405020304" pitchFamily="18" charset="0"/>
              </a:rPr>
              <a:t>prestigue</a:t>
            </a:r>
            <a:r>
              <a:rPr lang="en-US" sz="1700" dirty="0">
                <a:latin typeface="Times New Roman" panose="02020603050405020304" pitchFamily="18" charset="0"/>
                <a:cs typeface="Times New Roman" panose="02020603050405020304" pitchFamily="18" charset="0"/>
              </a:rPr>
              <a:t>. So I believe they are valid data point not statistical error.</a:t>
            </a: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F47EC37-01A0-4EDE-BC35-6C44E269A7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5533" y="810774"/>
            <a:ext cx="6400800" cy="2538347"/>
          </a:xfrm>
          <a:prstGeom prst="rect">
            <a:avLst/>
          </a:prstGeom>
        </p:spPr>
      </p:pic>
      <p:pic>
        <p:nvPicPr>
          <p:cNvPr id="7" name="Picture 6">
            <a:extLst>
              <a:ext uri="{FF2B5EF4-FFF2-40B4-BE49-F238E27FC236}">
                <a16:creationId xmlns:a16="http://schemas.microsoft.com/office/drawing/2014/main" id="{258065EB-B124-4D7A-BD4A-FF866DA443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533" y="3429000"/>
            <a:ext cx="6400800" cy="3352800"/>
          </a:xfrm>
          <a:prstGeom prst="rect">
            <a:avLst/>
          </a:prstGeom>
        </p:spPr>
      </p:pic>
    </p:spTree>
    <p:extLst>
      <p:ext uri="{BB962C8B-B14F-4D97-AF65-F5344CB8AC3E}">
        <p14:creationId xmlns:p14="http://schemas.microsoft.com/office/powerpoint/2010/main" val="61564839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Rectangle 4"/>
          <p:cNvSpPr/>
          <p:nvPr/>
        </p:nvSpPr>
        <p:spPr>
          <a:xfrm>
            <a:off x="754138" y="550951"/>
            <a:ext cx="11157857" cy="2031325"/>
          </a:xfrm>
          <a:prstGeom prst="rect">
            <a:avLst/>
          </a:prstGeom>
        </p:spPr>
        <p:txBody>
          <a:bodyPr wrap="square">
            <a:spAutoFit/>
          </a:bodyPr>
          <a:lstStyle/>
          <a:p>
            <a:r>
              <a:rPr lang="en-US" dirty="0">
                <a:solidFill>
                  <a:srgbClr val="0D0D0D"/>
                </a:solidFill>
                <a:latin typeface="Times New Roman" panose="02020603050405020304" pitchFamily="18" charset="0"/>
                <a:cs typeface="Times New Roman" panose="02020603050405020304" pitchFamily="18" charset="0"/>
              </a:rPr>
              <a:t>After conducting data cleaning and exploratory data analysis, several insights were derived from the  dataset. The analysis focused on understanding </a:t>
            </a:r>
            <a:r>
              <a:rPr lang="en-GB" dirty="0">
                <a:latin typeface="Times New Roman" panose="02020603050405020304" pitchFamily="18" charset="0"/>
                <a:cs typeface="Times New Roman" panose="02020603050405020304" pitchFamily="18" charset="0"/>
              </a:rPr>
              <a:t>brand influence, pricing trends, customer preferences, and hardware specifications</a:t>
            </a:r>
            <a:r>
              <a:rPr lang="en-US" dirty="0">
                <a:solidFill>
                  <a:srgbClr val="0D0D0D"/>
                </a:solidFill>
                <a:latin typeface="Times New Roman" panose="02020603050405020304" pitchFamily="18" charset="0"/>
                <a:cs typeface="Times New Roman" panose="02020603050405020304" pitchFamily="18" charset="0"/>
              </a:rPr>
              <a:t>.</a:t>
            </a:r>
          </a:p>
          <a:p>
            <a:endParaRPr lang="en-US" dirty="0">
              <a:solidFill>
                <a:srgbClr val="0D0D0D"/>
              </a:solidFill>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BRAND PRICING TRENDS: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bar chart was created to visualize the average price of 5G smartphones by brand. The analysis revealed significant price differences, identifying premium, mid range and budget segments.</a:t>
            </a:r>
          </a:p>
          <a:p>
            <a:endParaRPr lang="en-US"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C68A31F-7593-4E4C-A5A8-39ADEDB62B62}"/>
              </a:ext>
            </a:extLst>
          </p:cNvPr>
          <p:cNvSpPr txBox="1"/>
          <p:nvPr/>
        </p:nvSpPr>
        <p:spPr>
          <a:xfrm>
            <a:off x="4198144" y="89286"/>
            <a:ext cx="3219975" cy="461665"/>
          </a:xfrm>
          <a:prstGeom prst="rect">
            <a:avLst/>
          </a:prstGeom>
          <a:solidFill>
            <a:schemeClr val="accent1">
              <a:lumMod val="50000"/>
            </a:schemeClr>
          </a:solidFill>
        </p:spPr>
        <p:txBody>
          <a:bodyPr wrap="square" rtlCol="0">
            <a:spAutoFit/>
          </a:bodyPr>
          <a:lstStyle/>
          <a:p>
            <a:r>
              <a:rPr lang="en-GB" sz="2400" b="1" dirty="0">
                <a:solidFill>
                  <a:schemeClr val="bg1"/>
                </a:solidFill>
              </a:rPr>
              <a:t>      RESULT FINDINGS</a:t>
            </a:r>
          </a:p>
        </p:txBody>
      </p:sp>
      <p:pic>
        <p:nvPicPr>
          <p:cNvPr id="3" name="Picture 2">
            <a:extLst>
              <a:ext uri="{FF2B5EF4-FFF2-40B4-BE49-F238E27FC236}">
                <a16:creationId xmlns:a16="http://schemas.microsoft.com/office/drawing/2014/main" id="{495CB238-FF60-4EC9-83A1-0B6F0D0ADC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519" y="2418745"/>
            <a:ext cx="7613881" cy="3516714"/>
          </a:xfrm>
          <a:prstGeom prst="rect">
            <a:avLst/>
          </a:prstGeom>
        </p:spPr>
      </p:pic>
      <p:sp>
        <p:nvSpPr>
          <p:cNvPr id="4" name="TextBox 3">
            <a:extLst>
              <a:ext uri="{FF2B5EF4-FFF2-40B4-BE49-F238E27FC236}">
                <a16:creationId xmlns:a16="http://schemas.microsoft.com/office/drawing/2014/main" id="{2731F354-F040-411A-AB60-1310DF12C67B}"/>
              </a:ext>
            </a:extLst>
          </p:cNvPr>
          <p:cNvSpPr txBox="1"/>
          <p:nvPr/>
        </p:nvSpPr>
        <p:spPr>
          <a:xfrm>
            <a:off x="1092200" y="5926667"/>
            <a:ext cx="9313333"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Key Insight</a:t>
            </a:r>
            <a:r>
              <a:rPr lang="en-US" dirty="0">
                <a:latin typeface="Times New Roman" panose="02020603050405020304" pitchFamily="18" charset="0"/>
                <a:cs typeface="Times New Roman" panose="02020603050405020304" pitchFamily="18" charset="0"/>
              </a:rPr>
              <a:t>: Apple’s 5G smartphones are the most expensive while Lava’s are the cheapest. Brand popularity drives big price gaps, from luxury to affordable options.</a:t>
            </a:r>
          </a:p>
        </p:txBody>
      </p:sp>
    </p:spTree>
    <p:extLst>
      <p:ext uri="{BB962C8B-B14F-4D97-AF65-F5344CB8AC3E}">
        <p14:creationId xmlns:p14="http://schemas.microsoft.com/office/powerpoint/2010/main" val="65446395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p:cNvSpPr/>
          <p:nvPr/>
        </p:nvSpPr>
        <p:spPr>
          <a:xfrm>
            <a:off x="566056" y="484164"/>
            <a:ext cx="10914743" cy="923330"/>
          </a:xfrm>
          <a:prstGeom prst="rect">
            <a:avLst/>
          </a:prstGeom>
        </p:spPr>
        <p:txBody>
          <a:bodyPr wrap="square">
            <a:spAutoFit/>
          </a:bodyPr>
          <a:lstStyle/>
          <a:p>
            <a:r>
              <a:rPr lang="en-US" b="1" dirty="0">
                <a:solidFill>
                  <a:srgbClr val="0D0D0D"/>
                </a:solidFill>
                <a:latin typeface="Söhne"/>
              </a:rPr>
              <a:t>SCREEN SIZE VS PRICE OF 5G SMARTPHONES IN INDIA: </a:t>
            </a:r>
          </a:p>
          <a:p>
            <a:r>
              <a:rPr lang="en-US" dirty="0">
                <a:solidFill>
                  <a:srgbClr val="0D0D0D"/>
                </a:solidFill>
                <a:latin typeface="Söhne"/>
              </a:rPr>
              <a:t>A scatter plot was created to visualize the relationship between screen size(in inches) and price(in Indian Rupees, Rs.) of 5G smartphone in India.</a:t>
            </a:r>
          </a:p>
        </p:txBody>
      </p:sp>
      <p:pic>
        <p:nvPicPr>
          <p:cNvPr id="5" name="Picture 4">
            <a:extLst>
              <a:ext uri="{FF2B5EF4-FFF2-40B4-BE49-F238E27FC236}">
                <a16:creationId xmlns:a16="http://schemas.microsoft.com/office/drawing/2014/main" id="{52C15928-4C24-4DAA-8525-AB5109A91E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3360" y="1407494"/>
            <a:ext cx="6964835" cy="3727214"/>
          </a:xfrm>
          <a:prstGeom prst="rect">
            <a:avLst/>
          </a:prstGeom>
        </p:spPr>
      </p:pic>
      <p:sp>
        <p:nvSpPr>
          <p:cNvPr id="9" name="TextBox 8">
            <a:extLst>
              <a:ext uri="{FF2B5EF4-FFF2-40B4-BE49-F238E27FC236}">
                <a16:creationId xmlns:a16="http://schemas.microsoft.com/office/drawing/2014/main" id="{2DF9D225-4F72-42D0-AF29-81B86A0199F4}"/>
              </a:ext>
            </a:extLst>
          </p:cNvPr>
          <p:cNvSpPr txBox="1"/>
          <p:nvPr/>
        </p:nvSpPr>
        <p:spPr>
          <a:xfrm>
            <a:off x="1295400" y="5207000"/>
            <a:ext cx="10312400" cy="147732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Key insights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 strong Correlation: The points are widely scattered indicating that screen size does not have a clear linear relationship with price. (Larger screens do not always means higher prices)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Most smartphones have screen sizes between 6.0 to 6.8 inches, but their prices range significantly, from low budget to premium models. </a:t>
            </a:r>
          </a:p>
        </p:txBody>
      </p:sp>
    </p:spTree>
    <p:extLst>
      <p:ext uri="{BB962C8B-B14F-4D97-AF65-F5344CB8AC3E}">
        <p14:creationId xmlns:p14="http://schemas.microsoft.com/office/powerpoint/2010/main" val="2880806998"/>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5933</TotalTime>
  <Words>1223</Words>
  <Application>Microsoft Office PowerPoint</Application>
  <PresentationFormat>Widescreen</PresentationFormat>
  <Paragraphs>123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Söhne</vt:lpstr>
      <vt:lpstr>Times New Roman</vt:lpstr>
      <vt:lpstr>Office Theme</vt:lpstr>
      <vt:lpstr>  Analysis of the 5G Smartphone Market in India’s Mobile Phone Industry using Python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Chris</dc:creator>
  <cp:lastModifiedBy>USER</cp:lastModifiedBy>
  <cp:revision>93</cp:revision>
  <dcterms:created xsi:type="dcterms:W3CDTF">2024-02-01T21:29:00Z</dcterms:created>
  <dcterms:modified xsi:type="dcterms:W3CDTF">2025-02-24T11:03:37Z</dcterms:modified>
</cp:coreProperties>
</file>