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7" r:id="rId7"/>
    <p:sldId id="264" r:id="rId8"/>
    <p:sldId id="265" r:id="rId9"/>
    <p:sldId id="266"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D1A284-7F3E-4B60-9772-B3C339CB859B}" v="1" dt="2024-02-02T16:34:41.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5" d="100"/>
          <a:sy n="115" d="100"/>
        </p:scale>
        <p:origin x="2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berechi Nnamani" userId="ee6c06e98064d463" providerId="LiveId" clId="{FFD1A284-7F3E-4B60-9772-B3C339CB859B}"/>
    <pc:docChg chg="undo custSel addSld modSld">
      <pc:chgData name="Daberechi Nnamani" userId="ee6c06e98064d463" providerId="LiveId" clId="{FFD1A284-7F3E-4B60-9772-B3C339CB859B}" dt="2024-02-02T16:38:01.750" v="51" actId="33524"/>
      <pc:docMkLst>
        <pc:docMk/>
      </pc:docMkLst>
      <pc:sldChg chg="addSp delSp modSp new mod">
        <pc:chgData name="Daberechi Nnamani" userId="ee6c06e98064d463" providerId="LiveId" clId="{FFD1A284-7F3E-4B60-9772-B3C339CB859B}" dt="2024-02-02T16:38:01.750" v="51" actId="33524"/>
        <pc:sldMkLst>
          <pc:docMk/>
          <pc:sldMk cId="452129721" sldId="269"/>
        </pc:sldMkLst>
        <pc:spChg chg="add del mod">
          <ac:chgData name="Daberechi Nnamani" userId="ee6c06e98064d463" providerId="LiveId" clId="{FFD1A284-7F3E-4B60-9772-B3C339CB859B}" dt="2024-02-02T16:36:26.990" v="44" actId="22"/>
          <ac:spMkLst>
            <pc:docMk/>
            <pc:sldMk cId="452129721" sldId="269"/>
            <ac:spMk id="4" creationId="{E81B9D88-D751-5478-4009-48C66326D0A0}"/>
          </ac:spMkLst>
        </pc:spChg>
        <pc:spChg chg="add mod">
          <ac:chgData name="Daberechi Nnamani" userId="ee6c06e98064d463" providerId="LiveId" clId="{FFD1A284-7F3E-4B60-9772-B3C339CB859B}" dt="2024-02-02T16:38:01.750" v="51" actId="33524"/>
          <ac:spMkLst>
            <pc:docMk/>
            <pc:sldMk cId="452129721" sldId="269"/>
            <ac:spMk id="6" creationId="{C76FF8FD-7E30-A284-35D6-E1B2CBFD7F39}"/>
          </ac:spMkLst>
        </pc:spChg>
        <pc:picChg chg="add mod">
          <ac:chgData name="Daberechi Nnamani" userId="ee6c06e98064d463" providerId="LiveId" clId="{FFD1A284-7F3E-4B60-9772-B3C339CB859B}" dt="2024-02-02T16:34:41.577" v="1"/>
          <ac:picMkLst>
            <pc:docMk/>
            <pc:sldMk cId="452129721" sldId="269"/>
            <ac:picMk id="2" creationId="{2FC732E0-72FF-B7A3-38C9-8B670B57314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esktop\Electrical%20Product%20Sample%20Sales%20Data%20(Autosaved)orig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Electrical%20Product%20Sample%20Sales%20Data%20(Autosaved)orig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Electrical%20Product%20Sample%20Sales%20Data%20(Autosaved)orig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USER\Desktop\Electrical%20Product%20Sample%20Sales%20Data%20(Autosaved)original.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Electrical%20Product%20Sample%20Sales%20Data%20(Autosaved)origina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[Electrical Product Sample Sales Data (Autosaved)original.xlsx]Sheet2!PivotTable5</c:name>
    <c:fmtId val="11"/>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Sales Trend over Month</a:t>
            </a:r>
          </a:p>
        </c:rich>
      </c:tx>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pivotFmt>
      <c:pivotFmt>
        <c:idx val="2"/>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pivotFmt>
      <c:pivotFmt>
        <c:idx val="3"/>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pivotFmt>
      <c:pivotFmt>
        <c:idx val="4"/>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pivotFmt>
    </c:pivotFmts>
    <c:plotArea>
      <c:layout>
        <c:manualLayout>
          <c:layoutTarget val="inner"/>
          <c:xMode val="edge"/>
          <c:yMode val="edge"/>
          <c:x val="7.6233143270884249E-2"/>
          <c:y val="0.18102403343782655"/>
          <c:w val="0.8864105348900353"/>
          <c:h val="0.74291215165502433"/>
        </c:manualLayout>
      </c:layout>
      <c:lineChart>
        <c:grouping val="standard"/>
        <c:varyColors val="0"/>
        <c:ser>
          <c:idx val="0"/>
          <c:order val="0"/>
          <c:tx>
            <c:strRef>
              <c:f>Sheet2!$F$24</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cat>
            <c:strRef>
              <c:f>Sheet2!$E$25:$E$38</c:f>
              <c:strCache>
                <c:ptCount val="13"/>
                <c:pt idx="0">
                  <c:v>(blank)</c:v>
                </c:pt>
                <c:pt idx="1">
                  <c:v>Jan</c:v>
                </c:pt>
                <c:pt idx="2">
                  <c:v>Feb</c:v>
                </c:pt>
                <c:pt idx="3">
                  <c:v>Mar</c:v>
                </c:pt>
                <c:pt idx="4">
                  <c:v>Apr</c:v>
                </c:pt>
                <c:pt idx="5">
                  <c:v>May</c:v>
                </c:pt>
                <c:pt idx="6">
                  <c:v>Jun</c:v>
                </c:pt>
                <c:pt idx="7">
                  <c:v>Jul</c:v>
                </c:pt>
                <c:pt idx="8">
                  <c:v>Aug</c:v>
                </c:pt>
                <c:pt idx="9">
                  <c:v>Sep</c:v>
                </c:pt>
                <c:pt idx="10">
                  <c:v>Oct</c:v>
                </c:pt>
                <c:pt idx="11">
                  <c:v>Nov</c:v>
                </c:pt>
                <c:pt idx="12">
                  <c:v>Dec</c:v>
                </c:pt>
              </c:strCache>
            </c:strRef>
          </c:cat>
          <c:val>
            <c:numRef>
              <c:f>Sheet2!$F$25:$F$38</c:f>
              <c:numCache>
                <c:formatCode>General</c:formatCode>
                <c:ptCount val="13"/>
                <c:pt idx="1">
                  <c:v>810.70169210744291</c:v>
                </c:pt>
                <c:pt idx="2">
                  <c:v>804.105024378797</c:v>
                </c:pt>
                <c:pt idx="3">
                  <c:v>801.35625574434994</c:v>
                </c:pt>
                <c:pt idx="4">
                  <c:v>810.47987464499067</c:v>
                </c:pt>
                <c:pt idx="5">
                  <c:v>805.35996816926456</c:v>
                </c:pt>
                <c:pt idx="6">
                  <c:v>805.04671309665366</c:v>
                </c:pt>
                <c:pt idx="7">
                  <c:v>805.67345883569533</c:v>
                </c:pt>
                <c:pt idx="8">
                  <c:v>808.4606688648139</c:v>
                </c:pt>
                <c:pt idx="9">
                  <c:v>799.23464933553203</c:v>
                </c:pt>
                <c:pt idx="10">
                  <c:v>801.47466848811735</c:v>
                </c:pt>
                <c:pt idx="11">
                  <c:v>794.63540274571744</c:v>
                </c:pt>
                <c:pt idx="12">
                  <c:v>805.00578881459251</c:v>
                </c:pt>
              </c:numCache>
            </c:numRef>
          </c:val>
          <c:smooth val="0"/>
        </c:ser>
        <c:dLbls>
          <c:showLegendKey val="0"/>
          <c:showVal val="0"/>
          <c:showCatName val="0"/>
          <c:showSerName val="0"/>
          <c:showPercent val="0"/>
          <c:showBubbleSize val="0"/>
        </c:dLbls>
        <c:marker val="1"/>
        <c:smooth val="0"/>
        <c:axId val="1387179536"/>
        <c:axId val="1387192592"/>
      </c:lineChart>
      <c:catAx>
        <c:axId val="1387179536"/>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1387192592"/>
        <c:crosses val="autoZero"/>
        <c:auto val="1"/>
        <c:lblAlgn val="ctr"/>
        <c:lblOffset val="100"/>
        <c:noMultiLvlLbl val="0"/>
      </c:catAx>
      <c:valAx>
        <c:axId val="1387192592"/>
        <c:scaling>
          <c:orientation val="minMax"/>
        </c:scaling>
        <c:delete val="0"/>
        <c:axPos val="l"/>
        <c:numFmt formatCode="General" sourceLinked="1"/>
        <c:majorTickMark val="none"/>
        <c:minorTickMark val="none"/>
        <c:tickLblPos val="nextTo"/>
        <c:spPr>
          <a:noFill/>
          <a:ln>
            <a:noFill/>
          </a:ln>
          <a:effectLst>
            <a:outerShdw blurRad="50800" dist="38100" dir="8100000" algn="tr" rotWithShape="0">
              <a:prstClr val="black">
                <a:alpha val="40000"/>
              </a:prstClr>
            </a:outerShdw>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387179536"/>
        <c:crosses val="autoZero"/>
        <c:crossBetween val="between"/>
      </c:valAx>
      <c:spPr>
        <a:noFill/>
        <a:ln>
          <a:noFill/>
        </a:ln>
        <a:effectLst>
          <a:outerShdw blurRad="50800" dist="38100" dir="8100000" algn="tr" rotWithShape="0">
            <a:prstClr val="black">
              <a:alpha val="40000"/>
            </a:prstClr>
          </a:outerShdw>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[Electrical Product Sample Sales Data (Autosaved)original.xlsx]Sheet2!PivotTable7</c:name>
    <c:fmtId val="1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Sheet2!$B$67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Sheet2!$A$68:$A$78</c:f>
              <c:strCache>
                <c:ptCount val="10"/>
                <c:pt idx="0">
                  <c:v>Finland</c:v>
                </c:pt>
                <c:pt idx="1">
                  <c:v>Germany</c:v>
                </c:pt>
                <c:pt idx="2">
                  <c:v>Greece</c:v>
                </c:pt>
                <c:pt idx="3">
                  <c:v>Italy</c:v>
                </c:pt>
                <c:pt idx="4">
                  <c:v>Japan</c:v>
                </c:pt>
                <c:pt idx="5">
                  <c:v>Turkey</c:v>
                </c:pt>
                <c:pt idx="6">
                  <c:v>Switzerland</c:v>
                </c:pt>
                <c:pt idx="7">
                  <c:v>Romania</c:v>
                </c:pt>
                <c:pt idx="8">
                  <c:v>France</c:v>
                </c:pt>
                <c:pt idx="9">
                  <c:v>Spain</c:v>
                </c:pt>
              </c:strCache>
            </c:strRef>
          </c:cat>
          <c:val>
            <c:numRef>
              <c:f>Sheet2!$B$68:$B$78</c:f>
              <c:numCache>
                <c:formatCode>General</c:formatCode>
                <c:ptCount val="10"/>
                <c:pt idx="0">
                  <c:v>18051460</c:v>
                </c:pt>
                <c:pt idx="1">
                  <c:v>17872700</c:v>
                </c:pt>
                <c:pt idx="2">
                  <c:v>17806920</c:v>
                </c:pt>
                <c:pt idx="3">
                  <c:v>17720490</c:v>
                </c:pt>
                <c:pt idx="4">
                  <c:v>12279750</c:v>
                </c:pt>
                <c:pt idx="5">
                  <c:v>12226530</c:v>
                </c:pt>
                <c:pt idx="6">
                  <c:v>12190630</c:v>
                </c:pt>
                <c:pt idx="7">
                  <c:v>12082410</c:v>
                </c:pt>
                <c:pt idx="8">
                  <c:v>12034430</c:v>
                </c:pt>
                <c:pt idx="9">
                  <c:v>12029230</c:v>
                </c:pt>
              </c:numCache>
            </c:numRef>
          </c:val>
        </c:ser>
        <c:dLbls>
          <c:dLblPos val="outEnd"/>
          <c:showLegendKey val="0"/>
          <c:showVal val="1"/>
          <c:showCatName val="0"/>
          <c:showSerName val="0"/>
          <c:showPercent val="0"/>
          <c:showBubbleSize val="0"/>
        </c:dLbls>
        <c:gapWidth val="219"/>
        <c:overlap val="-27"/>
        <c:axId val="1398975024"/>
        <c:axId val="1398970128"/>
      </c:barChart>
      <c:catAx>
        <c:axId val="1398975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970128"/>
        <c:crosses val="autoZero"/>
        <c:auto val="1"/>
        <c:lblAlgn val="ctr"/>
        <c:lblOffset val="100"/>
        <c:noMultiLvlLbl val="0"/>
      </c:catAx>
      <c:valAx>
        <c:axId val="1398970128"/>
        <c:scaling>
          <c:orientation val="minMax"/>
        </c:scaling>
        <c:delete val="1"/>
        <c:axPos val="l"/>
        <c:numFmt formatCode="General" sourceLinked="1"/>
        <c:majorTickMark val="none"/>
        <c:minorTickMark val="none"/>
        <c:tickLblPos val="nextTo"/>
        <c:crossAx val="139897502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[Electrical Product Sample Sales Data (Autosaved)original.xlsx]Sheet2!PivotTable6</c:name>
    <c:fmtId val="24"/>
  </c:pivotSource>
  <c:chart>
    <c:autoTitleDeleted val="1"/>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3"/>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4"/>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5"/>
          </a:solidFill>
          <a:ln>
            <a:noFill/>
          </a:ln>
          <a:effectLst/>
          <a:scene3d>
            <a:camera prst="orthographicFront"/>
            <a:lightRig rig="brightRoom" dir="t"/>
          </a:scene3d>
          <a:sp3d prstMaterial="flat">
            <a:bevelT w="50800" h="101600" prst="angle"/>
            <a:contourClr>
              <a:srgbClr val="000000"/>
            </a:contourClr>
          </a:sp3d>
        </c:spPr>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
        <c:idx val="57"/>
      </c:pivotFmt>
      <c:pivotFmt>
        <c:idx val="58"/>
      </c:pivotFmt>
      <c:pivotFmt>
        <c:idx val="5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Sheet2!$F$44</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dPt>
          <c:dPt>
            <c:idx val="43"/>
            <c:bubble3D val="0"/>
            <c:spPr>
              <a:solidFill>
                <a:schemeClr val="accent2">
                  <a:lumMod val="70000"/>
                </a:schemeClr>
              </a:solidFill>
              <a:ln>
                <a:noFill/>
              </a:ln>
              <a:effectLst/>
              <a:scene3d>
                <a:camera prst="orthographicFront"/>
                <a:lightRig rig="brightRoom" dir="t"/>
              </a:scene3d>
              <a:sp3d prstMaterial="flat">
                <a:bevelT w="50800" h="101600" prst="angle"/>
                <a:contourClr>
                  <a:srgbClr val="000000"/>
                </a:contourClr>
              </a:sp3d>
            </c:spPr>
          </c:dPt>
          <c:dPt>
            <c:idx val="44"/>
            <c:bubble3D val="0"/>
            <c:spPr>
              <a:solidFill>
                <a:schemeClr val="accent3">
                  <a:lumMod val="70000"/>
                </a:schemeClr>
              </a:solidFill>
              <a:ln>
                <a:noFill/>
              </a:ln>
              <a:effectLst/>
              <a:scene3d>
                <a:camera prst="orthographicFront"/>
                <a:lightRig rig="brightRoom" dir="t"/>
              </a:scene3d>
              <a:sp3d prstMaterial="flat">
                <a:bevelT w="50800" h="101600" prst="angle"/>
                <a:contourClr>
                  <a:srgbClr val="000000"/>
                </a:contourClr>
              </a:sp3d>
            </c:spPr>
          </c:dPt>
          <c:dPt>
            <c:idx val="45"/>
            <c:bubble3D val="0"/>
            <c:spPr>
              <a:solidFill>
                <a:schemeClr val="accent4">
                  <a:lumMod val="70000"/>
                </a:schemeClr>
              </a:solidFill>
              <a:ln>
                <a:noFill/>
              </a:ln>
              <a:effectLst/>
              <a:scene3d>
                <a:camera prst="orthographicFront"/>
                <a:lightRig rig="brightRoom" dir="t"/>
              </a:scene3d>
              <a:sp3d prstMaterial="flat">
                <a:bevelT w="50800" h="101600" prst="angle"/>
                <a:contourClr>
                  <a:srgbClr val="000000"/>
                </a:contourClr>
              </a:sp3d>
            </c:spPr>
          </c:dPt>
          <c:dPt>
            <c:idx val="46"/>
            <c:bubble3D val="0"/>
            <c:spPr>
              <a:solidFill>
                <a:schemeClr val="accent5">
                  <a:lumMod val="70000"/>
                </a:schemeClr>
              </a:solidFill>
              <a:ln>
                <a:noFill/>
              </a:ln>
              <a:effectLst/>
              <a:scene3d>
                <a:camera prst="orthographicFront"/>
                <a:lightRig rig="brightRoom" dir="t"/>
              </a:scene3d>
              <a:sp3d prstMaterial="flat">
                <a:bevelT w="50800" h="101600" prst="angle"/>
                <a:contourClr>
                  <a:srgbClr val="000000"/>
                </a:contourClr>
              </a:sp3d>
            </c:spPr>
          </c:dPt>
          <c:dPt>
            <c:idx val="47"/>
            <c:bubble3D val="0"/>
            <c:spPr>
              <a:solidFill>
                <a:schemeClr val="accent6">
                  <a:lumMod val="70000"/>
                </a:schemeClr>
              </a:solidFill>
              <a:ln>
                <a:noFill/>
              </a:ln>
              <a:effectLst/>
              <a:scene3d>
                <a:camera prst="orthographicFront"/>
                <a:lightRig rig="brightRoom" dir="t"/>
              </a:scene3d>
              <a:sp3d prstMaterial="flat">
                <a:bevelT w="50800" h="101600" prst="angle"/>
                <a:contourClr>
                  <a:srgbClr val="000000"/>
                </a:contourClr>
              </a:sp3d>
            </c:spPr>
          </c:dPt>
          <c:dPt>
            <c:idx val="48"/>
            <c:bubble3D val="0"/>
            <c:spPr>
              <a:solidFill>
                <a:schemeClr val="accent1">
                  <a:lumMod val="50000"/>
                  <a:lumOff val="50000"/>
                </a:schemeClr>
              </a:solidFill>
              <a:ln>
                <a:noFill/>
              </a:ln>
              <a:effectLst/>
              <a:scene3d>
                <a:camera prst="orthographicFront"/>
                <a:lightRig rig="brightRoom" dir="t"/>
              </a:scene3d>
              <a:sp3d prstMaterial="flat">
                <a:bevelT w="50800" h="101600" prst="angle"/>
                <a:contourClr>
                  <a:srgbClr val="000000"/>
                </a:contourClr>
              </a:sp3d>
            </c:spPr>
          </c:dPt>
          <c:dPt>
            <c:idx val="49"/>
            <c:bubble3D val="0"/>
            <c:spPr>
              <a:solidFill>
                <a:schemeClr val="accent2">
                  <a:lumMod val="50000"/>
                  <a:lumOff val="50000"/>
                </a:schemeClr>
              </a:solidFill>
              <a:ln>
                <a:noFill/>
              </a:ln>
              <a:effectLst/>
              <a:scene3d>
                <a:camera prst="orthographicFront"/>
                <a:lightRig rig="brightRoom" dir="t"/>
              </a:scene3d>
              <a:sp3d prstMaterial="flat">
                <a:bevelT w="50800" h="101600" prst="angle"/>
                <a:contourClr>
                  <a:srgbClr val="000000"/>
                </a:contourClr>
              </a:sp3d>
            </c:spPr>
          </c:dPt>
          <c:dPt>
            <c:idx val="50"/>
            <c:bubble3D val="0"/>
            <c:spPr>
              <a:solidFill>
                <a:schemeClr val="accent3">
                  <a:lumMod val="50000"/>
                  <a:lumOff val="50000"/>
                </a:schemeClr>
              </a:solidFill>
              <a:ln>
                <a:noFill/>
              </a:ln>
              <a:effectLst/>
              <a:scene3d>
                <a:camera prst="orthographicFront"/>
                <a:lightRig rig="brightRoom" dir="t"/>
              </a:scene3d>
              <a:sp3d prstMaterial="flat">
                <a:bevelT w="50800" h="101600" prst="angle"/>
                <a:contourClr>
                  <a:srgbClr val="000000"/>
                </a:contourClr>
              </a:sp3d>
            </c:spPr>
          </c:dPt>
          <c:dPt>
            <c:idx val="51"/>
            <c:bubble3D val="0"/>
            <c:spPr>
              <a:solidFill>
                <a:schemeClr val="accent4">
                  <a:lumMod val="50000"/>
                  <a:lumOff val="50000"/>
                </a:schemeClr>
              </a:solidFill>
              <a:ln>
                <a:noFill/>
              </a:ln>
              <a:effectLst/>
              <a:scene3d>
                <a:camera prst="orthographicFront"/>
                <a:lightRig rig="brightRoom" dir="t"/>
              </a:scene3d>
              <a:sp3d prstMaterial="flat">
                <a:bevelT w="50800" h="101600" prst="angle"/>
                <a:contourClr>
                  <a:srgbClr val="000000"/>
                </a:contourClr>
              </a:sp3d>
            </c:spPr>
          </c:dPt>
          <c:dPt>
            <c:idx val="52"/>
            <c:bubble3D val="0"/>
            <c:spPr>
              <a:solidFill>
                <a:schemeClr val="accent5">
                  <a:lumMod val="50000"/>
                  <a:lumOff val="50000"/>
                </a:schemeClr>
              </a:solidFill>
              <a:ln>
                <a:noFill/>
              </a:ln>
              <a:effectLst/>
              <a:scene3d>
                <a:camera prst="orthographicFront"/>
                <a:lightRig rig="brightRoom" dir="t"/>
              </a:scene3d>
              <a:sp3d prstMaterial="flat">
                <a:bevelT w="50800" h="101600" prst="angle"/>
                <a:contourClr>
                  <a:srgbClr val="000000"/>
                </a:contourClr>
              </a:sp3d>
            </c:spPr>
          </c:dPt>
          <c:dPt>
            <c:idx val="53"/>
            <c:bubble3D val="0"/>
            <c:spPr>
              <a:solidFill>
                <a:schemeClr val="accent6">
                  <a:lumMod val="50000"/>
                  <a:lumOff val="50000"/>
                </a:schemeClr>
              </a:solidFill>
              <a:ln>
                <a:noFill/>
              </a:ln>
              <a:effectLst/>
              <a:scene3d>
                <a:camera prst="orthographicFront"/>
                <a:lightRig rig="brightRoom" dir="t"/>
              </a:scene3d>
              <a:sp3d prstMaterial="flat">
                <a:bevelT w="50800" h="101600" prst="angle"/>
                <a:contourClr>
                  <a:srgbClr val="000000"/>
                </a:contourClr>
              </a:sp3d>
            </c:spPr>
          </c:dPt>
          <c:dPt>
            <c:idx val="54"/>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55"/>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56"/>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57"/>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Sheet2!$E$45:$E$50</c:f>
              <c:strCache>
                <c:ptCount val="5"/>
                <c:pt idx="0">
                  <c:v>Coffee Maker</c:v>
                </c:pt>
                <c:pt idx="1">
                  <c:v>Laptop</c:v>
                </c:pt>
                <c:pt idx="2">
                  <c:v>Smart Phone</c:v>
                </c:pt>
                <c:pt idx="3">
                  <c:v>Cell Phone</c:v>
                </c:pt>
                <c:pt idx="4">
                  <c:v>Tablet</c:v>
                </c:pt>
              </c:strCache>
            </c:strRef>
          </c:cat>
          <c:val>
            <c:numRef>
              <c:f>Sheet2!$F$45:$F$50</c:f>
              <c:numCache>
                <c:formatCode>General</c:formatCode>
                <c:ptCount val="5"/>
                <c:pt idx="0">
                  <c:v>52596000</c:v>
                </c:pt>
                <c:pt idx="1">
                  <c:v>35388000</c:v>
                </c:pt>
                <c:pt idx="2">
                  <c:v>23020400</c:v>
                </c:pt>
                <c:pt idx="3">
                  <c:v>20424000</c:v>
                </c:pt>
                <c:pt idx="4">
                  <c:v>17830000</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[Electrical Product Sample Sales Data (Autosaved)original.xlsx]Sheet2!PivotTable8</c:name>
    <c:fmtId val="22"/>
  </c:pivotSource>
  <c:chart>
    <c:autoTitleDeleted val="1"/>
    <c:pivotFmts>
      <c:pivotFmt>
        <c:idx val="0"/>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diamond"/>
          <c:size val="5"/>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9525">
              <a:solidFill>
                <a:schemeClr val="accent1"/>
              </a:solidFill>
              <a:round/>
            </a:ln>
            <a:effectLst>
              <a:outerShdw blurRad="38100" dist="25400" dir="5400000" rotWithShape="0">
                <a:srgbClr val="000000">
                  <a:alpha val="60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Sheet2!$F$107</c:f>
              <c:strCache>
                <c:ptCount val="1"/>
                <c:pt idx="0">
                  <c:v>Total</c:v>
                </c:pt>
              </c:strCache>
            </c:strRef>
          </c:tx>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Sheet2!$E$108:$E$113</c:f>
              <c:strCache>
                <c:ptCount val="5"/>
                <c:pt idx="0">
                  <c:v>Brian Julia</c:v>
                </c:pt>
                <c:pt idx="1">
                  <c:v>Sean Logan</c:v>
                </c:pt>
                <c:pt idx="2">
                  <c:v>Nathan Lily</c:v>
                </c:pt>
                <c:pt idx="3">
                  <c:v>Benjamin Daphne</c:v>
                </c:pt>
                <c:pt idx="4">
                  <c:v>James Haven</c:v>
                </c:pt>
              </c:strCache>
            </c:strRef>
          </c:cat>
          <c:val>
            <c:numRef>
              <c:f>Sheet2!$F$108:$F$113</c:f>
              <c:numCache>
                <c:formatCode>General</c:formatCode>
                <c:ptCount val="5"/>
                <c:pt idx="0">
                  <c:v>6180250</c:v>
                </c:pt>
                <c:pt idx="1">
                  <c:v>6174980</c:v>
                </c:pt>
                <c:pt idx="2">
                  <c:v>6173500</c:v>
                </c:pt>
                <c:pt idx="3">
                  <c:v>6162180</c:v>
                </c:pt>
                <c:pt idx="4">
                  <c:v>6152570</c:v>
                </c:pt>
              </c:numCache>
            </c:numRef>
          </c:val>
        </c:ser>
        <c:dLbls>
          <c:dLblPos val="inEnd"/>
          <c:showLegendKey val="0"/>
          <c:showVal val="1"/>
          <c:showCatName val="0"/>
          <c:showSerName val="0"/>
          <c:showPercent val="0"/>
          <c:showBubbleSize val="0"/>
        </c:dLbls>
        <c:gapWidth val="115"/>
        <c:overlap val="-20"/>
        <c:axId val="1354599072"/>
        <c:axId val="1354588192"/>
      </c:barChart>
      <c:catAx>
        <c:axId val="135459907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4588192"/>
        <c:crosses val="autoZero"/>
        <c:auto val="1"/>
        <c:lblAlgn val="ctr"/>
        <c:lblOffset val="100"/>
        <c:noMultiLvlLbl val="0"/>
      </c:catAx>
      <c:valAx>
        <c:axId val="13545881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4599072"/>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[Electrical Product Sample Sales Data (Autosaved)original.xlsx]Sheet2!PivotTable10</c:name>
    <c:fmtId val="28"/>
  </c:pivotSource>
  <c:chart>
    <c:autoTitleDeleted val="1"/>
    <c:pivotFmts>
      <c:pivotFmt>
        <c:idx val="0"/>
        <c:spPr>
          <a:noFill/>
          <a:ln w="25400" cap="flat" cmpd="sng" algn="ctr">
            <a:solidFill>
              <a:schemeClr val="accent1"/>
            </a:solidFill>
            <a:miter lim="800000"/>
          </a:ln>
          <a:effectLst/>
        </c:spPr>
        <c:marker>
          <c:spPr>
            <a:noFill/>
            <a:ln w="19050" cap="rnd">
              <a:solidFill>
                <a:schemeClr val="accent1"/>
              </a:solidFill>
              <a:round/>
            </a:ln>
            <a:effectLst/>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25400" cap="flat" cmpd="sng" algn="ctr">
            <a:solidFill>
              <a:schemeClr val="accent1"/>
            </a:solidFill>
            <a:miter lim="800000"/>
          </a:ln>
          <a:effectLst/>
        </c:spPr>
        <c:marker>
          <c:symbol val="circle"/>
          <c:size val="6"/>
          <c:spPr>
            <a:noFill/>
            <a:ln w="19050" cap="rnd">
              <a:solidFill>
                <a:schemeClr val="accent1"/>
              </a:solidFill>
              <a:round/>
            </a:ln>
            <a:effectLst/>
          </c:spPr>
        </c:marker>
      </c:pivotFmt>
      <c:pivotFmt>
        <c:idx val="2"/>
        <c:spPr>
          <a:noFill/>
          <a:ln w="25400" cap="flat" cmpd="sng" algn="ctr">
            <a:solidFill>
              <a:schemeClr val="accent1"/>
            </a:solidFill>
            <a:miter lim="800000"/>
          </a:ln>
          <a:effectLst/>
        </c:spPr>
        <c:marker>
          <c:symbol val="circle"/>
          <c:size val="6"/>
          <c:spPr>
            <a:noFill/>
            <a:ln w="19050" cap="rnd">
              <a:solidFill>
                <a:schemeClr val="accent2"/>
              </a:solidFill>
              <a:round/>
            </a:ln>
            <a:effectLst/>
          </c:spPr>
        </c:marker>
      </c:pivotFmt>
      <c:pivotFmt>
        <c:idx val="3"/>
        <c:spPr>
          <a:noFill/>
          <a:ln w="25400" cap="flat" cmpd="sng" algn="ctr">
            <a:solidFill>
              <a:schemeClr val="accent1"/>
            </a:solidFill>
            <a:miter lim="800000"/>
          </a:ln>
          <a:effectLst/>
        </c:spPr>
        <c:marker>
          <c:symbol val="circle"/>
          <c:size val="6"/>
          <c:spPr>
            <a:noFill/>
            <a:ln w="19050" cap="rnd">
              <a:solidFill>
                <a:schemeClr val="accent3"/>
              </a:solidFill>
              <a:round/>
            </a:ln>
            <a:effectLst/>
          </c:spPr>
        </c:marker>
      </c:pivotFmt>
      <c:pivotFmt>
        <c:idx val="4"/>
        <c:spPr>
          <a:noFill/>
          <a:ln w="25400" cap="flat" cmpd="sng" algn="ctr">
            <a:solidFill>
              <a:schemeClr val="accent1"/>
            </a:solidFill>
            <a:miter lim="800000"/>
          </a:ln>
          <a:effectLst/>
        </c:spPr>
        <c:marker>
          <c:symbol val="circle"/>
          <c:size val="6"/>
          <c:spPr>
            <a:noFill/>
            <a:ln w="19050" cap="rnd">
              <a:solidFill>
                <a:schemeClr val="accent4"/>
              </a:solidFill>
              <a:round/>
            </a:ln>
            <a:effectLst/>
          </c:spPr>
        </c:marker>
      </c:pivotFmt>
      <c:pivotFmt>
        <c:idx val="5"/>
        <c:spPr>
          <a:noFill/>
          <a:ln w="25400" cap="flat" cmpd="sng" algn="ctr">
            <a:solidFill>
              <a:schemeClr val="accent1"/>
            </a:solidFill>
            <a:miter lim="800000"/>
          </a:ln>
          <a:effectLst/>
        </c:spPr>
        <c:marker>
          <c:symbol val="none"/>
        </c:marker>
      </c:pivotFmt>
      <c:pivotFmt>
        <c:idx val="6"/>
        <c:spPr>
          <a:noFill/>
          <a:ln w="25400" cap="flat" cmpd="sng" algn="ctr">
            <a:solidFill>
              <a:schemeClr val="accent1"/>
            </a:solidFill>
            <a:miter lim="800000"/>
          </a:ln>
          <a:effectLst/>
        </c:spPr>
        <c:marker>
          <c:symbol val="none"/>
        </c:marker>
      </c:pivotFmt>
      <c:pivotFmt>
        <c:idx val="7"/>
        <c:spPr>
          <a:noFill/>
          <a:ln w="25400" cap="flat" cmpd="sng" algn="ctr">
            <a:solidFill>
              <a:schemeClr val="accent1"/>
            </a:solidFill>
            <a:miter lim="800000"/>
          </a:ln>
          <a:effectLst/>
        </c:spPr>
        <c:marker>
          <c:symbol val="none"/>
        </c:marker>
      </c:pivotFmt>
      <c:pivotFmt>
        <c:idx val="8"/>
        <c:spPr>
          <a:noFill/>
          <a:ln w="25400" cap="flat" cmpd="sng" algn="ctr">
            <a:solidFill>
              <a:schemeClr val="accent1"/>
            </a:solidFill>
            <a:miter lim="800000"/>
          </a:ln>
          <a:effectLst/>
        </c:spPr>
        <c:marker>
          <c:symbol val="none"/>
        </c:marker>
      </c:pivotFmt>
      <c:pivotFmt>
        <c:idx val="9"/>
        <c:spPr>
          <a:noFill/>
          <a:ln w="25400" cap="flat" cmpd="sng" algn="ctr">
            <a:solidFill>
              <a:schemeClr val="accent1"/>
            </a:solidFill>
            <a:miter lim="800000"/>
          </a:ln>
          <a:effectLst/>
        </c:spPr>
        <c:marker>
          <c:symbol val="none"/>
        </c:marker>
      </c:pivotFmt>
      <c:pivotFmt>
        <c:idx val="10"/>
        <c:spPr>
          <a:noFill/>
          <a:ln w="25400" cap="flat" cmpd="sng" algn="ctr">
            <a:solidFill>
              <a:schemeClr val="accent1"/>
            </a:solidFill>
            <a:miter lim="800000"/>
          </a:ln>
          <a:effectLst/>
        </c:spPr>
        <c:marker>
          <c:symbol val="none"/>
        </c:marker>
      </c:pivotFmt>
      <c:pivotFmt>
        <c:idx val="11"/>
        <c:spPr>
          <a:noFill/>
          <a:ln w="25400" cap="flat" cmpd="sng" algn="ctr">
            <a:solidFill>
              <a:schemeClr val="accent1"/>
            </a:solidFill>
            <a:miter lim="800000"/>
          </a:ln>
          <a:effectLst/>
        </c:spPr>
        <c:marker>
          <c:symbol val="none"/>
        </c:marker>
      </c:pivotFmt>
      <c:pivotFmt>
        <c:idx val="12"/>
        <c:spPr>
          <a:noFill/>
          <a:ln w="25400" cap="flat" cmpd="sng" algn="ctr">
            <a:solidFill>
              <a:schemeClr val="accent1"/>
            </a:solidFill>
            <a:miter lim="800000"/>
          </a:ln>
          <a:effectLst/>
        </c:spPr>
        <c:marker>
          <c:symbol val="none"/>
        </c:marker>
      </c:pivotFmt>
    </c:pivotFmts>
    <c:plotArea>
      <c:layout/>
      <c:barChart>
        <c:barDir val="col"/>
        <c:grouping val="clustered"/>
        <c:varyColors val="0"/>
        <c:ser>
          <c:idx val="0"/>
          <c:order val="0"/>
          <c:tx>
            <c:strRef>
              <c:f>Sheet2!$F$180:$F$181</c:f>
              <c:strCache>
                <c:ptCount val="1"/>
                <c:pt idx="0">
                  <c:v>Qtr1</c:v>
                </c:pt>
              </c:strCache>
            </c:strRef>
          </c:tx>
          <c:spPr>
            <a:noFill/>
            <a:ln w="25400" cap="flat" cmpd="sng" algn="ctr">
              <a:solidFill>
                <a:schemeClr val="accent1"/>
              </a:solidFill>
              <a:miter lim="800000"/>
            </a:ln>
            <a:effectLst/>
          </c:spPr>
          <c:invertIfNegative val="0"/>
          <c:dLbls>
            <c:delete val="1"/>
          </c:dLbls>
          <c:cat>
            <c:strRef>
              <c:f>Sheet2!$E$182:$E$192</c:f>
              <c:strCache>
                <c:ptCount val="10"/>
                <c:pt idx="0">
                  <c:v>Coffee Maker</c:v>
                </c:pt>
                <c:pt idx="1">
                  <c:v>Laptop</c:v>
                </c:pt>
                <c:pt idx="2">
                  <c:v>Smart Phone</c:v>
                </c:pt>
                <c:pt idx="3">
                  <c:v>Cell Phone</c:v>
                </c:pt>
                <c:pt idx="4">
                  <c:v>Tablet</c:v>
                </c:pt>
                <c:pt idx="5">
                  <c:v>Fridge</c:v>
                </c:pt>
                <c:pt idx="6">
                  <c:v>Deep Freezer</c:v>
                </c:pt>
                <c:pt idx="7">
                  <c:v>Oven</c:v>
                </c:pt>
                <c:pt idx="8">
                  <c:v>Television</c:v>
                </c:pt>
                <c:pt idx="9">
                  <c:v>Air Conditioner</c:v>
                </c:pt>
              </c:strCache>
            </c:strRef>
          </c:cat>
          <c:val>
            <c:numRef>
              <c:f>Sheet2!$F$182:$F$192</c:f>
              <c:numCache>
                <c:formatCode>General</c:formatCode>
                <c:ptCount val="10"/>
                <c:pt idx="0">
                  <c:v>4487700</c:v>
                </c:pt>
                <c:pt idx="1">
                  <c:v>3047800</c:v>
                </c:pt>
                <c:pt idx="2">
                  <c:v>2039310</c:v>
                </c:pt>
                <c:pt idx="3">
                  <c:v>1805160</c:v>
                </c:pt>
                <c:pt idx="4">
                  <c:v>1535800</c:v>
                </c:pt>
                <c:pt idx="5">
                  <c:v>1564500</c:v>
                </c:pt>
                <c:pt idx="6">
                  <c:v>1451030</c:v>
                </c:pt>
                <c:pt idx="7">
                  <c:v>1192800</c:v>
                </c:pt>
                <c:pt idx="8">
                  <c:v>1123500</c:v>
                </c:pt>
                <c:pt idx="9">
                  <c:v>1097215</c:v>
                </c:pt>
              </c:numCache>
            </c:numRef>
          </c:val>
        </c:ser>
        <c:ser>
          <c:idx val="1"/>
          <c:order val="1"/>
          <c:tx>
            <c:strRef>
              <c:f>Sheet2!$G$180:$G$181</c:f>
              <c:strCache>
                <c:ptCount val="1"/>
                <c:pt idx="0">
                  <c:v>Qtr2</c:v>
                </c:pt>
              </c:strCache>
            </c:strRef>
          </c:tx>
          <c:spPr>
            <a:noFill/>
            <a:ln w="25400" cap="flat" cmpd="sng" algn="ctr">
              <a:solidFill>
                <a:schemeClr val="accent2"/>
              </a:solidFill>
              <a:miter lim="800000"/>
            </a:ln>
            <a:effectLst/>
          </c:spPr>
          <c:invertIfNegative val="0"/>
          <c:dLbls>
            <c:delete val="1"/>
          </c:dLbls>
          <c:cat>
            <c:strRef>
              <c:f>Sheet2!$E$182:$E$192</c:f>
              <c:strCache>
                <c:ptCount val="10"/>
                <c:pt idx="0">
                  <c:v>Coffee Maker</c:v>
                </c:pt>
                <c:pt idx="1">
                  <c:v>Laptop</c:v>
                </c:pt>
                <c:pt idx="2">
                  <c:v>Smart Phone</c:v>
                </c:pt>
                <c:pt idx="3">
                  <c:v>Cell Phone</c:v>
                </c:pt>
                <c:pt idx="4">
                  <c:v>Tablet</c:v>
                </c:pt>
                <c:pt idx="5">
                  <c:v>Fridge</c:v>
                </c:pt>
                <c:pt idx="6">
                  <c:v>Deep Freezer</c:v>
                </c:pt>
                <c:pt idx="7">
                  <c:v>Oven</c:v>
                </c:pt>
                <c:pt idx="8">
                  <c:v>Television</c:v>
                </c:pt>
                <c:pt idx="9">
                  <c:v>Air Conditioner</c:v>
                </c:pt>
              </c:strCache>
            </c:strRef>
          </c:cat>
          <c:val>
            <c:numRef>
              <c:f>Sheet2!$G$182:$G$192</c:f>
              <c:numCache>
                <c:formatCode>General</c:formatCode>
                <c:ptCount val="10"/>
                <c:pt idx="0">
                  <c:v>4697700</c:v>
                </c:pt>
                <c:pt idx="1">
                  <c:v>3068800</c:v>
                </c:pt>
                <c:pt idx="2">
                  <c:v>1995630</c:v>
                </c:pt>
                <c:pt idx="3">
                  <c:v>1799280</c:v>
                </c:pt>
                <c:pt idx="4">
                  <c:v>1581300</c:v>
                </c:pt>
                <c:pt idx="5">
                  <c:v>1539300</c:v>
                </c:pt>
                <c:pt idx="6">
                  <c:v>1455685</c:v>
                </c:pt>
                <c:pt idx="7">
                  <c:v>1280160</c:v>
                </c:pt>
                <c:pt idx="8">
                  <c:v>1136100</c:v>
                </c:pt>
                <c:pt idx="9">
                  <c:v>1086050</c:v>
                </c:pt>
              </c:numCache>
            </c:numRef>
          </c:val>
        </c:ser>
        <c:ser>
          <c:idx val="2"/>
          <c:order val="2"/>
          <c:tx>
            <c:strRef>
              <c:f>Sheet2!$H$180:$H$181</c:f>
              <c:strCache>
                <c:ptCount val="1"/>
                <c:pt idx="0">
                  <c:v>Qtr3</c:v>
                </c:pt>
              </c:strCache>
            </c:strRef>
          </c:tx>
          <c:spPr>
            <a:noFill/>
            <a:ln w="25400" cap="flat" cmpd="sng" algn="ctr">
              <a:solidFill>
                <a:schemeClr val="accent3"/>
              </a:solidFill>
              <a:miter lim="800000"/>
            </a:ln>
            <a:effectLst/>
          </c:spPr>
          <c:invertIfNegative val="0"/>
          <c:dLbls>
            <c:delete val="1"/>
          </c:dLbls>
          <c:cat>
            <c:strRef>
              <c:f>Sheet2!$E$182:$E$192</c:f>
              <c:strCache>
                <c:ptCount val="10"/>
                <c:pt idx="0">
                  <c:v>Coffee Maker</c:v>
                </c:pt>
                <c:pt idx="1">
                  <c:v>Laptop</c:v>
                </c:pt>
                <c:pt idx="2">
                  <c:v>Smart Phone</c:v>
                </c:pt>
                <c:pt idx="3">
                  <c:v>Cell Phone</c:v>
                </c:pt>
                <c:pt idx="4">
                  <c:v>Tablet</c:v>
                </c:pt>
                <c:pt idx="5">
                  <c:v>Fridge</c:v>
                </c:pt>
                <c:pt idx="6">
                  <c:v>Deep Freezer</c:v>
                </c:pt>
                <c:pt idx="7">
                  <c:v>Oven</c:v>
                </c:pt>
                <c:pt idx="8">
                  <c:v>Television</c:v>
                </c:pt>
                <c:pt idx="9">
                  <c:v>Air Conditioner</c:v>
                </c:pt>
              </c:strCache>
            </c:strRef>
          </c:cat>
          <c:val>
            <c:numRef>
              <c:f>Sheet2!$H$182:$H$192</c:f>
              <c:numCache>
                <c:formatCode>General</c:formatCode>
                <c:ptCount val="10"/>
                <c:pt idx="0">
                  <c:v>4729200</c:v>
                </c:pt>
                <c:pt idx="1">
                  <c:v>3168200</c:v>
                </c:pt>
                <c:pt idx="2">
                  <c:v>2021110</c:v>
                </c:pt>
                <c:pt idx="3">
                  <c:v>1800120</c:v>
                </c:pt>
                <c:pt idx="4">
                  <c:v>1572900</c:v>
                </c:pt>
                <c:pt idx="5">
                  <c:v>1503600</c:v>
                </c:pt>
                <c:pt idx="6">
                  <c:v>1435735</c:v>
                </c:pt>
                <c:pt idx="7">
                  <c:v>1260000</c:v>
                </c:pt>
                <c:pt idx="8">
                  <c:v>1132950</c:v>
                </c:pt>
                <c:pt idx="9">
                  <c:v>1129187.5</c:v>
                </c:pt>
              </c:numCache>
            </c:numRef>
          </c:val>
        </c:ser>
        <c:ser>
          <c:idx val="3"/>
          <c:order val="3"/>
          <c:tx>
            <c:strRef>
              <c:f>Sheet2!$I$180:$I$181</c:f>
              <c:strCache>
                <c:ptCount val="1"/>
                <c:pt idx="0">
                  <c:v>Qtr4</c:v>
                </c:pt>
              </c:strCache>
            </c:strRef>
          </c:tx>
          <c:spPr>
            <a:noFill/>
            <a:ln w="25400" cap="flat" cmpd="sng" algn="ctr">
              <a:solidFill>
                <a:schemeClr val="accent4"/>
              </a:solidFill>
              <a:miter lim="800000"/>
            </a:ln>
            <a:effectLst/>
          </c:spPr>
          <c:invertIfNegative val="0"/>
          <c:dLbls>
            <c:delete val="1"/>
          </c:dLbls>
          <c:cat>
            <c:strRef>
              <c:f>Sheet2!$E$182:$E$192</c:f>
              <c:strCache>
                <c:ptCount val="10"/>
                <c:pt idx="0">
                  <c:v>Coffee Maker</c:v>
                </c:pt>
                <c:pt idx="1">
                  <c:v>Laptop</c:v>
                </c:pt>
                <c:pt idx="2">
                  <c:v>Smart Phone</c:v>
                </c:pt>
                <c:pt idx="3">
                  <c:v>Cell Phone</c:v>
                </c:pt>
                <c:pt idx="4">
                  <c:v>Tablet</c:v>
                </c:pt>
                <c:pt idx="5">
                  <c:v>Fridge</c:v>
                </c:pt>
                <c:pt idx="6">
                  <c:v>Deep Freezer</c:v>
                </c:pt>
                <c:pt idx="7">
                  <c:v>Oven</c:v>
                </c:pt>
                <c:pt idx="8">
                  <c:v>Television</c:v>
                </c:pt>
                <c:pt idx="9">
                  <c:v>Air Conditioner</c:v>
                </c:pt>
              </c:strCache>
            </c:strRef>
          </c:cat>
          <c:val>
            <c:numRef>
              <c:f>Sheet2!$I$182:$I$192</c:f>
              <c:numCache>
                <c:formatCode>General</c:formatCode>
                <c:ptCount val="10"/>
                <c:pt idx="0">
                  <c:v>4494000</c:v>
                </c:pt>
                <c:pt idx="1">
                  <c:v>3101000</c:v>
                </c:pt>
                <c:pt idx="2">
                  <c:v>2001090</c:v>
                </c:pt>
                <c:pt idx="3">
                  <c:v>1743840</c:v>
                </c:pt>
                <c:pt idx="4">
                  <c:v>1550500</c:v>
                </c:pt>
                <c:pt idx="5">
                  <c:v>1559600</c:v>
                </c:pt>
                <c:pt idx="6">
                  <c:v>1500240</c:v>
                </c:pt>
                <c:pt idx="7">
                  <c:v>1227520</c:v>
                </c:pt>
                <c:pt idx="8">
                  <c:v>1130850</c:v>
                </c:pt>
                <c:pt idx="9">
                  <c:v>1142890</c:v>
                </c:pt>
              </c:numCache>
            </c:numRef>
          </c:val>
        </c:ser>
        <c:dLbls>
          <c:dLblPos val="inEnd"/>
          <c:showLegendKey val="0"/>
          <c:showVal val="1"/>
          <c:showCatName val="0"/>
          <c:showSerName val="0"/>
          <c:showPercent val="0"/>
          <c:showBubbleSize val="0"/>
        </c:dLbls>
        <c:gapWidth val="164"/>
        <c:overlap val="-35"/>
        <c:axId val="1354600704"/>
        <c:axId val="1354590368"/>
      </c:barChart>
      <c:catAx>
        <c:axId val="13546007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354590368"/>
        <c:crosses val="autoZero"/>
        <c:auto val="1"/>
        <c:lblAlgn val="ctr"/>
        <c:lblOffset val="100"/>
        <c:noMultiLvlLbl val="0"/>
      </c:catAx>
      <c:valAx>
        <c:axId val="1354590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3546007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5D6E3-910E-492B-B914-6B62D9BA9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01796331-4324-40C0-A5C8-B60F2035D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5EC963F1-4896-43BD-B348-66B315BC3E0C}"/>
              </a:ext>
            </a:extLst>
          </p:cNvPr>
          <p:cNvSpPr>
            <a:spLocks noGrp="1"/>
          </p:cNvSpPr>
          <p:nvPr>
            <p:ph type="dt" sz="half" idx="10"/>
          </p:nvPr>
        </p:nvSpPr>
        <p:spPr/>
        <p:txBody>
          <a:bodyPr/>
          <a:lstStyle/>
          <a:p>
            <a:fld id="{10265372-62CD-4962-B439-A3516173C966}" type="datetimeFigureOut">
              <a:rPr lang="en-GB" smtClean="0"/>
              <a:t>02/03/2024</a:t>
            </a:fld>
            <a:endParaRPr lang="en-GB"/>
          </a:p>
        </p:txBody>
      </p:sp>
      <p:sp>
        <p:nvSpPr>
          <p:cNvPr id="5" name="Footer Placeholder 4">
            <a:extLst>
              <a:ext uri="{FF2B5EF4-FFF2-40B4-BE49-F238E27FC236}">
                <a16:creationId xmlns:a16="http://schemas.microsoft.com/office/drawing/2014/main" xmlns="" id="{2A8F11E8-311B-45ED-8216-4966A93373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63873AE-7D91-4130-8120-2835EFF8F062}"/>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90556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1397F5-B7B7-45D0-A183-6A4F46D68F6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8750F26-4790-4DA0-8F74-3B6EFBBA0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B5D0A0E5-705E-4BD2-BD9F-C4371CD8BF20}"/>
              </a:ext>
            </a:extLst>
          </p:cNvPr>
          <p:cNvSpPr>
            <a:spLocks noGrp="1"/>
          </p:cNvSpPr>
          <p:nvPr>
            <p:ph type="dt" sz="half" idx="10"/>
          </p:nvPr>
        </p:nvSpPr>
        <p:spPr/>
        <p:txBody>
          <a:bodyPr/>
          <a:lstStyle/>
          <a:p>
            <a:fld id="{10265372-62CD-4962-B439-A3516173C966}" type="datetimeFigureOut">
              <a:rPr lang="en-GB" smtClean="0"/>
              <a:t>02/03/2024</a:t>
            </a:fld>
            <a:endParaRPr lang="en-GB"/>
          </a:p>
        </p:txBody>
      </p:sp>
      <p:sp>
        <p:nvSpPr>
          <p:cNvPr id="5" name="Footer Placeholder 4">
            <a:extLst>
              <a:ext uri="{FF2B5EF4-FFF2-40B4-BE49-F238E27FC236}">
                <a16:creationId xmlns:a16="http://schemas.microsoft.com/office/drawing/2014/main" xmlns="" id="{B5A096CB-1E44-4D67-811B-1C3EF81F77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61BE5F12-B0BF-472F-B0D9-39925707EAB3}"/>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26845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4BCBEE6-BC6C-402F-8201-18D2D1291D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1B2E48EF-D465-4457-84E5-D774B5F07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7C88882-E396-4ABA-AEF8-F450CB2B093E}"/>
              </a:ext>
            </a:extLst>
          </p:cNvPr>
          <p:cNvSpPr>
            <a:spLocks noGrp="1"/>
          </p:cNvSpPr>
          <p:nvPr>
            <p:ph type="dt" sz="half" idx="10"/>
          </p:nvPr>
        </p:nvSpPr>
        <p:spPr/>
        <p:txBody>
          <a:bodyPr/>
          <a:lstStyle/>
          <a:p>
            <a:fld id="{10265372-62CD-4962-B439-A3516173C966}" type="datetimeFigureOut">
              <a:rPr lang="en-GB" smtClean="0"/>
              <a:t>02/03/2024</a:t>
            </a:fld>
            <a:endParaRPr lang="en-GB"/>
          </a:p>
        </p:txBody>
      </p:sp>
      <p:sp>
        <p:nvSpPr>
          <p:cNvPr id="5" name="Footer Placeholder 4">
            <a:extLst>
              <a:ext uri="{FF2B5EF4-FFF2-40B4-BE49-F238E27FC236}">
                <a16:creationId xmlns:a16="http://schemas.microsoft.com/office/drawing/2014/main" xmlns="" id="{6DD0FCBA-B56B-4E73-A5AE-70397D24C3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E982D33-1DA2-459B-8178-6048DA034FFD}"/>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51426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7E4D5A-370E-4940-98EA-C586C67A47E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7805497D-3777-44F4-9932-D575D78DA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E16ADCA1-DBC9-468C-87E5-FA1BA2331A2E}"/>
              </a:ext>
            </a:extLst>
          </p:cNvPr>
          <p:cNvSpPr>
            <a:spLocks noGrp="1"/>
          </p:cNvSpPr>
          <p:nvPr>
            <p:ph type="dt" sz="half" idx="10"/>
          </p:nvPr>
        </p:nvSpPr>
        <p:spPr/>
        <p:txBody>
          <a:bodyPr/>
          <a:lstStyle/>
          <a:p>
            <a:fld id="{10265372-62CD-4962-B439-A3516173C966}" type="datetimeFigureOut">
              <a:rPr lang="en-GB" smtClean="0"/>
              <a:t>02/03/2024</a:t>
            </a:fld>
            <a:endParaRPr lang="en-GB"/>
          </a:p>
        </p:txBody>
      </p:sp>
      <p:sp>
        <p:nvSpPr>
          <p:cNvPr id="5" name="Footer Placeholder 4">
            <a:extLst>
              <a:ext uri="{FF2B5EF4-FFF2-40B4-BE49-F238E27FC236}">
                <a16:creationId xmlns:a16="http://schemas.microsoft.com/office/drawing/2014/main" xmlns="" id="{F79635C5-85AD-43B5-ABEF-35073A2946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242597D-E892-4990-A7EC-87E6D2598160}"/>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75423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4DE55C-7B9D-41C8-A777-BEF9A66D21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4ED9BA0D-CE8A-42B0-B637-E055A4689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F329D38-4969-4EC4-B958-AAE37036997D}"/>
              </a:ext>
            </a:extLst>
          </p:cNvPr>
          <p:cNvSpPr>
            <a:spLocks noGrp="1"/>
          </p:cNvSpPr>
          <p:nvPr>
            <p:ph type="dt" sz="half" idx="10"/>
          </p:nvPr>
        </p:nvSpPr>
        <p:spPr/>
        <p:txBody>
          <a:bodyPr/>
          <a:lstStyle/>
          <a:p>
            <a:fld id="{10265372-62CD-4962-B439-A3516173C966}" type="datetimeFigureOut">
              <a:rPr lang="en-GB" smtClean="0"/>
              <a:t>02/03/2024</a:t>
            </a:fld>
            <a:endParaRPr lang="en-GB"/>
          </a:p>
        </p:txBody>
      </p:sp>
      <p:sp>
        <p:nvSpPr>
          <p:cNvPr id="5" name="Footer Placeholder 4">
            <a:extLst>
              <a:ext uri="{FF2B5EF4-FFF2-40B4-BE49-F238E27FC236}">
                <a16:creationId xmlns:a16="http://schemas.microsoft.com/office/drawing/2014/main" xmlns="" id="{50C8DC12-1C23-491F-962C-DEB133E543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48CDEB7-42FA-4BF6-AA6A-F90B0DF11AFC}"/>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271840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D9C6D4-5A9B-4BEC-AFA3-73DE9A5EDF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389EF9B-8A60-47D0-86AF-C0D3517E9C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93B462CA-C652-4A93-BF7F-2DC171F36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F0E4C9D3-EC1A-41F0-AA9B-D9B3CB1B7B1D}"/>
              </a:ext>
            </a:extLst>
          </p:cNvPr>
          <p:cNvSpPr>
            <a:spLocks noGrp="1"/>
          </p:cNvSpPr>
          <p:nvPr>
            <p:ph type="dt" sz="half" idx="10"/>
          </p:nvPr>
        </p:nvSpPr>
        <p:spPr/>
        <p:txBody>
          <a:bodyPr/>
          <a:lstStyle/>
          <a:p>
            <a:fld id="{10265372-62CD-4962-B439-A3516173C966}" type="datetimeFigureOut">
              <a:rPr lang="en-GB" smtClean="0"/>
              <a:t>02/03/2024</a:t>
            </a:fld>
            <a:endParaRPr lang="en-GB"/>
          </a:p>
        </p:txBody>
      </p:sp>
      <p:sp>
        <p:nvSpPr>
          <p:cNvPr id="6" name="Footer Placeholder 5">
            <a:extLst>
              <a:ext uri="{FF2B5EF4-FFF2-40B4-BE49-F238E27FC236}">
                <a16:creationId xmlns:a16="http://schemas.microsoft.com/office/drawing/2014/main" xmlns="" id="{3189A222-3E73-46D6-AD3E-61697F8379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BDD3226B-43FE-462B-A03A-F37724629FE5}"/>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59923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7A069F-50A7-4A30-A031-8346DADA21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9E8D43C4-9EA0-4211-B9DD-339B01370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8F6C441-C53F-4A5C-96CC-2B88464F6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1EF69FDF-0223-467E-BCF2-5A7AB54758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A58D2B2-54D4-4A67-9FC5-69AC9606C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4602CEE5-2571-44B6-8CD9-B84CCC2260FA}"/>
              </a:ext>
            </a:extLst>
          </p:cNvPr>
          <p:cNvSpPr>
            <a:spLocks noGrp="1"/>
          </p:cNvSpPr>
          <p:nvPr>
            <p:ph type="dt" sz="half" idx="10"/>
          </p:nvPr>
        </p:nvSpPr>
        <p:spPr/>
        <p:txBody>
          <a:bodyPr/>
          <a:lstStyle/>
          <a:p>
            <a:fld id="{10265372-62CD-4962-B439-A3516173C966}" type="datetimeFigureOut">
              <a:rPr lang="en-GB" smtClean="0"/>
              <a:t>02/03/2024</a:t>
            </a:fld>
            <a:endParaRPr lang="en-GB"/>
          </a:p>
        </p:txBody>
      </p:sp>
      <p:sp>
        <p:nvSpPr>
          <p:cNvPr id="8" name="Footer Placeholder 7">
            <a:extLst>
              <a:ext uri="{FF2B5EF4-FFF2-40B4-BE49-F238E27FC236}">
                <a16:creationId xmlns:a16="http://schemas.microsoft.com/office/drawing/2014/main" xmlns="" id="{07983875-6517-457F-A64F-D7F9294BE01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47B57BAF-BE4E-4CF4-987B-E6D390713148}"/>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4757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B9087-35D4-4BD4-A9A2-2B2DDBA1D9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9F6338E5-EB80-404C-BA59-2D218EFDCDAC}"/>
              </a:ext>
            </a:extLst>
          </p:cNvPr>
          <p:cNvSpPr>
            <a:spLocks noGrp="1"/>
          </p:cNvSpPr>
          <p:nvPr>
            <p:ph type="dt" sz="half" idx="10"/>
          </p:nvPr>
        </p:nvSpPr>
        <p:spPr/>
        <p:txBody>
          <a:bodyPr/>
          <a:lstStyle/>
          <a:p>
            <a:fld id="{10265372-62CD-4962-B439-A3516173C966}" type="datetimeFigureOut">
              <a:rPr lang="en-GB" smtClean="0"/>
              <a:t>02/03/2024</a:t>
            </a:fld>
            <a:endParaRPr lang="en-GB"/>
          </a:p>
        </p:txBody>
      </p:sp>
      <p:sp>
        <p:nvSpPr>
          <p:cNvPr id="4" name="Footer Placeholder 3">
            <a:extLst>
              <a:ext uri="{FF2B5EF4-FFF2-40B4-BE49-F238E27FC236}">
                <a16:creationId xmlns:a16="http://schemas.microsoft.com/office/drawing/2014/main" xmlns="" id="{410B98D3-2CA4-4847-97E6-68C1A1E003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8C198D09-1835-480B-B913-480E9B6BC3CC}"/>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318651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B9E73F-6EE3-48F3-ADC0-39DBA1C1096A}"/>
              </a:ext>
            </a:extLst>
          </p:cNvPr>
          <p:cNvSpPr>
            <a:spLocks noGrp="1"/>
          </p:cNvSpPr>
          <p:nvPr>
            <p:ph type="dt" sz="half" idx="10"/>
          </p:nvPr>
        </p:nvSpPr>
        <p:spPr/>
        <p:txBody>
          <a:bodyPr/>
          <a:lstStyle/>
          <a:p>
            <a:fld id="{10265372-62CD-4962-B439-A3516173C966}" type="datetimeFigureOut">
              <a:rPr lang="en-GB" smtClean="0"/>
              <a:t>02/03/2024</a:t>
            </a:fld>
            <a:endParaRPr lang="en-GB"/>
          </a:p>
        </p:txBody>
      </p:sp>
      <p:sp>
        <p:nvSpPr>
          <p:cNvPr id="3" name="Footer Placeholder 2">
            <a:extLst>
              <a:ext uri="{FF2B5EF4-FFF2-40B4-BE49-F238E27FC236}">
                <a16:creationId xmlns:a16="http://schemas.microsoft.com/office/drawing/2014/main" xmlns="" id="{DB31F0E9-53F7-49D3-9A8A-B5ECB373247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12AF3F2A-5FE6-4656-BC50-B84CC28281E9}"/>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18842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D4A5A-1F35-41C7-ADCD-90ED8E367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C74E814B-33D7-4645-BBB3-7F2115D7D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8EC151D2-EBA7-4EB8-9491-1B1CC1C93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38F79C9-8D5F-4061-BEDE-D2AE41115999}"/>
              </a:ext>
            </a:extLst>
          </p:cNvPr>
          <p:cNvSpPr>
            <a:spLocks noGrp="1"/>
          </p:cNvSpPr>
          <p:nvPr>
            <p:ph type="dt" sz="half" idx="10"/>
          </p:nvPr>
        </p:nvSpPr>
        <p:spPr/>
        <p:txBody>
          <a:bodyPr/>
          <a:lstStyle/>
          <a:p>
            <a:fld id="{10265372-62CD-4962-B439-A3516173C966}" type="datetimeFigureOut">
              <a:rPr lang="en-GB" smtClean="0"/>
              <a:t>02/03/2024</a:t>
            </a:fld>
            <a:endParaRPr lang="en-GB"/>
          </a:p>
        </p:txBody>
      </p:sp>
      <p:sp>
        <p:nvSpPr>
          <p:cNvPr id="6" name="Footer Placeholder 5">
            <a:extLst>
              <a:ext uri="{FF2B5EF4-FFF2-40B4-BE49-F238E27FC236}">
                <a16:creationId xmlns:a16="http://schemas.microsoft.com/office/drawing/2014/main" xmlns="" id="{CB700192-40C5-48DB-8295-50202A3569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7449F30C-E15B-4FCF-BEF1-A727538DBFFC}"/>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37193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4F67D-A1AB-46BA-B191-AFE1B311C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312E0D61-08DF-4F42-8E97-8A9957711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7904EEE-72A3-4265-A5D2-8797C50E9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00D54A9-5937-47B6-B26A-CEB8BEF979E3}"/>
              </a:ext>
            </a:extLst>
          </p:cNvPr>
          <p:cNvSpPr>
            <a:spLocks noGrp="1"/>
          </p:cNvSpPr>
          <p:nvPr>
            <p:ph type="dt" sz="half" idx="10"/>
          </p:nvPr>
        </p:nvSpPr>
        <p:spPr/>
        <p:txBody>
          <a:bodyPr/>
          <a:lstStyle/>
          <a:p>
            <a:fld id="{10265372-62CD-4962-B439-A3516173C966}" type="datetimeFigureOut">
              <a:rPr lang="en-GB" smtClean="0"/>
              <a:t>02/03/2024</a:t>
            </a:fld>
            <a:endParaRPr lang="en-GB"/>
          </a:p>
        </p:txBody>
      </p:sp>
      <p:sp>
        <p:nvSpPr>
          <p:cNvPr id="6" name="Footer Placeholder 5">
            <a:extLst>
              <a:ext uri="{FF2B5EF4-FFF2-40B4-BE49-F238E27FC236}">
                <a16:creationId xmlns:a16="http://schemas.microsoft.com/office/drawing/2014/main" xmlns="" id="{47E9FB32-6DD9-4048-9FC0-A59106015A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9E4A0DA-035F-4E14-8783-FCCBA5D9445A}"/>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428845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22C596A-76F7-406C-A216-9B10E288F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27528B31-002F-4C46-BACD-01FBD39FE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437561DD-544C-4DE8-BA17-A32AF8FAEA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65372-62CD-4962-B439-A3516173C966}" type="datetimeFigureOut">
              <a:rPr lang="en-GB" smtClean="0"/>
              <a:t>02/03/2024</a:t>
            </a:fld>
            <a:endParaRPr lang="en-GB"/>
          </a:p>
        </p:txBody>
      </p:sp>
      <p:sp>
        <p:nvSpPr>
          <p:cNvPr id="5" name="Footer Placeholder 4">
            <a:extLst>
              <a:ext uri="{FF2B5EF4-FFF2-40B4-BE49-F238E27FC236}">
                <a16:creationId xmlns:a16="http://schemas.microsoft.com/office/drawing/2014/main" xmlns="" id="{B1A93D1C-D3F9-45B2-A14E-4B414D518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188E5BE5-F84B-4009-9149-6AABF73B65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E8E5D-5CD7-43CB-AF8B-7CD14ECDBD56}" type="slidenum">
              <a:rPr lang="en-GB" smtClean="0"/>
              <a:t>‹#›</a:t>
            </a:fld>
            <a:endParaRPr lang="en-GB"/>
          </a:p>
        </p:txBody>
      </p:sp>
    </p:spTree>
    <p:extLst>
      <p:ext uri="{BB962C8B-B14F-4D97-AF65-F5344CB8AC3E}">
        <p14:creationId xmlns:p14="http://schemas.microsoft.com/office/powerpoint/2010/main" val="284794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54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Analysis Project on Electrical </a:t>
            </a:r>
            <a:r>
              <a:rPr lang="en-US" sz="5400"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Products </a:t>
            </a:r>
            <a:r>
              <a:rPr lang="en-US" sz="54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a:t>
            </a:r>
          </a:p>
        </p:txBody>
      </p:sp>
      <p:sp>
        <p:nvSpPr>
          <p:cNvPr id="5" name="Content Placeholder 4"/>
          <p:cNvSpPr>
            <a:spLocks noGrp="1"/>
          </p:cNvSpPr>
          <p:nvPr>
            <p:ph idx="1"/>
          </p:nvPr>
        </p:nvSpPr>
        <p:spPr/>
        <p:txBody>
          <a:bodyPr>
            <a:normAutofit/>
          </a:bodyPr>
          <a:lstStyle/>
          <a:p>
            <a:endParaRPr lang="en-US" dirty="0" smtClean="0"/>
          </a:p>
          <a:p>
            <a:endParaRPr lang="en-US" dirty="0"/>
          </a:p>
          <a:p>
            <a:pPr marL="0" indent="0">
              <a:buNone/>
            </a:pPr>
            <a:r>
              <a:rPr lang="en-US" dirty="0"/>
              <a:t> </a:t>
            </a:r>
            <a:r>
              <a:rPr lang="en-US" dirty="0" smtClean="0"/>
              <a:t>                                 </a:t>
            </a:r>
            <a:r>
              <a:rPr lang="en-US" sz="4000" i="1" dirty="0" smtClean="0">
                <a:latin typeface="Times New Roman" panose="02020603050405020304" pitchFamily="18" charset="0"/>
                <a:cs typeface="Times New Roman" panose="02020603050405020304" pitchFamily="18" charset="0"/>
              </a:rPr>
              <a:t>Submitted </a:t>
            </a:r>
            <a:r>
              <a:rPr lang="en-US" sz="4000" i="1" dirty="0">
                <a:latin typeface="Times New Roman" panose="02020603050405020304" pitchFamily="18" charset="0"/>
                <a:cs typeface="Times New Roman" panose="02020603050405020304" pitchFamily="18" charset="0"/>
              </a:rPr>
              <a:t>by </a:t>
            </a:r>
            <a:r>
              <a:rPr lang="en-US" sz="4000" i="1" dirty="0" err="1" smtClean="0">
                <a:latin typeface="Times New Roman" panose="02020603050405020304" pitchFamily="18" charset="0"/>
                <a:cs typeface="Times New Roman" panose="02020603050405020304" pitchFamily="18" charset="0"/>
              </a:rPr>
              <a:t>Alexpious</a:t>
            </a:r>
            <a:endParaRPr lang="en-US" sz="4000" i="1" dirty="0">
              <a:latin typeface="Times New Roman" panose="02020603050405020304" pitchFamily="18" charset="0"/>
              <a:cs typeface="Times New Roman" panose="02020603050405020304" pitchFamily="18" charset="0"/>
            </a:endParaRPr>
          </a:p>
          <a:p>
            <a:pPr marL="0" indent="0">
              <a:buNone/>
            </a:pPr>
            <a:endParaRPr lang="en-US" sz="4000" i="1" dirty="0">
              <a:latin typeface="Times New Roman" panose="02020603050405020304" pitchFamily="18" charset="0"/>
              <a:cs typeface="Times New Roman" panose="02020603050405020304" pitchFamily="18" charset="0"/>
            </a:endParaRPr>
          </a:p>
          <a:p>
            <a:pPr marL="0" indent="0">
              <a:buNone/>
            </a:pPr>
            <a:r>
              <a:rPr lang="en-US" sz="4000" i="1" dirty="0" smtClean="0">
                <a:latin typeface="Times New Roman" panose="02020603050405020304" pitchFamily="18" charset="0"/>
                <a:cs typeface="Times New Roman" panose="02020603050405020304" pitchFamily="18" charset="0"/>
              </a:rPr>
              <a:t>                             </a:t>
            </a:r>
            <a:r>
              <a:rPr lang="en-US" sz="3200" i="1" dirty="0" smtClean="0">
                <a:latin typeface="Times New Roman" panose="02020603050405020304" pitchFamily="18" charset="0"/>
                <a:cs typeface="Times New Roman" panose="02020603050405020304" pitchFamily="18" charset="0"/>
              </a:rPr>
              <a:t>1st </a:t>
            </a:r>
            <a:r>
              <a:rPr lang="en-US" sz="3200" i="1" dirty="0">
                <a:latin typeface="Times New Roman" panose="02020603050405020304" pitchFamily="18" charset="0"/>
                <a:cs typeface="Times New Roman" panose="02020603050405020304" pitchFamily="18" charset="0"/>
              </a:rPr>
              <a:t>of </a:t>
            </a:r>
            <a:r>
              <a:rPr lang="en-US" sz="3200" i="1" dirty="0" smtClean="0">
                <a:latin typeface="Times New Roman" panose="02020603050405020304" pitchFamily="18" charset="0"/>
                <a:cs typeface="Times New Roman" panose="02020603050405020304" pitchFamily="18" charset="0"/>
              </a:rPr>
              <a:t>March,2023.</a:t>
            </a:r>
            <a:endParaRPr lang="en-US" sz="32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36DB35D0-3D61-4FF6-B087-8568F4194593}"/>
              </a:ext>
            </a:extLst>
          </p:cNvPr>
          <p:cNvPicPr>
            <a:picLocks noChangeAspect="1"/>
          </p:cNvPicPr>
          <p:nvPr/>
        </p:nvPicPr>
        <p:blipFill>
          <a:blip r:embed="rId2"/>
          <a:stretch>
            <a:fillRect/>
          </a:stretch>
        </p:blipFill>
        <p:spPr>
          <a:xfrm>
            <a:off x="6032740" y="5581291"/>
            <a:ext cx="6159260" cy="1276709"/>
          </a:xfrm>
          <a:prstGeom prst="rect">
            <a:avLst/>
          </a:prstGeom>
        </p:spPr>
      </p:pic>
      <p:sp>
        <p:nvSpPr>
          <p:cNvPr id="6" name="Rectangle 5"/>
          <p:cNvSpPr/>
          <p:nvPr/>
        </p:nvSpPr>
        <p:spPr>
          <a:xfrm>
            <a:off x="3243304" y="5927257"/>
            <a:ext cx="2210029"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GIVEN BY:</a:t>
            </a:r>
          </a:p>
        </p:txBody>
      </p:sp>
    </p:spTree>
    <p:extLst>
      <p:ext uri="{BB962C8B-B14F-4D97-AF65-F5344CB8AC3E}">
        <p14:creationId xmlns:p14="http://schemas.microsoft.com/office/powerpoint/2010/main" val="294500759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696685" y="200522"/>
            <a:ext cx="10929258" cy="1477328"/>
          </a:xfrm>
          <a:prstGeom prst="rect">
            <a:avLst/>
          </a:prstGeom>
        </p:spPr>
        <p:txBody>
          <a:bodyPr wrap="square">
            <a:spAutoFit/>
          </a:bodyPr>
          <a:lstStyle/>
          <a:p>
            <a:r>
              <a:rPr lang="en-US" b="1" dirty="0">
                <a:solidFill>
                  <a:srgbClr val="0D0D0D"/>
                </a:solidFill>
                <a:latin typeface="Söhne"/>
              </a:rPr>
              <a:t>Profitability Analysis:</a:t>
            </a:r>
            <a:endParaRPr lang="en-US" dirty="0">
              <a:solidFill>
                <a:srgbClr val="0D0D0D"/>
              </a:solidFill>
              <a:latin typeface="Söhne"/>
            </a:endParaRPr>
          </a:p>
          <a:p>
            <a:r>
              <a:rPr lang="en-US" dirty="0">
                <a:solidFill>
                  <a:srgbClr val="0D0D0D"/>
                </a:solidFill>
                <a:latin typeface="Söhne"/>
              </a:rPr>
              <a:t>Profitability was analyzed by calculating the profit for each transaction (price minus product cost) and summarizing the total profit by product  using pivot tables and a </a:t>
            </a:r>
            <a:r>
              <a:rPr lang="en-US" dirty="0" smtClean="0">
                <a:solidFill>
                  <a:srgbClr val="0D0D0D"/>
                </a:solidFill>
                <a:latin typeface="Söhne"/>
              </a:rPr>
              <a:t>clustered column </a:t>
            </a:r>
            <a:r>
              <a:rPr lang="en-US" dirty="0">
                <a:solidFill>
                  <a:srgbClr val="0D0D0D"/>
                </a:solidFill>
                <a:latin typeface="Söhne"/>
              </a:rPr>
              <a:t>was created from it. The analysis </a:t>
            </a:r>
            <a:r>
              <a:rPr lang="en-US" dirty="0" smtClean="0">
                <a:solidFill>
                  <a:srgbClr val="0D0D0D"/>
                </a:solidFill>
                <a:latin typeface="Söhne"/>
              </a:rPr>
              <a:t>analyze the performance of the top 10 products across four quarters providing insights into profitability trends over time.</a:t>
            </a:r>
            <a:endParaRPr lang="en-US" dirty="0">
              <a:solidFill>
                <a:srgbClr val="0D0D0D"/>
              </a:solidFill>
              <a:latin typeface="Söhne"/>
            </a:endParaRPr>
          </a:p>
        </p:txBody>
      </p:sp>
      <p:graphicFrame>
        <p:nvGraphicFramePr>
          <p:cNvPr id="6" name="Chart 5"/>
          <p:cNvGraphicFramePr>
            <a:graphicFrameLocks/>
          </p:cNvGraphicFramePr>
          <p:nvPr>
            <p:extLst>
              <p:ext uri="{D42A27DB-BD31-4B8C-83A1-F6EECF244321}">
                <p14:modId xmlns:p14="http://schemas.microsoft.com/office/powerpoint/2010/main" val="3211631573"/>
              </p:ext>
            </p:extLst>
          </p:nvPr>
        </p:nvGraphicFramePr>
        <p:xfrm>
          <a:off x="1257299" y="2057399"/>
          <a:ext cx="9797143" cy="45556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6310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454A002-1B9A-42B5-9410-7ECC72679E8C}"/>
              </a:ext>
            </a:extLst>
          </p:cNvPr>
          <p:cNvSpPr txBox="1"/>
          <p:nvPr/>
        </p:nvSpPr>
        <p:spPr>
          <a:xfrm>
            <a:off x="1356070" y="1551963"/>
            <a:ext cx="9185945" cy="4827284"/>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Base</a:t>
            </a:r>
            <a:r>
              <a:rPr lang="en-US" sz="2400" dirty="0" smtClean="0">
                <a:latin typeface="Times New Roman" panose="02020603050405020304" pitchFamily="18" charset="0"/>
                <a:cs typeface="Times New Roman" panose="02020603050405020304" pitchFamily="18" charset="0"/>
              </a:rPr>
              <a:t>d </a:t>
            </a:r>
            <a:r>
              <a:rPr lang="en-US" sz="2400" dirty="0">
                <a:latin typeface="Times New Roman" panose="02020603050405020304" pitchFamily="18" charset="0"/>
                <a:cs typeface="Times New Roman" panose="02020603050405020304" pitchFamily="18" charset="0"/>
              </a:rPr>
              <a:t>on the insights derived from the analysis, the following recommendations are proposed</a:t>
            </a:r>
            <a:r>
              <a:rPr lang="en-US" sz="2400" dirty="0" smtClean="0">
                <a:latin typeface="Times New Roman" panose="02020603050405020304" pitchFamily="18" charset="0"/>
                <a:cs typeface="Times New Roman" panose="02020603050405020304" pitchFamily="18" charset="0"/>
              </a:rPr>
              <a:t>:</a:t>
            </a:r>
          </a:p>
          <a:p>
            <a:pPr>
              <a:lnSpc>
                <a:spcPct val="150000"/>
              </a:lnSpc>
            </a:pPr>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Implement targeted marketing strategies to promote top-selling products.</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Provide training and support to sales representatives to improve performance.</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Explore expansion opportunities in high-performing geographical regions.</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Focus on high-profit products and customers to maximize profitability.</a:t>
            </a:r>
          </a:p>
          <a:p>
            <a:pPr>
              <a:lnSpc>
                <a:spcPct val="150000"/>
              </a:lnSpc>
            </a:pPr>
            <a:endParaRPr lang="en-GB"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EC68A31F-7593-4E4C-A5A8-39ADEDB62B62}"/>
              </a:ext>
            </a:extLst>
          </p:cNvPr>
          <p:cNvSpPr txBox="1"/>
          <p:nvPr/>
        </p:nvSpPr>
        <p:spPr>
          <a:xfrm>
            <a:off x="4486011" y="642966"/>
            <a:ext cx="3219975" cy="461665"/>
          </a:xfrm>
          <a:prstGeom prst="rect">
            <a:avLst/>
          </a:prstGeom>
          <a:solidFill>
            <a:schemeClr val="accent1">
              <a:lumMod val="50000"/>
            </a:schemeClr>
          </a:solidFill>
        </p:spPr>
        <p:txBody>
          <a:bodyPr wrap="square" rtlCol="0">
            <a:spAutoFit/>
          </a:bodyPr>
          <a:lstStyle/>
          <a:p>
            <a:r>
              <a:rPr lang="en-GB" sz="2400" b="1" dirty="0" smtClean="0">
                <a:solidFill>
                  <a:schemeClr val="bg1"/>
                </a:solidFill>
              </a:rPr>
              <a:t>      RECOMMENDATION</a:t>
            </a:r>
            <a:endParaRPr lang="en-GB" sz="2400" b="1" dirty="0">
              <a:solidFill>
                <a:schemeClr val="bg1"/>
              </a:solidFill>
            </a:endParaRPr>
          </a:p>
        </p:txBody>
      </p:sp>
    </p:spTree>
    <p:extLst>
      <p:ext uri="{BB962C8B-B14F-4D97-AF65-F5344CB8AC3E}">
        <p14:creationId xmlns:p14="http://schemas.microsoft.com/office/powerpoint/2010/main" val="2308332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8A31F-7593-4E4C-A5A8-39ADEDB62B62}"/>
              </a:ext>
            </a:extLst>
          </p:cNvPr>
          <p:cNvSpPr txBox="1"/>
          <p:nvPr/>
        </p:nvSpPr>
        <p:spPr>
          <a:xfrm>
            <a:off x="4486011" y="642966"/>
            <a:ext cx="3219975" cy="461665"/>
          </a:xfrm>
          <a:prstGeom prst="rect">
            <a:avLst/>
          </a:prstGeom>
          <a:solidFill>
            <a:schemeClr val="accent1">
              <a:lumMod val="50000"/>
            </a:schemeClr>
          </a:solidFill>
        </p:spPr>
        <p:txBody>
          <a:bodyPr wrap="square" rtlCol="0">
            <a:spAutoFit/>
          </a:bodyPr>
          <a:lstStyle/>
          <a:p>
            <a:r>
              <a:rPr lang="en-GB" sz="2400" b="1" dirty="0" smtClean="0">
                <a:solidFill>
                  <a:schemeClr val="bg1"/>
                </a:solidFill>
              </a:rPr>
              <a:t>      INTRODUCTION</a:t>
            </a:r>
            <a:endParaRPr lang="en-GB" sz="2400" b="1" dirty="0">
              <a:solidFill>
                <a:schemeClr val="bg1"/>
              </a:solidFill>
            </a:endParaRPr>
          </a:p>
        </p:txBody>
      </p:sp>
      <p:sp>
        <p:nvSpPr>
          <p:cNvPr id="4" name="TextBox 3">
            <a:extLst>
              <a:ext uri="{FF2B5EF4-FFF2-40B4-BE49-F238E27FC236}">
                <a16:creationId xmlns:a16="http://schemas.microsoft.com/office/drawing/2014/main" xmlns="" id="{3E4297A1-22B0-4E32-9596-CB8C78121286}"/>
              </a:ext>
            </a:extLst>
          </p:cNvPr>
          <p:cNvSpPr txBox="1"/>
          <p:nvPr/>
        </p:nvSpPr>
        <p:spPr>
          <a:xfrm>
            <a:off x="334537" y="1346224"/>
            <a:ext cx="11552663" cy="5262979"/>
          </a:xfrm>
          <a:prstGeom prst="rect">
            <a:avLst/>
          </a:prstGeom>
          <a:noFill/>
          <a:ln w="12700">
            <a:noFill/>
          </a:ln>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The analysis presented in this report aims to examine the sales performance of electrical products using a dataset sourced from Kaggle. This dataset provides detailed information on sales transactions, including invoice ID, product details, sales quantity, pricing information, customer demographics, and sales representatives' data. The primary objective of this analysis is to uncover key insights into sales trends, geographical distribution, product performance, and profitability, with the ultimate goal of providing actionable recommendations for business </a:t>
            </a:r>
            <a:r>
              <a:rPr lang="en-US" sz="2800" b="1" dirty="0" smtClean="0">
                <a:latin typeface="Times New Roman" panose="02020603050405020304" pitchFamily="18" charset="0"/>
                <a:cs typeface="Times New Roman" panose="02020603050405020304" pitchFamily="18" charset="0"/>
              </a:rPr>
              <a:t>enhancement.</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24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3B5C9EE-3E1D-44F5-8CAD-5607F011B946}"/>
              </a:ext>
            </a:extLst>
          </p:cNvPr>
          <p:cNvSpPr txBox="1"/>
          <p:nvPr/>
        </p:nvSpPr>
        <p:spPr>
          <a:xfrm>
            <a:off x="1356219" y="1311104"/>
            <a:ext cx="9479560" cy="5925340"/>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Introduction</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Project Overview</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Research Questions</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Methodology</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Result Findings</a:t>
            </a:r>
          </a:p>
          <a:p>
            <a:pPr marL="457200" indent="-457200">
              <a:lnSpc>
                <a:spcPct val="150000"/>
              </a:lnSpc>
              <a:buFont typeface="Wingdings" panose="05000000000000000000" pitchFamily="2" charset="2"/>
              <a:buChar char="q"/>
            </a:pPr>
            <a:r>
              <a:rPr lang="en-US" sz="3200" dirty="0" smtClean="0">
                <a:latin typeface="Times New Roman" panose="02020603050405020304" pitchFamily="18" charset="0"/>
                <a:cs typeface="Times New Roman" panose="02020603050405020304" pitchFamily="18" charset="0"/>
              </a:rPr>
              <a:t>Conclusions</a:t>
            </a:r>
            <a:endParaRPr lang="en-US" sz="32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Recommendations</a:t>
            </a:r>
          </a:p>
          <a:p>
            <a:pPr>
              <a:lnSpc>
                <a:spcPct val="150000"/>
              </a:lnSpc>
            </a:pPr>
            <a:endParaRPr lang="en-GB" sz="3200" dirty="0"/>
          </a:p>
        </p:txBody>
      </p:sp>
      <p:sp>
        <p:nvSpPr>
          <p:cNvPr id="4" name="TextBox 3">
            <a:extLst>
              <a:ext uri="{FF2B5EF4-FFF2-40B4-BE49-F238E27FC236}">
                <a16:creationId xmlns:a16="http://schemas.microsoft.com/office/drawing/2014/main" xmlns="" id="{EC68A31F-7593-4E4C-A5A8-39ADEDB62B62}"/>
              </a:ext>
            </a:extLst>
          </p:cNvPr>
          <p:cNvSpPr txBox="1"/>
          <p:nvPr/>
        </p:nvSpPr>
        <p:spPr>
          <a:xfrm>
            <a:off x="3623369" y="849439"/>
            <a:ext cx="3219975" cy="461665"/>
          </a:xfrm>
          <a:prstGeom prst="rect">
            <a:avLst/>
          </a:prstGeom>
          <a:solidFill>
            <a:schemeClr val="accent1">
              <a:lumMod val="50000"/>
            </a:schemeClr>
          </a:solidFill>
        </p:spPr>
        <p:txBody>
          <a:bodyPr wrap="square" rtlCol="0">
            <a:spAutoFit/>
          </a:bodyPr>
          <a:lstStyle/>
          <a:p>
            <a:r>
              <a:rPr lang="en-GB" sz="2400" b="1" dirty="0" smtClean="0">
                <a:solidFill>
                  <a:schemeClr val="bg1"/>
                </a:solidFill>
              </a:rPr>
              <a:t>      TABLE OF CONTENTS</a:t>
            </a:r>
            <a:endParaRPr lang="en-GB" sz="2400" b="1" dirty="0">
              <a:solidFill>
                <a:schemeClr val="bg1"/>
              </a:solidFill>
            </a:endParaRPr>
          </a:p>
        </p:txBody>
      </p:sp>
    </p:spTree>
    <p:extLst>
      <p:ext uri="{BB962C8B-B14F-4D97-AF65-F5344CB8AC3E}">
        <p14:creationId xmlns:p14="http://schemas.microsoft.com/office/powerpoint/2010/main" val="2469908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57AD0C1-12E4-4500-9F56-F45E5EFE1FC8}"/>
              </a:ext>
            </a:extLst>
          </p:cNvPr>
          <p:cNvSpPr txBox="1"/>
          <p:nvPr/>
        </p:nvSpPr>
        <p:spPr>
          <a:xfrm>
            <a:off x="4486012" y="849439"/>
            <a:ext cx="3219975" cy="461665"/>
          </a:xfrm>
          <a:prstGeom prst="rect">
            <a:avLst/>
          </a:prstGeom>
          <a:solidFill>
            <a:schemeClr val="accent1">
              <a:lumMod val="50000"/>
            </a:schemeClr>
          </a:solidFill>
        </p:spPr>
        <p:txBody>
          <a:bodyPr wrap="square" rtlCol="0">
            <a:spAutoFit/>
          </a:bodyPr>
          <a:lstStyle/>
          <a:p>
            <a:r>
              <a:rPr lang="en-GB" sz="2400" b="1" dirty="0" smtClean="0">
                <a:solidFill>
                  <a:schemeClr val="bg1"/>
                </a:solidFill>
              </a:rPr>
              <a:t>    PROJECT OVERVIEW</a:t>
            </a:r>
          </a:p>
        </p:txBody>
      </p:sp>
      <p:sp>
        <p:nvSpPr>
          <p:cNvPr id="5" name="TextBox 4">
            <a:extLst>
              <a:ext uri="{FF2B5EF4-FFF2-40B4-BE49-F238E27FC236}">
                <a16:creationId xmlns:a16="http://schemas.microsoft.com/office/drawing/2014/main" xmlns="" id="{FF833894-C38A-4C31-AEC6-786D94FC9FE8}"/>
              </a:ext>
            </a:extLst>
          </p:cNvPr>
          <p:cNvSpPr txBox="1"/>
          <p:nvPr/>
        </p:nvSpPr>
        <p:spPr>
          <a:xfrm>
            <a:off x="334538" y="1702965"/>
            <a:ext cx="11619570" cy="3970318"/>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The project involves analyzing a dataset of electrical product sales obtained from Kaggle. The dataset encompasses various dimensions of sales transactions and customer information, providing a comprehensive view of sales performance. By conducting a detailed analysis of the dataset, the aim is to gain insights into factors influencing sales, identify trends, and formulate recommendations to improve business outcomes.</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168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FB89927-26BB-4834-96C3-2E32FAE52316}"/>
              </a:ext>
            </a:extLst>
          </p:cNvPr>
          <p:cNvSpPr txBox="1"/>
          <p:nvPr/>
        </p:nvSpPr>
        <p:spPr>
          <a:xfrm>
            <a:off x="1141904" y="1739592"/>
            <a:ext cx="10165434" cy="403187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 analysis seeks to address the following research questions</a:t>
            </a:r>
            <a:r>
              <a:rPr lang="en-US" sz="3200" dirty="0" smtClean="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What are the top-selling electrical products?</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How do sales vary across different geographical regions?</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What factors influence sales performance by sales representatives?</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What is the overall profitability of electrical products?</a:t>
            </a:r>
          </a:p>
        </p:txBody>
      </p:sp>
      <p:sp>
        <p:nvSpPr>
          <p:cNvPr id="5" name="TextBox 4">
            <a:extLst>
              <a:ext uri="{FF2B5EF4-FFF2-40B4-BE49-F238E27FC236}">
                <a16:creationId xmlns:a16="http://schemas.microsoft.com/office/drawing/2014/main" xmlns="" id="{EC68A31F-7593-4E4C-A5A8-39ADEDB62B62}"/>
              </a:ext>
            </a:extLst>
          </p:cNvPr>
          <p:cNvSpPr txBox="1"/>
          <p:nvPr/>
        </p:nvSpPr>
        <p:spPr>
          <a:xfrm>
            <a:off x="4365241" y="660219"/>
            <a:ext cx="4071393" cy="461665"/>
          </a:xfrm>
          <a:prstGeom prst="rect">
            <a:avLst/>
          </a:prstGeom>
          <a:solidFill>
            <a:schemeClr val="accent1">
              <a:lumMod val="50000"/>
            </a:schemeClr>
          </a:solidFill>
        </p:spPr>
        <p:txBody>
          <a:bodyPr wrap="square" rtlCol="0">
            <a:spAutoFit/>
          </a:bodyPr>
          <a:lstStyle/>
          <a:p>
            <a:r>
              <a:rPr lang="en-GB" sz="2400" b="1" dirty="0" smtClean="0">
                <a:solidFill>
                  <a:schemeClr val="bg1"/>
                </a:solidFill>
              </a:rPr>
              <a:t>      RESEARCH   QUESTIONS</a:t>
            </a:r>
            <a:endParaRPr lang="en-GB" sz="2400" b="1" dirty="0">
              <a:solidFill>
                <a:schemeClr val="bg1"/>
              </a:solidFill>
            </a:endParaRPr>
          </a:p>
        </p:txBody>
      </p:sp>
    </p:spTree>
    <p:extLst>
      <p:ext uri="{BB962C8B-B14F-4D97-AF65-F5344CB8AC3E}">
        <p14:creationId xmlns:p14="http://schemas.microsoft.com/office/powerpoint/2010/main" val="1787355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5034A1-9467-495F-9512-715AB6BE353B}"/>
              </a:ext>
            </a:extLst>
          </p:cNvPr>
          <p:cNvSpPr txBox="1"/>
          <p:nvPr/>
        </p:nvSpPr>
        <p:spPr>
          <a:xfrm>
            <a:off x="1754696" y="1585518"/>
            <a:ext cx="10132504" cy="489685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methodology adopted for this analysis includes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Data Cleaning: Handling missing values, removing duplicates, and ensuring data consistency.</a:t>
            </a:r>
          </a:p>
          <a:p>
            <a:pPr marL="285750" indent="-28575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Exploratory Data Analysis (EDA): Exploring </a:t>
            </a:r>
            <a:r>
              <a:rPr lang="en-US" sz="2400" dirty="0">
                <a:latin typeface="Times New Roman" panose="02020603050405020304" pitchFamily="18" charset="0"/>
                <a:cs typeface="Times New Roman" panose="02020603050405020304" pitchFamily="18" charset="0"/>
              </a:rPr>
              <a:t>the distribution of variables, detecting outliers, and identifying </a:t>
            </a:r>
            <a:r>
              <a:rPr lang="en-US" sz="2400" dirty="0" smtClean="0">
                <a:latin typeface="Times New Roman" panose="02020603050405020304" pitchFamily="18" charset="0"/>
                <a:cs typeface="Times New Roman" panose="02020603050405020304" pitchFamily="18" charset="0"/>
              </a:rPr>
              <a:t>patterns</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Visualization: Creating charts and graphs to visualize key insights and trends in the data.</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Analysis: Conducting in-depth analysis to answer research questions and derive actionable insights.</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Interpretation: Interpreting the findings from the analysis to draw meaningful conclusions.</a:t>
            </a:r>
          </a:p>
          <a:p>
            <a:pPr>
              <a:lnSpc>
                <a:spcPct val="150000"/>
              </a:lnSpc>
            </a:pPr>
            <a:endParaRPr lang="en-GB" dirty="0"/>
          </a:p>
        </p:txBody>
      </p:sp>
      <p:sp>
        <p:nvSpPr>
          <p:cNvPr id="5" name="TextBox 4">
            <a:extLst>
              <a:ext uri="{FF2B5EF4-FFF2-40B4-BE49-F238E27FC236}">
                <a16:creationId xmlns:a16="http://schemas.microsoft.com/office/drawing/2014/main" xmlns="" id="{EC68A31F-7593-4E4C-A5A8-39ADEDB62B62}"/>
              </a:ext>
            </a:extLst>
          </p:cNvPr>
          <p:cNvSpPr txBox="1"/>
          <p:nvPr/>
        </p:nvSpPr>
        <p:spPr>
          <a:xfrm>
            <a:off x="4486011" y="642966"/>
            <a:ext cx="3219975" cy="461665"/>
          </a:xfrm>
          <a:prstGeom prst="rect">
            <a:avLst/>
          </a:prstGeom>
          <a:solidFill>
            <a:schemeClr val="accent1">
              <a:lumMod val="50000"/>
            </a:schemeClr>
          </a:solidFill>
        </p:spPr>
        <p:txBody>
          <a:bodyPr wrap="square" rtlCol="0">
            <a:spAutoFit/>
          </a:bodyPr>
          <a:lstStyle/>
          <a:p>
            <a:r>
              <a:rPr lang="en-GB" sz="2400" b="1" dirty="0" smtClean="0">
                <a:solidFill>
                  <a:schemeClr val="bg1"/>
                </a:solidFill>
              </a:rPr>
              <a:t>      METHODOLOGY</a:t>
            </a:r>
            <a:endParaRPr lang="en-GB" sz="2400" b="1" dirty="0">
              <a:solidFill>
                <a:schemeClr val="bg1"/>
              </a:solidFill>
            </a:endParaRPr>
          </a:p>
        </p:txBody>
      </p:sp>
    </p:spTree>
    <p:extLst>
      <p:ext uri="{BB962C8B-B14F-4D97-AF65-F5344CB8AC3E}">
        <p14:creationId xmlns:p14="http://schemas.microsoft.com/office/powerpoint/2010/main" val="2853713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745671" y="1218104"/>
            <a:ext cx="11157857" cy="2554545"/>
          </a:xfrm>
          <a:prstGeom prst="rect">
            <a:avLst/>
          </a:prstGeom>
        </p:spPr>
        <p:txBody>
          <a:bodyPr wrap="square">
            <a:spAutoFit/>
          </a:bodyPr>
          <a:lstStyle/>
          <a:p>
            <a:r>
              <a:rPr lang="en-US" sz="2000" dirty="0">
                <a:solidFill>
                  <a:srgbClr val="0D0D0D"/>
                </a:solidFill>
                <a:latin typeface="Times New Roman" panose="02020603050405020304" pitchFamily="18" charset="0"/>
                <a:cs typeface="Times New Roman" panose="02020603050405020304" pitchFamily="18" charset="0"/>
              </a:rPr>
              <a:t>After conducting data cleaning and exploratory data analysis, several insights were derived from the electrical product sales dataset. The analysis focused on understanding sales trends, geographical distribution, product performance, sales representative performance, and profitability</a:t>
            </a:r>
            <a:r>
              <a:rPr lang="en-US" sz="2000" dirty="0" smtClean="0">
                <a:solidFill>
                  <a:srgbClr val="0D0D0D"/>
                </a:solidFill>
                <a:latin typeface="Times New Roman" panose="02020603050405020304" pitchFamily="18" charset="0"/>
                <a:cs typeface="Times New Roman" panose="02020603050405020304" pitchFamily="18" charset="0"/>
              </a:rPr>
              <a:t>.</a:t>
            </a:r>
          </a:p>
          <a:p>
            <a:endParaRPr lang="en-US" sz="2000" dirty="0">
              <a:solidFill>
                <a:srgbClr val="0D0D0D"/>
              </a:solidFill>
              <a:latin typeface="Times New Roman" panose="02020603050405020304" pitchFamily="18" charset="0"/>
              <a:cs typeface="Times New Roman" panose="02020603050405020304" pitchFamily="18" charset="0"/>
            </a:endParaRPr>
          </a:p>
          <a:p>
            <a:r>
              <a:rPr lang="en-US" sz="2000" b="1" dirty="0"/>
              <a:t>Sales Trends:</a:t>
            </a:r>
            <a:endParaRPr lang="en-US" sz="2000" dirty="0"/>
          </a:p>
          <a:p>
            <a:r>
              <a:rPr lang="en-US" sz="2000" dirty="0"/>
              <a:t>A line chart was created to visualize the sales trend over time. </a:t>
            </a:r>
            <a:r>
              <a:rPr lang="en-US" sz="2000"/>
              <a:t>The analysis revealed fluctuations in sales volume and identified peak periods of sales activity.</a:t>
            </a:r>
          </a:p>
          <a:p>
            <a:endParaRPr lang="en-US"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EC68A31F-7593-4E4C-A5A8-39ADEDB62B62}"/>
              </a:ext>
            </a:extLst>
          </p:cNvPr>
          <p:cNvSpPr txBox="1"/>
          <p:nvPr/>
        </p:nvSpPr>
        <p:spPr>
          <a:xfrm>
            <a:off x="4486011" y="642966"/>
            <a:ext cx="3219975" cy="461665"/>
          </a:xfrm>
          <a:prstGeom prst="rect">
            <a:avLst/>
          </a:prstGeom>
          <a:solidFill>
            <a:schemeClr val="accent1">
              <a:lumMod val="50000"/>
            </a:schemeClr>
          </a:solidFill>
        </p:spPr>
        <p:txBody>
          <a:bodyPr wrap="square" rtlCol="0">
            <a:spAutoFit/>
          </a:bodyPr>
          <a:lstStyle/>
          <a:p>
            <a:r>
              <a:rPr lang="en-GB" sz="2400" b="1" dirty="0" smtClean="0">
                <a:solidFill>
                  <a:schemeClr val="bg1"/>
                </a:solidFill>
              </a:rPr>
              <a:t>      RESULT FINDINGS</a:t>
            </a:r>
            <a:endParaRPr lang="en-GB" sz="2400" b="1" dirty="0">
              <a:solidFill>
                <a:schemeClr val="bg1"/>
              </a:solidFill>
            </a:endParaRPr>
          </a:p>
        </p:txBody>
      </p:sp>
      <p:graphicFrame>
        <p:nvGraphicFramePr>
          <p:cNvPr id="7" name="Chart 6"/>
          <p:cNvGraphicFramePr>
            <a:graphicFrameLocks/>
          </p:cNvGraphicFramePr>
          <p:nvPr>
            <p:extLst>
              <p:ext uri="{D42A27DB-BD31-4B8C-83A1-F6EECF244321}">
                <p14:modId xmlns:p14="http://schemas.microsoft.com/office/powerpoint/2010/main" val="4000430797"/>
              </p:ext>
            </p:extLst>
          </p:nvPr>
        </p:nvGraphicFramePr>
        <p:xfrm>
          <a:off x="3166877" y="3576706"/>
          <a:ext cx="5601566" cy="3101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446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566056" y="484164"/>
            <a:ext cx="10914743" cy="1200329"/>
          </a:xfrm>
          <a:prstGeom prst="rect">
            <a:avLst/>
          </a:prstGeom>
        </p:spPr>
        <p:txBody>
          <a:bodyPr wrap="square">
            <a:spAutoFit/>
          </a:bodyPr>
          <a:lstStyle/>
          <a:p>
            <a:r>
              <a:rPr lang="en-US" b="1" dirty="0">
                <a:solidFill>
                  <a:srgbClr val="0D0D0D"/>
                </a:solidFill>
                <a:latin typeface="Söhne"/>
              </a:rPr>
              <a:t>Geographical Distribution:</a:t>
            </a:r>
            <a:endParaRPr lang="en-US" dirty="0">
              <a:solidFill>
                <a:srgbClr val="0D0D0D"/>
              </a:solidFill>
              <a:latin typeface="Söhne"/>
            </a:endParaRPr>
          </a:p>
          <a:p>
            <a:r>
              <a:rPr lang="en-US" dirty="0" smtClean="0">
                <a:solidFill>
                  <a:srgbClr val="0D0D0D"/>
                </a:solidFill>
                <a:latin typeface="Söhne"/>
              </a:rPr>
              <a:t> A </a:t>
            </a:r>
            <a:r>
              <a:rPr lang="en-US" dirty="0">
                <a:solidFill>
                  <a:srgbClr val="0D0D0D"/>
                </a:solidFill>
                <a:latin typeface="Söhne"/>
              </a:rPr>
              <a:t>bar chart were used to illustrate the geographical distribution of sales by </a:t>
            </a:r>
            <a:r>
              <a:rPr lang="en-US" dirty="0" smtClean="0">
                <a:solidFill>
                  <a:srgbClr val="0D0D0D"/>
                </a:solidFill>
                <a:latin typeface="Söhne"/>
              </a:rPr>
              <a:t>country for the top 10 countries with the highest sales volume. </a:t>
            </a:r>
            <a:r>
              <a:rPr lang="en-US" dirty="0">
                <a:solidFill>
                  <a:srgbClr val="0D0D0D"/>
                </a:solidFill>
                <a:latin typeface="Söhne"/>
              </a:rPr>
              <a:t>The analysis showed variations in sales volume across different regions.</a:t>
            </a:r>
            <a:endParaRPr lang="en-US" b="0" i="0" dirty="0">
              <a:solidFill>
                <a:srgbClr val="0D0D0D"/>
              </a:solidFill>
              <a:effectLst/>
              <a:latin typeface="Söhne"/>
            </a:endParaRPr>
          </a:p>
        </p:txBody>
      </p:sp>
      <p:graphicFrame>
        <p:nvGraphicFramePr>
          <p:cNvPr id="5" name="Chart 4"/>
          <p:cNvGraphicFramePr>
            <a:graphicFrameLocks/>
          </p:cNvGraphicFramePr>
          <p:nvPr>
            <p:extLst>
              <p:ext uri="{D42A27DB-BD31-4B8C-83A1-F6EECF244321}">
                <p14:modId xmlns:p14="http://schemas.microsoft.com/office/powerpoint/2010/main" val="2853051446"/>
              </p:ext>
            </p:extLst>
          </p:nvPr>
        </p:nvGraphicFramePr>
        <p:xfrm>
          <a:off x="713012" y="1621607"/>
          <a:ext cx="10553701" cy="47628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0806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C7D1302-DF76-43D1-A7C9-D4319F23194B}"/>
              </a:ext>
            </a:extLst>
          </p:cNvPr>
          <p:cNvSpPr txBox="1"/>
          <p:nvPr/>
        </p:nvSpPr>
        <p:spPr>
          <a:xfrm>
            <a:off x="605253" y="138801"/>
            <a:ext cx="11281947" cy="147732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Product Performance: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pie </a:t>
            </a:r>
            <a:r>
              <a:rPr lang="en-US" sz="2000" dirty="0">
                <a:latin typeface="Times New Roman" panose="02020603050405020304" pitchFamily="18" charset="0"/>
                <a:cs typeface="Times New Roman" panose="02020603050405020304" pitchFamily="18" charset="0"/>
              </a:rPr>
              <a:t>chart depicting the distribution of </a:t>
            </a:r>
            <a:r>
              <a:rPr lang="en-US" sz="2000" dirty="0" smtClean="0">
                <a:latin typeface="Times New Roman" panose="02020603050405020304" pitchFamily="18" charset="0"/>
                <a:cs typeface="Times New Roman" panose="02020603050405020304" pitchFamily="18" charset="0"/>
              </a:rPr>
              <a:t>top </a:t>
            </a:r>
            <a:r>
              <a:rPr lang="en-US" sz="2000" dirty="0" smtClean="0">
                <a:latin typeface="Times New Roman" panose="02020603050405020304" pitchFamily="18" charset="0"/>
                <a:cs typeface="Times New Roman" panose="02020603050405020304" pitchFamily="18" charset="0"/>
              </a:rPr>
              <a:t>sales </a:t>
            </a:r>
            <a:r>
              <a:rPr lang="en-US" sz="2000" dirty="0">
                <a:latin typeface="Times New Roman" panose="02020603050405020304" pitchFamily="18" charset="0"/>
                <a:cs typeface="Times New Roman" panose="02020603050405020304" pitchFamily="18" charset="0"/>
              </a:rPr>
              <a:t>by product category was generated. The analysis identified the </a:t>
            </a:r>
            <a:r>
              <a:rPr lang="en-US" sz="2000" dirty="0" smtClean="0">
                <a:latin typeface="Times New Roman" panose="02020603050405020304" pitchFamily="18" charset="0"/>
                <a:cs typeface="Times New Roman" panose="02020603050405020304" pitchFamily="18" charset="0"/>
              </a:rPr>
              <a:t>top five selling </a:t>
            </a:r>
            <a:r>
              <a:rPr lang="en-US" sz="2000" dirty="0">
                <a:latin typeface="Times New Roman" panose="02020603050405020304" pitchFamily="18" charset="0"/>
                <a:cs typeface="Times New Roman" panose="02020603050405020304" pitchFamily="18" charset="0"/>
              </a:rPr>
              <a:t>electrical products and highlighted any underperforming categories.</a:t>
            </a:r>
          </a:p>
          <a:p>
            <a:pPr>
              <a:lnSpc>
                <a:spcPct val="150000"/>
              </a:lnSpc>
            </a:pPr>
            <a:endParaRPr lang="en-GB" sz="2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605253" y="3328214"/>
            <a:ext cx="11074913" cy="1200329"/>
          </a:xfrm>
          <a:prstGeom prst="rect">
            <a:avLst/>
          </a:prstGeom>
        </p:spPr>
        <p:txBody>
          <a:bodyPr wrap="square">
            <a:spAutoFit/>
          </a:bodyPr>
          <a:lstStyle/>
          <a:p>
            <a:r>
              <a:rPr lang="en-US" b="1" dirty="0"/>
              <a:t>Sales Representative Performance:</a:t>
            </a:r>
            <a:endParaRPr lang="en-US" dirty="0"/>
          </a:p>
          <a:p>
            <a:r>
              <a:rPr lang="en-US" dirty="0"/>
              <a:t>A </a:t>
            </a:r>
            <a:r>
              <a:rPr lang="en-US" dirty="0" smtClean="0"/>
              <a:t>bar chart </a:t>
            </a:r>
            <a:r>
              <a:rPr lang="en-US" dirty="0"/>
              <a:t>was employed to compare the sales performance of </a:t>
            </a:r>
            <a:r>
              <a:rPr lang="en-US" dirty="0" smtClean="0"/>
              <a:t>the top five(5)  </a:t>
            </a:r>
            <a:r>
              <a:rPr lang="en-US" dirty="0"/>
              <a:t>sales </a:t>
            </a:r>
            <a:r>
              <a:rPr lang="en-US" dirty="0" smtClean="0"/>
              <a:t>representatives with the highest sales volume. </a:t>
            </a:r>
            <a:r>
              <a:rPr lang="en-US" dirty="0"/>
              <a:t>The analysis facilitated the identification of top-performing representatives based on sales volume.</a:t>
            </a:r>
          </a:p>
          <a:p>
            <a:r>
              <a:rPr lang="en-US" dirty="0" smtClean="0">
                <a:solidFill>
                  <a:srgbClr val="0D0D0D"/>
                </a:solidFill>
                <a:latin typeface="Söhne"/>
              </a:rPr>
              <a:t>.</a:t>
            </a:r>
            <a:endParaRPr lang="en-US" b="0" i="0" dirty="0">
              <a:solidFill>
                <a:srgbClr val="0D0D0D"/>
              </a:solidFill>
              <a:effectLst/>
              <a:latin typeface="Söhne"/>
            </a:endParaRPr>
          </a:p>
        </p:txBody>
      </p:sp>
      <p:graphicFrame>
        <p:nvGraphicFramePr>
          <p:cNvPr id="10" name="Chart 9"/>
          <p:cNvGraphicFramePr>
            <a:graphicFrameLocks/>
          </p:cNvGraphicFramePr>
          <p:nvPr>
            <p:extLst>
              <p:ext uri="{D42A27DB-BD31-4B8C-83A1-F6EECF244321}">
                <p14:modId xmlns:p14="http://schemas.microsoft.com/office/powerpoint/2010/main" val="3812890620"/>
              </p:ext>
            </p:extLst>
          </p:nvPr>
        </p:nvGraphicFramePr>
        <p:xfrm>
          <a:off x="3946967" y="1074832"/>
          <a:ext cx="6291047" cy="2729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960550776"/>
              </p:ext>
            </p:extLst>
          </p:nvPr>
        </p:nvGraphicFramePr>
        <p:xfrm>
          <a:off x="3809800" y="4114800"/>
          <a:ext cx="664048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6372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4242</TotalTime>
  <Words>633</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Söhne</vt:lpstr>
      <vt:lpstr>Times New Roman</vt:lpstr>
      <vt:lpstr>Wingdings</vt:lpstr>
      <vt:lpstr>Office Theme</vt:lpstr>
      <vt:lpstr>Data Analysis Project on Electrical Products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Chris</dc:creator>
  <cp:lastModifiedBy>Microsoft account</cp:lastModifiedBy>
  <cp:revision>39</cp:revision>
  <dcterms:created xsi:type="dcterms:W3CDTF">2024-02-01T21:29:00Z</dcterms:created>
  <dcterms:modified xsi:type="dcterms:W3CDTF">2024-03-03T21:20:45Z</dcterms:modified>
</cp:coreProperties>
</file>