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75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550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067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959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723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088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8081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94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86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74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5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651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592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1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56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83626A-4309-4734-A468-651BA1269E1C}" type="datetimeFigureOut">
              <a:rPr lang="en-ZA" smtClean="0"/>
              <a:t>2018-05-15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0774-C20B-4F83-A84D-4697AEF6E3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10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FC1EA1-E896-4C14-9568-26140812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anchor="ctr">
            <a:normAutofit/>
          </a:bodyPr>
          <a:lstStyle/>
          <a:p>
            <a:r>
              <a:rPr lang="en-US" sz="6700" dirty="0"/>
              <a:t>Concurrency and Transaction Management</a:t>
            </a:r>
            <a:endParaRPr lang="en-ZA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3E6D-1DD2-4ACE-A510-8D44AC1B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Alexander Pittendrigh &amp;&amp; James Barrow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0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05E4-E0AB-4D73-A5D7-8C5D6F85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DC08-D2BA-4FAF-A8F4-4B6299BD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A</a:t>
            </a:r>
            <a:r>
              <a:rPr lang="en-US" dirty="0"/>
              <a:t>tomicity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dirty="0"/>
              <a:t>onsistency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I</a:t>
            </a:r>
            <a:r>
              <a:rPr lang="en-US" dirty="0"/>
              <a:t>solation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D</a:t>
            </a:r>
            <a:r>
              <a:rPr lang="en-US" dirty="0"/>
              <a:t>urability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6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14D2-EB1B-45F9-9F01-14541739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1D82-318D-4130-BD82-7CADE011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or nothing!</a:t>
            </a:r>
          </a:p>
          <a:p>
            <a:r>
              <a:rPr lang="en-US" dirty="0"/>
              <a:t>What about Entity Framework?</a:t>
            </a:r>
          </a:p>
          <a:p>
            <a:pPr lvl="1"/>
            <a:r>
              <a:rPr lang="en-US" dirty="0" err="1"/>
              <a:t>SaveChanges</a:t>
            </a:r>
            <a:r>
              <a:rPr lang="en-US" dirty="0"/>
              <a:t>() is your friend</a:t>
            </a:r>
          </a:p>
          <a:p>
            <a:pPr lvl="1"/>
            <a:r>
              <a:rPr lang="en-US" dirty="0"/>
              <a:t>Starting with EF6 </a:t>
            </a:r>
            <a:r>
              <a:rPr lang="en-US" b="1" dirty="0" err="1"/>
              <a:t>Database.ExecuteSqlCommand</a:t>
            </a:r>
            <a:r>
              <a:rPr lang="en-US" b="1" dirty="0"/>
              <a:t>()</a:t>
            </a:r>
            <a:r>
              <a:rPr lang="en-US" dirty="0"/>
              <a:t> by default will wrap the command in a transaction if one was not already present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4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562D-8F6A-4D12-98B6-ACE06170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ABE5-DD6D-4C72-AC62-6F9629C3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may only move from one consistent state to another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8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E5C1-0A39-4DCC-8049-491F6DE9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0D56-D377-490C-87FE-D1AED6B3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transaction must feel like it is the only transaction</a:t>
            </a:r>
          </a:p>
          <a:p>
            <a:r>
              <a:rPr lang="en-US" dirty="0"/>
              <a:t>In SQL Server locks are used to achieve isolation</a:t>
            </a:r>
          </a:p>
          <a:p>
            <a:r>
              <a:rPr lang="en-US" dirty="0"/>
              <a:t>READ COMMITTED is the default isolation level for the Microsoft SQL Server Database Engine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47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CB6-51A9-4E84-A690-D07C6E5B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8BE1-0F4B-40F1-9A8E-DD53E3AA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dirty read</a:t>
            </a:r>
            <a:r>
              <a:rPr lang="en-US" dirty="0"/>
              <a:t> happens when one transaction is permitted to </a:t>
            </a:r>
            <a:r>
              <a:rPr lang="en-US" b="1" dirty="0"/>
              <a:t>read</a:t>
            </a:r>
            <a:r>
              <a:rPr lang="en-US" dirty="0"/>
              <a:t> data that has been modified by another transaction that has not yet been committed.</a:t>
            </a:r>
          </a:p>
          <a:p>
            <a:r>
              <a:rPr lang="en-US" dirty="0"/>
              <a:t>The so-called </a:t>
            </a:r>
            <a:r>
              <a:rPr lang="en-US" b="1" dirty="0"/>
              <a:t>phantom problem</a:t>
            </a:r>
            <a:r>
              <a:rPr lang="en-US" dirty="0"/>
              <a:t> occurs within a transaction when the same query produces different sets of rows at different times.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319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E5C1-0A39-4DCC-8049-491F6DE9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en-Z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3F43-FFBB-4BC1-9D5B-D7A0850F8E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4" y="2481739"/>
          <a:ext cx="8947148" cy="3337560"/>
        </p:xfrm>
        <a:graphic>
          <a:graphicData uri="http://schemas.openxmlformats.org/drawingml/2006/table">
            <a:tbl>
              <a:tblPr/>
              <a:tblGrid>
                <a:gridCol w="2236787">
                  <a:extLst>
                    <a:ext uri="{9D8B030D-6E8A-4147-A177-3AD203B41FA5}">
                      <a16:colId xmlns:a16="http://schemas.microsoft.com/office/drawing/2014/main" val="3445361563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64812982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884646154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902226574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Isolation level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800" dirty="0">
                          <a:solidFill>
                            <a:srgbClr val="2A2A2A"/>
                          </a:solidFill>
                          <a:effectLst/>
                        </a:rPr>
                        <a:t>Dirty read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Nonrepeatable read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Phantom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1488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fontAlgn="t"/>
                      <a:r>
                        <a:rPr lang="en-ZA" sz="1800" b="1">
                          <a:solidFill>
                            <a:srgbClr val="2A2A2A"/>
                          </a:solidFill>
                          <a:effectLst/>
                        </a:rPr>
                        <a:t>Read uncommitted</a:t>
                      </a:r>
                      <a:endParaRPr lang="en-ZA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549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ZA" sz="1800" b="1">
                          <a:solidFill>
                            <a:srgbClr val="2A2A2A"/>
                          </a:solidFill>
                          <a:effectLst/>
                        </a:rPr>
                        <a:t>Read committed</a:t>
                      </a:r>
                      <a:endParaRPr lang="en-ZA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11928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ZA" sz="1800" b="1">
                          <a:solidFill>
                            <a:srgbClr val="2A2A2A"/>
                          </a:solidFill>
                          <a:effectLst/>
                        </a:rPr>
                        <a:t>Repeatable read</a:t>
                      </a:r>
                      <a:endParaRPr lang="en-ZA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08465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ZA" sz="1800" b="1">
                          <a:solidFill>
                            <a:srgbClr val="2A2A2A"/>
                          </a:solidFill>
                          <a:effectLst/>
                        </a:rPr>
                        <a:t>Snapshot</a:t>
                      </a:r>
                      <a:endParaRPr lang="en-ZA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5165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fontAlgn="t"/>
                      <a:r>
                        <a:rPr lang="en-ZA" sz="1800" b="1">
                          <a:solidFill>
                            <a:srgbClr val="2A2A2A"/>
                          </a:solidFill>
                          <a:effectLst/>
                        </a:rPr>
                        <a:t>Serializable</a:t>
                      </a:r>
                      <a:endParaRPr lang="en-ZA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ZA" sz="1800" dirty="0">
                          <a:solidFill>
                            <a:srgbClr val="2A2A2A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771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0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4D75-837E-4173-B7DC-BE7EF86C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Deadlocking</a:t>
            </a:r>
            <a:endParaRPr lang="en-ZA" dirty="0"/>
          </a:p>
        </p:txBody>
      </p:sp>
      <p:pic>
        <p:nvPicPr>
          <p:cNvPr id="2050" name="Picture 2" descr="Image result for database deadlock cartoon">
            <a:extLst>
              <a:ext uri="{FF2B5EF4-FFF2-40B4-BE49-F238E27FC236}">
                <a16:creationId xmlns:a16="http://schemas.microsoft.com/office/drawing/2014/main" id="{F2A6DDCF-78E7-4029-892A-95BEC23E9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55069"/>
            <a:ext cx="62769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999F-76D9-4A27-8E4E-38C0AA7B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0263-7733-4CD9-8EA5-B48B4AFB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transactions should be </a:t>
            </a:r>
            <a:r>
              <a:rPr lang="en-US" dirty="0" err="1"/>
              <a:t>permantent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56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118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Concurrency and Transaction Management</vt:lpstr>
      <vt:lpstr>ACID</vt:lpstr>
      <vt:lpstr>Atomicity</vt:lpstr>
      <vt:lpstr>Consistency</vt:lpstr>
      <vt:lpstr>Isolation</vt:lpstr>
      <vt:lpstr>Reading</vt:lpstr>
      <vt:lpstr>Isolation Levels</vt:lpstr>
      <vt:lpstr>Deadlocking</vt:lpstr>
      <vt:lpstr>Durability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and Transaction Management</dc:title>
  <dc:creator>Alexander Pittendrigh</dc:creator>
  <cp:lastModifiedBy>Alexander Pittendrigh</cp:lastModifiedBy>
  <cp:revision>32</cp:revision>
  <dcterms:created xsi:type="dcterms:W3CDTF">2018-05-14T17:49:57Z</dcterms:created>
  <dcterms:modified xsi:type="dcterms:W3CDTF">2018-05-15T13:25:04Z</dcterms:modified>
</cp:coreProperties>
</file>