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3" r:id="rId14"/>
    <p:sldId id="284" r:id="rId15"/>
    <p:sldId id="285" r:id="rId16"/>
    <p:sldId id="286" r:id="rId17"/>
    <p:sldId id="287" r:id="rId18"/>
    <p:sldId id="288" r:id="rId19"/>
    <p:sldId id="268" r:id="rId20"/>
    <p:sldId id="269" r:id="rId21"/>
    <p:sldId id="270" r:id="rId22"/>
    <p:sldId id="271" r:id="rId23"/>
    <p:sldId id="272" r:id="rId24"/>
    <p:sldId id="273" r:id="rId25"/>
    <p:sldId id="289" r:id="rId26"/>
    <p:sldId id="274" r:id="rId27"/>
    <p:sldId id="275" r:id="rId28"/>
    <p:sldId id="276" r:id="rId29"/>
    <p:sldId id="277" r:id="rId30"/>
    <p:sldId id="278" r:id="rId31"/>
    <p:sldId id="282" r:id="rId32"/>
    <p:sldId id="279" r:id="rId33"/>
    <p:sldId id="280" r:id="rId34"/>
    <p:sldId id="28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861B4-5A89-9F43-9DA2-E633C1A212CA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694EC-D469-AE41-AEC9-B789EEBF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694EC-D469-AE41-AEC9-B789EEBF84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85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4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007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9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312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4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5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5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91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14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0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06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6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1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  <p:sldLayoutId id="2147484304" r:id="rId12"/>
    <p:sldLayoutId id="2147484305" r:id="rId13"/>
    <p:sldLayoutId id="2147484306" r:id="rId14"/>
    <p:sldLayoutId id="2147484307" r:id="rId15"/>
    <p:sldLayoutId id="21474843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aum&#8211;Welch_algorithm" TargetMode="Externa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298" y="332507"/>
            <a:ext cx="10737474" cy="1653947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Digital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Speech</a:t>
            </a:r>
            <a:r>
              <a:rPr lang="zh-TW" altLang="en-US" b="1" dirty="0" smtClean="0"/>
              <a:t> </a:t>
            </a:r>
            <a:r>
              <a:rPr lang="en-US" altLang="zh-TW" b="1" dirty="0"/>
              <a:t>P</a:t>
            </a:r>
            <a:r>
              <a:rPr lang="en-US" altLang="zh-TW" b="1" dirty="0" smtClean="0"/>
              <a:t>rocessing</a:t>
            </a:r>
            <a:r>
              <a:rPr lang="zh-TW" altLang="en-US" b="1" dirty="0" smtClean="0"/>
              <a:t> </a:t>
            </a:r>
            <a:r>
              <a:rPr lang="en-US" altLang="zh-TW" b="1" dirty="0"/>
              <a:t>H</a:t>
            </a:r>
            <a:r>
              <a:rPr lang="en-US" altLang="zh-TW" b="1" dirty="0" smtClean="0"/>
              <a:t>omework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#1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0447" y="5108589"/>
            <a:ext cx="3150918" cy="1291441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Date: 3/29  2017</a:t>
            </a:r>
          </a:p>
          <a:p>
            <a:pPr algn="r"/>
            <a:r>
              <a:rPr lang="en-US" sz="2400" dirty="0" smtClean="0"/>
              <a:t>Revised by </a:t>
            </a:r>
            <a:r>
              <a:rPr lang="zh-TW" altLang="en-US" sz="2400" dirty="0" smtClean="0">
                <a:latin typeface="Gungsuh" charset="-127"/>
                <a:ea typeface="Gungsuh" charset="-127"/>
                <a:cs typeface="Gungsuh" charset="-127"/>
              </a:rPr>
              <a:t>李致緯</a:t>
            </a:r>
            <a:endParaRPr lang="en-US" sz="2400" dirty="0">
              <a:latin typeface="Gungsuh" charset="-127"/>
              <a:ea typeface="Gungsuh" charset="-127"/>
              <a:cs typeface="Gungsuh" charset="-127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48911" y="2690648"/>
            <a:ext cx="9097860" cy="1508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Discrete hidden </a:t>
            </a:r>
            <a:r>
              <a:rPr lang="en-US" dirty="0" err="1" smtClean="0">
                <a:solidFill>
                  <a:srgbClr val="FF0000"/>
                </a:solidFill>
              </a:rPr>
              <a:t>markov</a:t>
            </a:r>
            <a:r>
              <a:rPr lang="en-US" dirty="0" smtClean="0">
                <a:solidFill>
                  <a:srgbClr val="FF0000"/>
                </a:solidFill>
              </a:rPr>
              <a:t> model implementation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3219030" y="5446493"/>
            <a:ext cx="1850796" cy="9042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odel_init.txt</a:t>
            </a:r>
            <a:endParaRPr lang="en-US" dirty="0"/>
          </a:p>
        </p:txBody>
      </p:sp>
      <p:sp>
        <p:nvSpPr>
          <p:cNvPr id="12" name="Up Arrow 11"/>
          <p:cNvSpPr/>
          <p:nvPr/>
        </p:nvSpPr>
        <p:spPr>
          <a:xfrm>
            <a:off x="3897830" y="4528890"/>
            <a:ext cx="493197" cy="7230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2766146" y="2976494"/>
            <a:ext cx="610576" cy="1165657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olded Corner 18"/>
          <p:cNvSpPr/>
          <p:nvPr/>
        </p:nvSpPr>
        <p:spPr>
          <a:xfrm>
            <a:off x="465488" y="2383231"/>
            <a:ext cx="2165132" cy="757401"/>
          </a:xfrm>
          <a:prstGeom prst="foldedCorner">
            <a:avLst>
              <a:gd name="adj" fmla="val 32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seq_model_01.txt</a:t>
            </a:r>
            <a:endParaRPr lang="en-US" dirty="0"/>
          </a:p>
        </p:txBody>
      </p:sp>
      <p:sp>
        <p:nvSpPr>
          <p:cNvPr id="20" name="Folded Corner 19"/>
          <p:cNvSpPr/>
          <p:nvPr/>
        </p:nvSpPr>
        <p:spPr>
          <a:xfrm>
            <a:off x="465488" y="4052229"/>
            <a:ext cx="2165132" cy="757401"/>
          </a:xfrm>
          <a:prstGeom prst="foldedCorner">
            <a:avLst>
              <a:gd name="adj" fmla="val 32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seq_model_05.txt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512248" y="2934929"/>
            <a:ext cx="1264362" cy="12643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25" name="Chevron 24"/>
          <p:cNvSpPr/>
          <p:nvPr/>
        </p:nvSpPr>
        <p:spPr>
          <a:xfrm>
            <a:off x="4910325" y="2976493"/>
            <a:ext cx="610576" cy="1165657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Cube 25"/>
          <p:cNvSpPr/>
          <p:nvPr/>
        </p:nvSpPr>
        <p:spPr>
          <a:xfrm>
            <a:off x="5662576" y="2302023"/>
            <a:ext cx="1891862" cy="8382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model_01.txt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5654616" y="4047382"/>
            <a:ext cx="1891862" cy="8382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model_05.txt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466928" y="3236867"/>
            <a:ext cx="162252" cy="162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466928" y="3478197"/>
            <a:ext cx="162252" cy="162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466928" y="3719527"/>
            <a:ext cx="162252" cy="162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33530" y="3236867"/>
            <a:ext cx="162252" cy="1622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527381" y="3478197"/>
            <a:ext cx="162252" cy="1622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527381" y="3719527"/>
            <a:ext cx="162252" cy="1622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hevron 35"/>
          <p:cNvSpPr/>
          <p:nvPr/>
        </p:nvSpPr>
        <p:spPr>
          <a:xfrm>
            <a:off x="7680193" y="2976492"/>
            <a:ext cx="610576" cy="1165657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Oval 36"/>
          <p:cNvSpPr/>
          <p:nvPr/>
        </p:nvSpPr>
        <p:spPr>
          <a:xfrm>
            <a:off x="8424484" y="2788857"/>
            <a:ext cx="1556506" cy="15565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8" name="Folded Corner 37"/>
          <p:cNvSpPr/>
          <p:nvPr/>
        </p:nvSpPr>
        <p:spPr>
          <a:xfrm>
            <a:off x="8130863" y="5491170"/>
            <a:ext cx="2131900" cy="8148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testing_data.txt</a:t>
            </a:r>
            <a:endParaRPr lang="en-US" dirty="0"/>
          </a:p>
        </p:txBody>
      </p:sp>
      <p:sp>
        <p:nvSpPr>
          <p:cNvPr id="39" name="Up Arrow 38"/>
          <p:cNvSpPr/>
          <p:nvPr/>
        </p:nvSpPr>
        <p:spPr>
          <a:xfrm>
            <a:off x="8950215" y="4540666"/>
            <a:ext cx="493197" cy="7230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hevron 39"/>
          <p:cNvSpPr/>
          <p:nvPr/>
        </p:nvSpPr>
        <p:spPr>
          <a:xfrm>
            <a:off x="10114705" y="2916055"/>
            <a:ext cx="610576" cy="1165657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Rounded Rectangle 40"/>
          <p:cNvSpPr/>
          <p:nvPr/>
        </p:nvSpPr>
        <p:spPr>
          <a:xfrm>
            <a:off x="10832542" y="3015915"/>
            <a:ext cx="1344140" cy="9659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4" name="Folded Corner 43"/>
          <p:cNvSpPr/>
          <p:nvPr/>
        </p:nvSpPr>
        <p:spPr>
          <a:xfrm>
            <a:off x="8084662" y="1379399"/>
            <a:ext cx="2335331" cy="73568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testing_answer.txt</a:t>
            </a:r>
            <a:endParaRPr lang="en-US" dirty="0"/>
          </a:p>
        </p:txBody>
      </p:sp>
      <p:sp>
        <p:nvSpPr>
          <p:cNvPr id="45" name="Bent Arrow 44"/>
          <p:cNvSpPr/>
          <p:nvPr/>
        </p:nvSpPr>
        <p:spPr>
          <a:xfrm rot="5400000">
            <a:off x="10722068" y="1632320"/>
            <a:ext cx="1002544" cy="9961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HMM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96966" y="2133600"/>
                <a:ext cx="10195034" cy="3777622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Training</a:t>
                </a:r>
                <a:r>
                  <a:rPr lang="en-US" sz="2400" dirty="0" smtClean="0"/>
                  <a:t> </a:t>
                </a:r>
              </a:p>
              <a:p>
                <a:pPr lvl="1"/>
                <a:r>
                  <a:rPr lang="en-US" sz="2200" dirty="0" smtClean="0"/>
                  <a:t>Basic Problem 3 in Lecture 4.0</a:t>
                </a:r>
              </a:p>
              <a:p>
                <a:pPr lvl="2"/>
                <a:r>
                  <a:rPr lang="en-US" sz="2000" dirty="0" smtClean="0"/>
                  <a:t>Give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𝑂</m:t>
                    </m:r>
                  </m:oMath>
                </a14:m>
                <a:r>
                  <a:rPr lang="en-US" sz="2000" dirty="0" smtClean="0"/>
                  <a:t> and an initial model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=(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adjust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000" dirty="0" smtClean="0"/>
                  <a:t> to maximize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𝑃</m:t>
                    </m:r>
                    <m:r>
                      <a:rPr lang="en-US" sz="2000" b="0" i="1" smtClean="0">
                        <a:latin typeface="Cambria Math" charset="0"/>
                      </a:rPr>
                      <m:t>(</m:t>
                    </m:r>
                    <m:r>
                      <a:rPr lang="en-US" sz="2000" b="0" i="1" smtClean="0">
                        <a:latin typeface="Cambria Math" charset="0"/>
                      </a:rPr>
                      <m:t>𝑂</m:t>
                    </m:r>
                    <m:r>
                      <a:rPr lang="en-US" sz="2000" b="0" i="1" smtClean="0">
                        <a:latin typeface="Cambria Math" charset="0"/>
                      </a:rPr>
                      <m:t>|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200" dirty="0" smtClean="0"/>
                  <a:t>Baum-Welch algorithm</a:t>
                </a:r>
              </a:p>
              <a:p>
                <a:r>
                  <a:rPr lang="en-US" sz="2400" b="1" dirty="0" smtClean="0"/>
                  <a:t>Testing</a:t>
                </a:r>
              </a:p>
              <a:p>
                <a:pPr lvl="1"/>
                <a:r>
                  <a:rPr lang="en-US" sz="2200" dirty="0" smtClean="0"/>
                  <a:t>Basic Problem 2 in Lecture 4.0</a:t>
                </a:r>
              </a:p>
              <a:p>
                <a:pPr lvl="2"/>
                <a:r>
                  <a:rPr lang="en-US" sz="2000" dirty="0" smtClean="0"/>
                  <a:t>Given model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𝑂</m:t>
                    </m:r>
                  </m:oMath>
                </a14:m>
                <a:r>
                  <a:rPr lang="en-US" sz="2000" dirty="0" smtClean="0"/>
                  <a:t>, find the best state sequence to maximize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𝑂</m:t>
                        </m:r>
                      </m:e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r>
                  <a:rPr lang="en-US" sz="2200" dirty="0" err="1" smtClean="0"/>
                  <a:t>viterbi</a:t>
                </a:r>
                <a:r>
                  <a:rPr lang="en-US" sz="2200" dirty="0" smtClean="0"/>
                  <a:t> algorithm</a:t>
                </a:r>
                <a:endParaRPr lang="en-US" sz="2200" dirty="0"/>
              </a:p>
              <a:p>
                <a:pPr lvl="2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6966" y="2133600"/>
                <a:ext cx="10195034" cy="3777622"/>
              </a:xfrm>
              <a:blipFill rotWithShape="0">
                <a:blip r:embed="rId2"/>
                <a:stretch>
                  <a:fillRect l="-837" t="-1290" b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1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7461" y="2028495"/>
                <a:ext cx="10888718" cy="412005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Basic Problem 3 in Lecture 4.0</a:t>
                </a:r>
              </a:p>
              <a:p>
                <a:pPr lvl="1"/>
                <a:r>
                  <a:rPr lang="en-US" sz="2400" dirty="0"/>
                  <a:t>Give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𝑂</m:t>
                    </m:r>
                  </m:oMath>
                </a14:m>
                <a:r>
                  <a:rPr lang="en-US" sz="2400" dirty="0"/>
                  <a:t> and an initial model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=(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, adjust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400" dirty="0"/>
                  <a:t> to maximize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𝑂</m:t>
                        </m:r>
                      </m:e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Baum-Welch algorithm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 smtClean="0"/>
                  <a:t>Calculate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(forward probabilities),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n-US" sz="2400" dirty="0" smtClean="0"/>
                  <a:t> (backward probabilities) by the observations.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 smtClean="0"/>
                  <a:t>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lang="en-US" sz="24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endParaRPr lang="en-US" sz="240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 smtClean="0"/>
                  <a:t>Recalculate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=(</m:t>
                    </m:r>
                    <m:sSup>
                      <m:sSupPr>
                        <m:ctrlPr>
                          <a:rPr lang="en-U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r>
                  <a:rPr lang="en-US" sz="2600" dirty="0"/>
                  <a:t>Ref: </a:t>
                </a:r>
                <a:r>
                  <a:rPr lang="en-US" sz="2600" dirty="0">
                    <a:hlinkClick r:id="rId2"/>
                  </a:rPr>
                  <a:t>https://</a:t>
                </a:r>
                <a:r>
                  <a:rPr lang="en-US" sz="2600" dirty="0" smtClean="0">
                    <a:hlinkClick r:id="rId2"/>
                  </a:rPr>
                  <a:t>en.wikipedia.org/wiki/Bauxm–Welch_algorithm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7461" y="2028495"/>
                <a:ext cx="10888718" cy="4120055"/>
              </a:xfrm>
              <a:blipFill rotWithShape="0">
                <a:blip r:embed="rId3"/>
                <a:stretch>
                  <a:fillRect l="-895" t="-1183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Procedure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373" y="2020141"/>
            <a:ext cx="6779829" cy="475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23673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Calculate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by forward algorith</a:t>
                </a:r>
                <a:r>
                  <a:rPr lang="en-US" sz="2400" dirty="0"/>
                  <a:t>m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23673"/>
                <a:ext cx="8915400" cy="3777622"/>
              </a:xfrm>
              <a:blipFill rotWithShape="0">
                <a:blip r:embed="rId3"/>
                <a:stretch>
                  <a:fillRect l="-958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1"/>
          <p:cNvGrpSpPr>
            <a:grpSpLocks/>
          </p:cNvGrpSpPr>
          <p:nvPr/>
        </p:nvGrpSpPr>
        <p:grpSpPr bwMode="auto">
          <a:xfrm>
            <a:off x="8143202" y="2958966"/>
            <a:ext cx="3438525" cy="3816350"/>
            <a:chOff x="2339975" y="1392683"/>
            <a:chExt cx="4754563" cy="5276405"/>
          </a:xfrm>
        </p:grpSpPr>
        <p:pic>
          <p:nvPicPr>
            <p:cNvPr id="7" name="圖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975" y="1484313"/>
              <a:ext cx="4754563" cy="51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文字方塊 4"/>
            <p:cNvSpPr txBox="1">
              <a:spLocks noChangeArrowheads="1"/>
            </p:cNvSpPr>
            <p:nvPr/>
          </p:nvSpPr>
          <p:spPr bwMode="auto">
            <a:xfrm>
              <a:off x="3348038" y="6105525"/>
              <a:ext cx="3059112" cy="492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600" u="sng">
                  <a:latin typeface="Times New Roman" charset="0"/>
                </a:rPr>
                <a:t>Forward Algorithm</a:t>
              </a:r>
              <a:endParaRPr lang="zh-TW" altLang="en-US" sz="2600" u="sng">
                <a:latin typeface="Times New Roman" charset="0"/>
              </a:endParaRPr>
            </a:p>
          </p:txBody>
        </p:sp>
        <p:sp>
          <p:nvSpPr>
            <p:cNvPr id="9" name="文字方塊 3"/>
            <p:cNvSpPr txBox="1">
              <a:spLocks noChangeArrowheads="1"/>
            </p:cNvSpPr>
            <p:nvPr/>
          </p:nvSpPr>
          <p:spPr bwMode="auto">
            <a:xfrm>
              <a:off x="4797549" y="3789040"/>
              <a:ext cx="694421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400" i="1">
                  <a:latin typeface="Times New Roman" charset="0"/>
                </a:rPr>
                <a:t>α</a:t>
              </a:r>
              <a:r>
                <a:rPr lang="en-US" altLang="zh-TW" sz="2400" i="1" baseline="-25000">
                  <a:latin typeface="Times New Roman" charset="0"/>
                </a:rPr>
                <a:t>t</a:t>
              </a:r>
              <a:r>
                <a:rPr lang="en-US" altLang="zh-TW" sz="2400">
                  <a:latin typeface="Times New Roman" charset="0"/>
                </a:rPr>
                <a:t>(</a:t>
              </a:r>
              <a:r>
                <a:rPr lang="en-US" altLang="zh-TW" sz="2400" i="1">
                  <a:latin typeface="Times New Roman" charset="0"/>
                </a:rPr>
                <a:t>i</a:t>
              </a:r>
              <a:r>
                <a:rPr lang="en-US" altLang="zh-TW" sz="2400">
                  <a:latin typeface="Times New Roman" charset="0"/>
                </a:rPr>
                <a:t>)</a:t>
              </a:r>
              <a:endParaRPr lang="zh-TW" altLang="en-US" sz="2400"/>
            </a:p>
          </p:txBody>
        </p:sp>
        <p:sp>
          <p:nvSpPr>
            <p:cNvPr id="10" name="文字方塊 3"/>
            <p:cNvSpPr txBox="1">
              <a:spLocks noChangeArrowheads="1"/>
            </p:cNvSpPr>
            <p:nvPr/>
          </p:nvSpPr>
          <p:spPr bwMode="auto">
            <a:xfrm>
              <a:off x="4861264" y="1392683"/>
              <a:ext cx="1116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400" i="1">
                  <a:solidFill>
                    <a:srgbClr val="D60000"/>
                  </a:solidFill>
                  <a:latin typeface="Times New Roman" charset="0"/>
                </a:rPr>
                <a:t>α</a:t>
              </a:r>
              <a:r>
                <a:rPr lang="en-US" altLang="zh-TW" sz="2400" i="1" baseline="-25000">
                  <a:solidFill>
                    <a:srgbClr val="D60000"/>
                  </a:solidFill>
                  <a:latin typeface="Times New Roman" charset="0"/>
                </a:rPr>
                <a:t>t+1</a:t>
              </a:r>
              <a:r>
                <a:rPr lang="en-US" altLang="zh-TW" sz="2400">
                  <a:solidFill>
                    <a:srgbClr val="D60000"/>
                  </a:solidFill>
                  <a:latin typeface="Times New Roman" charset="0"/>
                </a:rPr>
                <a:t>(</a:t>
              </a:r>
              <a:r>
                <a:rPr lang="en-US" altLang="zh-TW" sz="2400" i="1">
                  <a:solidFill>
                    <a:srgbClr val="D60000"/>
                  </a:solidFill>
                  <a:latin typeface="Times New Roman" charset="0"/>
                </a:rPr>
                <a:t>j</a:t>
              </a:r>
              <a:r>
                <a:rPr lang="en-US" altLang="zh-TW" sz="2400">
                  <a:solidFill>
                    <a:srgbClr val="D60000"/>
                  </a:solidFill>
                  <a:latin typeface="Times New Roman" charset="0"/>
                </a:rPr>
                <a:t>)</a:t>
              </a:r>
              <a:endParaRPr lang="zh-TW" altLang="en-US" sz="2400">
                <a:solidFill>
                  <a:srgbClr val="D60000"/>
                </a:solidFill>
              </a:endParaRPr>
            </a:p>
          </p:txBody>
        </p:sp>
        <p:sp>
          <p:nvSpPr>
            <p:cNvPr id="11" name="文字方塊 3"/>
            <p:cNvSpPr txBox="1">
              <a:spLocks noChangeArrowheads="1"/>
            </p:cNvSpPr>
            <p:nvPr/>
          </p:nvSpPr>
          <p:spPr bwMode="auto">
            <a:xfrm>
              <a:off x="2412541" y="2491506"/>
              <a:ext cx="143235" cy="380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charset="0"/>
                </a:rPr>
                <a:t>j</a:t>
              </a:r>
              <a:endParaRPr lang="zh-TW" altLang="en-US" sz="2000"/>
            </a:p>
          </p:txBody>
        </p:sp>
        <p:sp>
          <p:nvSpPr>
            <p:cNvPr id="12" name="文字方塊 3"/>
            <p:cNvSpPr txBox="1">
              <a:spLocks noChangeArrowheads="1"/>
            </p:cNvSpPr>
            <p:nvPr/>
          </p:nvSpPr>
          <p:spPr bwMode="auto">
            <a:xfrm>
              <a:off x="2455974" y="3140968"/>
              <a:ext cx="14323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charset="0"/>
                </a:rPr>
                <a:t>i</a:t>
              </a:r>
              <a:endParaRPr lang="zh-TW" altLang="en-US" sz="2000"/>
            </a:p>
          </p:txBody>
        </p:sp>
        <p:sp>
          <p:nvSpPr>
            <p:cNvPr id="13" name="文字方塊 3"/>
            <p:cNvSpPr txBox="1">
              <a:spLocks noChangeArrowheads="1"/>
            </p:cNvSpPr>
            <p:nvPr/>
          </p:nvSpPr>
          <p:spPr bwMode="auto">
            <a:xfrm>
              <a:off x="4427984" y="5238725"/>
              <a:ext cx="407731" cy="349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charset="0"/>
                </a:rPr>
                <a:t>t+</a:t>
              </a:r>
              <a:r>
                <a:rPr lang="en-US" altLang="zh-TW">
                  <a:latin typeface="Times New Roman" charset="0"/>
                </a:rPr>
                <a:t>1</a:t>
              </a:r>
              <a:endParaRPr lang="zh-TW" altLang="en-US"/>
            </a:p>
          </p:txBody>
        </p:sp>
        <p:sp>
          <p:nvSpPr>
            <p:cNvPr id="14" name="文字方塊 3"/>
            <p:cNvSpPr txBox="1">
              <a:spLocks noChangeArrowheads="1"/>
            </p:cNvSpPr>
            <p:nvPr/>
          </p:nvSpPr>
          <p:spPr bwMode="auto">
            <a:xfrm>
              <a:off x="4211960" y="5267300"/>
              <a:ext cx="14323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charset="0"/>
                </a:rPr>
                <a:t>t</a:t>
              </a:r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9138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18896"/>
                <a:ext cx="8915400" cy="4555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Calculate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n-US" sz="2400" dirty="0" smtClean="0"/>
                  <a:t> by backward algorithm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18896"/>
                <a:ext cx="8915400" cy="4555388"/>
              </a:xfrm>
              <a:blipFill rotWithShape="0">
                <a:blip r:embed="rId2"/>
                <a:stretch>
                  <a:fillRect l="-958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5" t="27161" r="30139" b="37531"/>
          <a:stretch>
            <a:fillRect/>
          </a:stretch>
        </p:blipFill>
        <p:spPr bwMode="auto">
          <a:xfrm>
            <a:off x="2589212" y="2031179"/>
            <a:ext cx="8043388" cy="434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8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70841" y="1597571"/>
                <a:ext cx="9633771" cy="486260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Define a new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</m:d>
                  </m:oMath>
                </a14:m>
                <a:endParaRPr lang="en-US" sz="32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32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e>
                    </m:d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3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is-IS" sz="3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e>
                        </m:acc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𝑁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𝑚𝑎𝑡𝑟𝑖𝑥</m:t>
                    </m:r>
                  </m:oMath>
                </a14:m>
                <a:endParaRPr lang="en-US" sz="3200" b="0" dirty="0" smtClean="0">
                  <a:ea typeface="Cambria Math" charset="0"/>
                  <a:cs typeface="Cambria Math" charset="0"/>
                </a:endParaRPr>
              </a:p>
              <a:p>
                <a:endParaRPr lang="en-US" altLang="zh-TW" sz="3200" dirty="0" smtClean="0"/>
              </a:p>
              <a:p>
                <a:r>
                  <a:rPr lang="zh-TW" altLang="en-US" sz="3200" dirty="0" smtClean="0"/>
                  <a:t> </a:t>
                </a:r>
                <a:r>
                  <a:rPr lang="en-US" altLang="zh-TW" sz="3200" dirty="0" smtClean="0"/>
                  <a:t>use</a:t>
                </a:r>
                <a:r>
                  <a:rPr lang="zh-TW" altLang="en-US" sz="3200" dirty="0" smtClean="0"/>
                  <a:t> </a:t>
                </a:r>
                <a:r>
                  <a:rPr lang="en-US" altLang="zh-TW" sz="3200" dirty="0" smtClean="0">
                    <a:solidFill>
                      <a:srgbClr val="FF0000"/>
                    </a:solidFill>
                  </a:rPr>
                  <a:t>double</a:t>
                </a:r>
                <a:r>
                  <a:rPr lang="zh-TW" altLang="en-US" sz="3200" dirty="0" smtClean="0"/>
                  <a:t> </a:t>
                </a:r>
                <a:r>
                  <a:rPr lang="en-US" altLang="zh-TW" sz="3200" dirty="0" smtClean="0"/>
                  <a:t>to</a:t>
                </a:r>
                <a:r>
                  <a:rPr lang="zh-TW" altLang="en-US" sz="3200" dirty="0" smtClean="0"/>
                  <a:t> </a:t>
                </a:r>
                <a:r>
                  <a:rPr lang="en-US" altLang="zh-TW" sz="3200" dirty="0" smtClean="0"/>
                  <a:t>store</a:t>
                </a:r>
                <a:r>
                  <a:rPr lang="zh-TW" altLang="en-US" sz="3200" dirty="0" smtClean="0"/>
                  <a:t> </a:t>
                </a:r>
                <a:r>
                  <a:rPr lang="en-US" altLang="zh-TW" sz="3200" dirty="0" smtClean="0"/>
                  <a:t>them</a:t>
                </a:r>
                <a:endParaRPr lang="en-US" sz="3200" dirty="0" smtClean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0841" y="1597571"/>
                <a:ext cx="9633771" cy="4862605"/>
              </a:xfrm>
              <a:blipFill rotWithShape="0">
                <a:blip r:embed="rId3"/>
                <a:stretch>
                  <a:fillRect l="-1519" t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6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70841" y="1597571"/>
                <a:ext cx="9633771" cy="4897821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The probability of transition from state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3200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3200" dirty="0" smtClean="0">
                    <a:ea typeface="Cambria Math" charset="0"/>
                    <a:cs typeface="Cambria Math" charset="0"/>
                  </a:rPr>
                  <a:t>to state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</m:oMath>
                </a14:m>
                <a:r>
                  <a:rPr lang="en-US" sz="3200" dirty="0" smtClean="0">
                    <a:ea typeface="Cambria Math" charset="0"/>
                    <a:cs typeface="Cambria Math" charset="0"/>
                  </a:rPr>
                  <a:t> given observation and model.</a:t>
                </a:r>
                <a:endParaRPr lang="en-US" sz="32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e>
                    </m:d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</m:d>
                  </m:oMath>
                </a14:m>
                <a:endParaRPr lang="en-US" sz="32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sz="3200" b="0" dirty="0" smtClean="0">
                    <a:ea typeface="Cambria Math" charset="0"/>
                    <a:cs typeface="Cambria Math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is-IS" sz="3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is-I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  <m: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sz="32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sz="3200" b="0" dirty="0" smtClean="0">
                    <a:ea typeface="Cambria Math" charset="0"/>
                    <a:cs typeface="Cambria Math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e>
                        </m:acc>
                        <m:r>
                          <a:rPr lang="en-US" sz="3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−1)</m:t>
                    </m:r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3200" b="0" i="1" smtClean="0">
                        <a:latin typeface="Cambria Math" charset="0"/>
                      </a:rPr>
                      <m:t>𝑁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𝑚𝑎𝑡𝑟𝑖𝑥</m:t>
                    </m:r>
                  </m:oMath>
                </a14:m>
                <a:endParaRPr lang="en-US" sz="3200" dirty="0" smtClean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0841" y="1597571"/>
                <a:ext cx="9633771" cy="4897821"/>
              </a:xfrm>
              <a:blipFill rotWithShape="0">
                <a:blip r:embed="rId3"/>
                <a:stretch>
                  <a:fillRect l="-1519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2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Accumulate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681655"/>
            <a:ext cx="8795853" cy="438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6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e-estimate model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=(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8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859361"/>
            <a:ext cx="4714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678511"/>
            <a:ext cx="5467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554811"/>
            <a:ext cx="18954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36" y="4554811"/>
            <a:ext cx="4791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89212" y="5495723"/>
            <a:ext cx="8656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Accumulate </a:t>
            </a:r>
            <a:r>
              <a:rPr lang="el-GR" altLang="zh-TW" sz="2400" dirty="0">
                <a:solidFill>
                  <a:srgbClr val="C00000"/>
                </a:solidFill>
              </a:rPr>
              <a:t>ε</a:t>
            </a:r>
            <a:r>
              <a:rPr lang="en-US" altLang="zh-TW" sz="2400" dirty="0">
                <a:solidFill>
                  <a:srgbClr val="C00000"/>
                </a:solidFill>
              </a:rPr>
              <a:t> and </a:t>
            </a:r>
            <a:r>
              <a:rPr lang="el-GR" altLang="zh-TW" sz="2400" dirty="0">
                <a:solidFill>
                  <a:srgbClr val="C00000"/>
                </a:solidFill>
              </a:rPr>
              <a:t>γ</a:t>
            </a:r>
            <a:r>
              <a:rPr lang="en-US" altLang="zh-TW" sz="2400" dirty="0">
                <a:solidFill>
                  <a:srgbClr val="C00000"/>
                </a:solidFill>
              </a:rPr>
              <a:t> through all samples!!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Not just all observations in one sample</a:t>
            </a:r>
            <a:r>
              <a:rPr lang="en-US" altLang="zh-TW" sz="2400" dirty="0" smtClean="0">
                <a:solidFill>
                  <a:srgbClr val="C00000"/>
                </a:solidFill>
              </a:rPr>
              <a:t>!! (refer to FAQ)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3283" y="2133600"/>
                <a:ext cx="10201329" cy="377762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Basic problem 2</a:t>
                </a:r>
              </a:p>
              <a:p>
                <a:pPr lvl="1"/>
                <a:r>
                  <a:rPr lang="en-US" sz="2200" dirty="0" smtClean="0"/>
                  <a:t>Given model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𝑂</m:t>
                    </m:r>
                  </m:oMath>
                </a14:m>
                <a:r>
                  <a:rPr lang="en-US" sz="2200" dirty="0" smtClean="0"/>
                  <a:t>, find the best sequences to maximize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𝑂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𝑞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pPr marL="342900" lvl="1" indent="-342900"/>
                <a:r>
                  <a:rPr lang="en-US" sz="2400" dirty="0" smtClean="0"/>
                  <a:t>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𝑂</m:t>
                        </m:r>
                      </m:e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max</m:t>
                        </m:r>
                      </m:fName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𝑂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 smtClean="0"/>
                  <a:t> for each of the five models.</a:t>
                </a:r>
              </a:p>
              <a:p>
                <a:pPr marL="342900" lvl="1" indent="-342900"/>
                <a:endParaRPr lang="en-US" sz="2400" dirty="0"/>
              </a:p>
              <a:p>
                <a:pPr marL="342900" lvl="1" indent="-342900"/>
                <a:r>
                  <a:rPr lang="en-US" sz="2400" dirty="0" smtClean="0"/>
                  <a:t>The model with the highest probable paths usually also has the highest probability for all possible paths.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283" y="2133600"/>
                <a:ext cx="10201329" cy="3777622"/>
              </a:xfrm>
              <a:blipFill rotWithShape="0">
                <a:blip r:embed="rId2"/>
                <a:stretch>
                  <a:fillRect l="-837" t="-1290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5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214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HMM in Speech Recognition</a:t>
            </a:r>
          </a:p>
          <a:p>
            <a:r>
              <a:rPr lang="en-US" sz="2400" dirty="0" smtClean="0"/>
              <a:t>Problems of HMM</a:t>
            </a:r>
          </a:p>
          <a:p>
            <a:pPr lvl="1"/>
            <a:r>
              <a:rPr lang="en-US" sz="2200" dirty="0" smtClean="0"/>
              <a:t>Training</a:t>
            </a:r>
          </a:p>
          <a:p>
            <a:pPr lvl="1"/>
            <a:r>
              <a:rPr lang="en-US" sz="2200" dirty="0" smtClean="0"/>
              <a:t>Testing</a:t>
            </a:r>
          </a:p>
          <a:p>
            <a:r>
              <a:rPr lang="en-US" sz="2400" dirty="0" smtClean="0"/>
              <a:t>File Format</a:t>
            </a:r>
          </a:p>
          <a:p>
            <a:r>
              <a:rPr lang="en-US" sz="2400" dirty="0" smtClean="0"/>
              <a:t>Submit Requirement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50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6993" y="2627585"/>
            <a:ext cx="4099035" cy="1019505"/>
          </a:xfrm>
        </p:spPr>
        <p:txBody>
          <a:bodyPr/>
          <a:lstStyle/>
          <a:p>
            <a:r>
              <a:rPr lang="en-US" dirty="0" smtClean="0"/>
              <a:t>File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70841" y="1587062"/>
                <a:ext cx="9633771" cy="432416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Training algorithm</a:t>
                </a:r>
              </a:p>
              <a:p>
                <a:pPr lvl="1"/>
                <a:r>
                  <a:rPr lang="en-US" sz="2200" dirty="0" smtClean="0"/>
                  <a:t>Input</a:t>
                </a:r>
              </a:p>
              <a:p>
                <a:pPr lvl="2"/>
                <a:r>
                  <a:rPr lang="en-US" sz="2000" dirty="0" smtClean="0"/>
                  <a:t>Number of iterations</a:t>
                </a:r>
              </a:p>
              <a:p>
                <a:pPr lvl="2"/>
                <a:r>
                  <a:rPr lang="en-US" sz="2000" dirty="0" smtClean="0"/>
                  <a:t>Initial model (</a:t>
                </a:r>
                <a:r>
                  <a:rPr lang="en-US" sz="2000" dirty="0" err="1" smtClean="0"/>
                  <a:t>model_init.txt</a:t>
                </a:r>
                <a:r>
                  <a:rPr lang="en-US" sz="2000" dirty="0" smtClean="0"/>
                  <a:t>)</a:t>
                </a:r>
              </a:p>
              <a:p>
                <a:pPr lvl="2"/>
                <a:r>
                  <a:rPr lang="en-US" sz="2000" dirty="0" smtClean="0"/>
                  <a:t>Observed sequence (seq_model_01~05.txt)</a:t>
                </a:r>
              </a:p>
              <a:p>
                <a:pPr lvl="1"/>
                <a:r>
                  <a:rPr lang="en-US" sz="2200" dirty="0" smtClean="0"/>
                  <a:t>Output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=(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for 5 trained models</a:t>
                </a:r>
              </a:p>
              <a:p>
                <a:pPr lvl="2"/>
                <a:r>
                  <a:rPr lang="en-US" sz="2000" dirty="0" smtClean="0"/>
                  <a:t>5 files of parameters for 5 models (model_01~05.txt)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0841" y="1587062"/>
                <a:ext cx="9633771" cy="4324160"/>
              </a:xfrm>
              <a:blipFill rotWithShape="0">
                <a:blip r:embed="rId2"/>
                <a:stretch>
                  <a:fillRect l="-886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8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70841" y="1587062"/>
                <a:ext cx="9633771" cy="432416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Testing algorithm</a:t>
                </a:r>
              </a:p>
              <a:p>
                <a:pPr lvl="1"/>
                <a:r>
                  <a:rPr lang="en-US" sz="2200" dirty="0" smtClean="0"/>
                  <a:t>Input</a:t>
                </a:r>
              </a:p>
              <a:p>
                <a:pPr lvl="2"/>
                <a:r>
                  <a:rPr lang="en-US" sz="2000" dirty="0" smtClean="0"/>
                  <a:t>Trained models</a:t>
                </a:r>
              </a:p>
              <a:p>
                <a:pPr lvl="2"/>
                <a:r>
                  <a:rPr lang="en-US" sz="2000" dirty="0" smtClean="0"/>
                  <a:t>List of models (</a:t>
                </a:r>
                <a:r>
                  <a:rPr lang="en-US" sz="2000" dirty="0" err="1" smtClean="0"/>
                  <a:t>modellist.txt</a:t>
                </a:r>
                <a:r>
                  <a:rPr lang="en-US" sz="2000" dirty="0" smtClean="0"/>
                  <a:t>)</a:t>
                </a:r>
              </a:p>
              <a:p>
                <a:pPr lvl="2"/>
                <a:r>
                  <a:rPr lang="en-US" sz="2000" dirty="0" smtClean="0"/>
                  <a:t>Observed sequence (testing_data1.txt &amp; testing_data2.txt)</a:t>
                </a:r>
              </a:p>
              <a:p>
                <a:pPr lvl="1"/>
                <a:r>
                  <a:rPr lang="en-US" sz="2200" dirty="0" smtClean="0"/>
                  <a:t>Output</a:t>
                </a:r>
              </a:p>
              <a:p>
                <a:pPr lvl="2"/>
                <a:r>
                  <a:rPr lang="en-US" sz="2000" dirty="0" smtClean="0"/>
                  <a:t>Best answer labels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𝑂</m:t>
                        </m:r>
                      </m:e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 smtClean="0"/>
                  <a:t> (result1.txt &amp; result2.txt)</a:t>
                </a:r>
              </a:p>
              <a:p>
                <a:pPr lvl="2"/>
                <a:r>
                  <a:rPr lang="en-US" sz="2000" dirty="0" smtClean="0"/>
                  <a:t>Accuracy of result1.txt compared </a:t>
                </a:r>
                <a:r>
                  <a:rPr lang="en-US" sz="2000" smtClean="0"/>
                  <a:t>with testing_answer.txt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0841" y="1587062"/>
                <a:ext cx="9633771" cy="4324160"/>
              </a:xfrm>
              <a:blipFill rotWithShape="0">
                <a:blip r:embed="rId2"/>
                <a:stretch>
                  <a:fillRect l="-886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Format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179" y="2133600"/>
            <a:ext cx="10306433" cy="3777622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Training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Program</a:t>
            </a:r>
          </a:p>
          <a:p>
            <a:pPr lvl="1"/>
            <a:r>
              <a:rPr lang="en-US" altLang="zh-TW" sz="2200" dirty="0" smtClean="0"/>
              <a:t>./train</a:t>
            </a:r>
            <a:r>
              <a:rPr lang="zh-TW" altLang="en-US" sz="2200" dirty="0" smtClean="0"/>
              <a:t>  </a:t>
            </a:r>
            <a:r>
              <a:rPr lang="en-US" altLang="zh-TW" sz="2200" dirty="0" smtClean="0"/>
              <a:t>iteration</a:t>
            </a:r>
            <a:r>
              <a:rPr lang="zh-TW" altLang="en-US" sz="2200" dirty="0" smtClean="0"/>
              <a:t>  </a:t>
            </a:r>
            <a:r>
              <a:rPr lang="en-US" altLang="zh-TW" sz="2200" dirty="0" err="1" smtClean="0"/>
              <a:t>model_init.txt</a:t>
            </a:r>
            <a:r>
              <a:rPr lang="zh-TW" altLang="en-US" sz="2200" dirty="0" smtClean="0"/>
              <a:t>  </a:t>
            </a:r>
            <a:r>
              <a:rPr lang="en-US" altLang="zh-TW" sz="2200" dirty="0" smtClean="0"/>
              <a:t>seq_model_01.txt</a:t>
            </a:r>
            <a:r>
              <a:rPr lang="zh-TW" altLang="en-US" sz="2200" dirty="0" smtClean="0"/>
              <a:t>  </a:t>
            </a:r>
            <a:r>
              <a:rPr lang="en-US" altLang="zh-TW" sz="2200" dirty="0" smtClean="0"/>
              <a:t>model_01.txt</a:t>
            </a:r>
          </a:p>
          <a:p>
            <a:pPr lvl="1"/>
            <a:r>
              <a:rPr lang="en-US" altLang="zh-TW" sz="2200" dirty="0" smtClean="0"/>
              <a:t>Execute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5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times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(seq_model_01~05.txt)</a:t>
            </a:r>
            <a:endParaRPr lang="en-US" sz="2200" dirty="0" smtClean="0"/>
          </a:p>
          <a:p>
            <a:pPr lvl="1"/>
            <a:endParaRPr lang="en-US" sz="2200" dirty="0"/>
          </a:p>
          <a:p>
            <a:r>
              <a:rPr lang="en-US" altLang="zh-TW" sz="2400" dirty="0" smtClean="0"/>
              <a:t>Testing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Program</a:t>
            </a:r>
          </a:p>
          <a:p>
            <a:pPr lvl="1"/>
            <a:r>
              <a:rPr lang="en-US" altLang="zh-TW" sz="2200" dirty="0" smtClean="0"/>
              <a:t>./test</a:t>
            </a:r>
            <a:r>
              <a:rPr lang="zh-TW" altLang="en-US" sz="2200" dirty="0" smtClean="0"/>
              <a:t>  </a:t>
            </a:r>
            <a:r>
              <a:rPr lang="en-US" altLang="zh-TW" sz="2200" dirty="0" err="1" smtClean="0"/>
              <a:t>modellist.txt</a:t>
            </a:r>
            <a:r>
              <a:rPr lang="zh-TW" altLang="en-US" sz="2200" dirty="0" smtClean="0"/>
              <a:t>  </a:t>
            </a:r>
            <a:r>
              <a:rPr lang="en-US" altLang="zh-TW" sz="2200" dirty="0" err="1" smtClean="0"/>
              <a:t>testing_data.txt</a:t>
            </a:r>
            <a:r>
              <a:rPr lang="zh-TW" altLang="en-US" sz="2200" dirty="0" smtClean="0"/>
              <a:t>  </a:t>
            </a:r>
            <a:r>
              <a:rPr lang="en-US" altLang="zh-TW" sz="2200" dirty="0" err="1" smtClean="0"/>
              <a:t>result.txt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12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</a:t>
            </a:r>
            <a:r>
              <a:rPr lang="zh-TW" altLang="en-US" dirty="0" smtClean="0"/>
              <a:t> </a:t>
            </a:r>
            <a:r>
              <a:rPr lang="en-US" altLang="zh-TW" dirty="0"/>
              <a:t>C</a:t>
            </a:r>
            <a:r>
              <a:rPr lang="en-US" altLang="zh-TW" dirty="0" smtClean="0"/>
              <a:t>ontained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Homework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dsp_hw1/</a:t>
            </a:r>
          </a:p>
          <a:p>
            <a:pPr lvl="1"/>
            <a:r>
              <a:rPr lang="en-US" altLang="zh-TW" sz="2200" dirty="0" err="1" smtClean="0"/>
              <a:t>c_cpp</a:t>
            </a:r>
            <a:endParaRPr lang="en-US" altLang="zh-TW" sz="2200" dirty="0" smtClean="0"/>
          </a:p>
          <a:p>
            <a:pPr lvl="2"/>
            <a:r>
              <a:rPr lang="zh-TW" altLang="en-US" sz="2000" dirty="0"/>
              <a:t> </a:t>
            </a:r>
            <a:endParaRPr lang="en-US" altLang="zh-TW" sz="2000" dirty="0" smtClean="0"/>
          </a:p>
          <a:p>
            <a:pPr lvl="1"/>
            <a:r>
              <a:rPr lang="en-US" altLang="zh-TW" sz="2200" dirty="0" err="1" smtClean="0"/>
              <a:t>modellist.txt</a:t>
            </a:r>
            <a:r>
              <a:rPr lang="zh-TW" altLang="en-US" sz="2200" dirty="0" smtClean="0"/>
              <a:t>                          </a:t>
            </a:r>
            <a:r>
              <a:rPr lang="en-US" altLang="zh-TW" sz="2200" dirty="0" smtClean="0"/>
              <a:t>//list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of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models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to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be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trained</a:t>
            </a:r>
          </a:p>
          <a:p>
            <a:pPr lvl="1"/>
            <a:r>
              <a:rPr lang="en-US" altLang="zh-TW" sz="2200" dirty="0" err="1" smtClean="0"/>
              <a:t>model_init.txt</a:t>
            </a:r>
            <a:r>
              <a:rPr lang="zh-TW" altLang="en-US" sz="2200" dirty="0" smtClean="0"/>
              <a:t>                       </a:t>
            </a:r>
            <a:r>
              <a:rPr lang="en-US" altLang="zh-TW" sz="2200" dirty="0" smtClean="0"/>
              <a:t>//HMM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initial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models</a:t>
            </a:r>
          </a:p>
          <a:p>
            <a:pPr lvl="1"/>
            <a:r>
              <a:rPr lang="en-US" altLang="zh-TW" sz="2200" dirty="0" smtClean="0"/>
              <a:t>seq_model_01~05.txt</a:t>
            </a:r>
            <a:r>
              <a:rPr lang="zh-TW" altLang="en-US" sz="2200" dirty="0" smtClean="0"/>
              <a:t>         </a:t>
            </a:r>
            <a:r>
              <a:rPr lang="en-US" altLang="zh-TW" sz="2200" dirty="0" smtClean="0"/>
              <a:t>//training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data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observation</a:t>
            </a:r>
          </a:p>
          <a:p>
            <a:pPr lvl="1"/>
            <a:r>
              <a:rPr lang="en-US" altLang="zh-TW" sz="2200" dirty="0" smtClean="0"/>
              <a:t>testing_data1,2.txt</a:t>
            </a:r>
            <a:r>
              <a:rPr lang="zh-TW" altLang="en-US" sz="2200" dirty="0" smtClean="0"/>
              <a:t>             </a:t>
            </a:r>
            <a:r>
              <a:rPr lang="en-US" altLang="zh-TW" sz="2200" dirty="0" smtClean="0"/>
              <a:t>//testing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data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observation</a:t>
            </a:r>
          </a:p>
          <a:p>
            <a:pPr lvl="1"/>
            <a:r>
              <a:rPr lang="en-US" altLang="zh-TW" sz="2200" dirty="0" err="1" smtClean="0"/>
              <a:t>testing_answer.txt</a:t>
            </a:r>
            <a:r>
              <a:rPr lang="zh-TW" altLang="en-US" sz="2200" dirty="0" smtClean="0"/>
              <a:t>              </a:t>
            </a:r>
            <a:r>
              <a:rPr lang="en-US" altLang="zh-TW" sz="2200" dirty="0" smtClean="0"/>
              <a:t>//answer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for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testing_data1.txt</a:t>
            </a:r>
          </a:p>
        </p:txBody>
      </p:sp>
    </p:spTree>
    <p:extLst>
      <p:ext uri="{BB962C8B-B14F-4D97-AF65-F5344CB8AC3E}">
        <p14:creationId xmlns:p14="http://schemas.microsoft.com/office/powerpoint/2010/main" val="13733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hmm.h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ome useful function here:</a:t>
            </a:r>
          </a:p>
          <a:p>
            <a:pPr lvl="1"/>
            <a:r>
              <a:rPr lang="en-US" sz="2200" dirty="0" smtClean="0"/>
              <a:t>Read model</a:t>
            </a:r>
          </a:p>
          <a:p>
            <a:pPr lvl="1"/>
            <a:r>
              <a:rPr lang="en-US" sz="2200" dirty="0" smtClean="0"/>
              <a:t>Write model</a:t>
            </a:r>
          </a:p>
          <a:p>
            <a:pPr lvl="1"/>
            <a:endParaRPr lang="en-US" sz="2200" dirty="0"/>
          </a:p>
          <a:p>
            <a:r>
              <a:rPr lang="en-US" sz="2400" dirty="0" smtClean="0"/>
              <a:t>You can add or modify functions in </a:t>
            </a:r>
            <a:r>
              <a:rPr lang="en-US" sz="2400" dirty="0" err="1" smtClean="0"/>
              <a:t>hmm.h</a:t>
            </a:r>
            <a:endParaRPr lang="en-US" sz="2400" dirty="0" smtClean="0"/>
          </a:p>
          <a:p>
            <a:pPr lvl="1"/>
            <a:r>
              <a:rPr lang="en-US" sz="2200" dirty="0" smtClean="0"/>
              <a:t>Please explain the functions you add or modify in report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615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Observation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Sequence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18287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seq_model_01~05.txt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testing_data1,2.txt</a:t>
            </a:r>
          </a:p>
          <a:p>
            <a:pPr>
              <a:buNone/>
            </a:pPr>
            <a:r>
              <a:rPr lang="en-US" altLang="zh-TW" sz="2400" dirty="0">
                <a:latin typeface="GulimChe" charset="-127"/>
                <a:ea typeface="GulimChe" charset="-127"/>
              </a:rPr>
              <a:t>ACCDDDDFFCCCCBCFFFCCCCCEDADCCAEFCCCACDDFFCCDDFFCCD</a:t>
            </a:r>
          </a:p>
          <a:p>
            <a:pPr>
              <a:buNone/>
            </a:pPr>
            <a:r>
              <a:rPr lang="en-US" altLang="zh-TW" sz="2400" dirty="0">
                <a:latin typeface="GulimChe" charset="-127"/>
                <a:ea typeface="GulimChe" charset="-127"/>
              </a:rPr>
              <a:t>CABACCAFCCFFCCCDFFCCCCCDFFCDDDDFCDDCCFCCCEFFCCCCBC</a:t>
            </a:r>
          </a:p>
          <a:p>
            <a:pPr>
              <a:buNone/>
            </a:pPr>
            <a:r>
              <a:rPr lang="en-US" altLang="zh-TW" sz="2400" dirty="0">
                <a:latin typeface="GulimChe" charset="-127"/>
                <a:ea typeface="GulimChe" charset="-127"/>
              </a:rPr>
              <a:t>ABACCCDDCCCDDDDFBCCCCCDDAACFBCCBCCCCCCCFFFCCCCCDBF</a:t>
            </a:r>
          </a:p>
          <a:p>
            <a:pPr>
              <a:buNone/>
            </a:pPr>
            <a:r>
              <a:rPr lang="en-US" altLang="zh-TW" sz="2400" dirty="0">
                <a:latin typeface="GulimChe" charset="-127"/>
                <a:ea typeface="GulimChe" charset="-127"/>
              </a:rPr>
              <a:t>AAABBBCCFFBDCDDFFACDCDFCDDFFFFFCDFFFCCCDCFFFFCCCCD</a:t>
            </a:r>
          </a:p>
          <a:p>
            <a:pPr>
              <a:buNone/>
            </a:pPr>
            <a:r>
              <a:rPr lang="en-US" altLang="zh-TW" sz="2400" dirty="0">
                <a:latin typeface="GulimChe" charset="-127"/>
                <a:ea typeface="GulimChe" charset="-127"/>
              </a:rPr>
              <a:t>AACCDCCCCCCCDCEDCBFFFCDCDCDAFBCDCFFCCDCCCEACDBAFFF</a:t>
            </a:r>
          </a:p>
          <a:p>
            <a:pPr>
              <a:buNone/>
            </a:pPr>
            <a:r>
              <a:rPr lang="en-US" altLang="zh-TW" sz="2400" dirty="0" smtClean="0">
                <a:latin typeface="GulimChe" charset="-127"/>
                <a:ea typeface="GulimChe" charset="-127"/>
              </a:rPr>
              <a:t>……</a:t>
            </a:r>
            <a:endParaRPr lang="en-US" altLang="zh-TW" sz="2400" dirty="0">
              <a:latin typeface="GulimChe" charset="-127"/>
              <a:ea typeface="GulimChe" charset="-127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53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1829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model_init.txt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model_01~05.txt</a:t>
            </a:r>
          </a:p>
          <a:p>
            <a:endParaRPr lang="en-US" sz="2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55289" y="2810641"/>
            <a:ext cx="47386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200" dirty="0">
                <a:latin typeface="Lucida Sans Unicode" charset="0"/>
              </a:rPr>
              <a:t>initial: 6</a:t>
            </a:r>
          </a:p>
          <a:p>
            <a:pPr eaLnBrk="1" hangingPunct="1"/>
            <a:r>
              <a:rPr kumimoji="0" lang="en-US" altLang="zh-TW" sz="1200" dirty="0">
                <a:latin typeface="Lucida Sans Unicode" charset="0"/>
              </a:rPr>
              <a:t>0.22805 0.02915 0.12379 </a:t>
            </a:r>
            <a:r>
              <a:rPr kumimoji="0" lang="en-US" altLang="zh-TW" sz="1200" dirty="0">
                <a:solidFill>
                  <a:srgbClr val="FF0000"/>
                </a:solidFill>
                <a:latin typeface="Lucida Sans Unicode" charset="0"/>
              </a:rPr>
              <a:t>0.18420</a:t>
            </a:r>
            <a:r>
              <a:rPr kumimoji="0" lang="en-US" altLang="zh-TW" sz="1200" dirty="0">
                <a:latin typeface="Lucida Sans Unicode" charset="0"/>
              </a:rPr>
              <a:t> 0.00000 0.43481</a:t>
            </a:r>
          </a:p>
          <a:p>
            <a:pPr eaLnBrk="1" hangingPunct="1"/>
            <a:endParaRPr kumimoji="0" lang="en-US" altLang="zh-TW" sz="1200" dirty="0">
              <a:latin typeface="Lucida Sans Unicode" charset="0"/>
            </a:endParaRPr>
          </a:p>
          <a:p>
            <a:pPr eaLnBrk="1" hangingPunct="1"/>
            <a:r>
              <a:rPr kumimoji="0" lang="en-US" altLang="zh-TW" sz="1200" dirty="0">
                <a:latin typeface="Lucida Sans Unicode" charset="0"/>
              </a:rPr>
              <a:t>transition: 6</a:t>
            </a:r>
          </a:p>
          <a:p>
            <a:pPr eaLnBrk="1" hangingPunct="1"/>
            <a:r>
              <a:rPr kumimoji="0" lang="en-US" altLang="zh-TW" sz="1200" dirty="0">
                <a:latin typeface="Lucida Sans Unicode" charset="0"/>
              </a:rPr>
              <a:t>0.36670 0.51269 0.08114 0.00217 0.02003 0.01727</a:t>
            </a:r>
          </a:p>
          <a:p>
            <a:pPr eaLnBrk="1" hangingPunct="1"/>
            <a:r>
              <a:rPr kumimoji="0" lang="en-US" altLang="zh-TW" sz="1200" dirty="0">
                <a:latin typeface="Lucida Sans Unicode" charset="0"/>
              </a:rPr>
              <a:t>0.17125 0.53161 0.26536 0.02538 0.00068 0.00572</a:t>
            </a:r>
          </a:p>
          <a:p>
            <a:pPr eaLnBrk="1" hangingPunct="1"/>
            <a:r>
              <a:rPr kumimoji="0" lang="en-US" altLang="zh-TW" sz="1200" dirty="0">
                <a:latin typeface="Lucida Sans Unicode" charset="0"/>
              </a:rPr>
              <a:t>0.31537 0.08201 0.06787 0.49395 </a:t>
            </a:r>
            <a:r>
              <a:rPr kumimoji="0" lang="en-US" altLang="zh-TW" sz="1200" dirty="0">
                <a:solidFill>
                  <a:srgbClr val="FF0000"/>
                </a:solidFill>
                <a:latin typeface="Lucida Sans Unicode" charset="0"/>
              </a:rPr>
              <a:t>0.00913</a:t>
            </a:r>
            <a:r>
              <a:rPr kumimoji="0" lang="en-US" altLang="zh-TW" sz="1200" dirty="0">
                <a:latin typeface="Lucida Sans Unicode" charset="0"/>
              </a:rPr>
              <a:t> 0.03167</a:t>
            </a:r>
          </a:p>
          <a:p>
            <a:pPr eaLnBrk="1" hangingPunct="1"/>
            <a:r>
              <a:rPr kumimoji="0" lang="en-US" altLang="zh-TW" sz="1200" dirty="0">
                <a:latin typeface="Lucida Sans Unicode" charset="0"/>
              </a:rPr>
              <a:t>0.24777 0.06364 0.06607 0.48348 0.01540 0.12364</a:t>
            </a:r>
          </a:p>
          <a:p>
            <a:pPr eaLnBrk="1" hangingPunct="1"/>
            <a:r>
              <a:rPr kumimoji="0" lang="en-US" altLang="zh-TW" sz="1200" dirty="0">
                <a:latin typeface="Lucida Sans Unicode" charset="0"/>
              </a:rPr>
              <a:t>0.09149 0.05842 0.00141 0.00303 0.59082 0.25483</a:t>
            </a:r>
          </a:p>
          <a:p>
            <a:pPr eaLnBrk="1" hangingPunct="1"/>
            <a:r>
              <a:rPr kumimoji="0" lang="en-US" altLang="zh-TW" sz="1200" dirty="0">
                <a:latin typeface="Lucida Sans Unicode" charset="0"/>
              </a:rPr>
              <a:t>0.29564 0.06203 0.00153 0.00017 0.38311 0.25753</a:t>
            </a:r>
          </a:p>
          <a:p>
            <a:pPr eaLnBrk="1" hangingPunct="1"/>
            <a:endParaRPr kumimoji="0" lang="en-US" altLang="zh-TW" sz="1200" dirty="0">
              <a:latin typeface="Lucida Sans Unicode" charset="0"/>
            </a:endParaRPr>
          </a:p>
          <a:p>
            <a:pPr eaLnBrk="1" hangingPunct="1"/>
            <a:r>
              <a:rPr kumimoji="0" lang="en-US" altLang="zh-TW" sz="1200" dirty="0">
                <a:latin typeface="Lucida Sans Unicode" charset="0"/>
              </a:rPr>
              <a:t>observation: 6</a:t>
            </a:r>
          </a:p>
          <a:p>
            <a:pPr eaLnBrk="1" hangingPunct="1"/>
            <a:r>
              <a:rPr kumimoji="0" lang="en-US" altLang="zh-TW" sz="1200" dirty="0">
                <a:latin typeface="Lucida Sans Unicode" charset="0"/>
              </a:rPr>
              <a:t>0.34292 0.55389 0.18097 0.06694 0.01863 0.09414</a:t>
            </a:r>
          </a:p>
          <a:p>
            <a:pPr eaLnBrk="1" hangingPunct="1"/>
            <a:r>
              <a:rPr kumimoji="0" lang="en-US" altLang="zh-TW" sz="1200" dirty="0">
                <a:latin typeface="Lucida Sans Unicode" charset="0"/>
              </a:rPr>
              <a:t>0.08053 0.16186 0.42137 </a:t>
            </a:r>
            <a:r>
              <a:rPr kumimoji="0" lang="en-US" altLang="zh-TW" sz="1200" dirty="0">
                <a:solidFill>
                  <a:srgbClr val="FF0000"/>
                </a:solidFill>
                <a:latin typeface="Lucida Sans Unicode" charset="0"/>
              </a:rPr>
              <a:t>0.02412</a:t>
            </a:r>
            <a:r>
              <a:rPr kumimoji="0" lang="en-US" altLang="zh-TW" sz="1200" dirty="0">
                <a:latin typeface="Lucida Sans Unicode" charset="0"/>
              </a:rPr>
              <a:t> 0.09857 0.06969</a:t>
            </a:r>
          </a:p>
          <a:p>
            <a:pPr eaLnBrk="1" hangingPunct="1"/>
            <a:r>
              <a:rPr kumimoji="0" lang="en-US" altLang="zh-TW" sz="1200" dirty="0">
                <a:latin typeface="Lucida Sans Unicode" charset="0"/>
              </a:rPr>
              <a:t>0.13727 0.10949 0.28189 0.15020 0.12050 0.37143</a:t>
            </a:r>
          </a:p>
          <a:p>
            <a:pPr eaLnBrk="1" hangingPunct="1"/>
            <a:r>
              <a:rPr kumimoji="0" lang="en-US" altLang="zh-TW" sz="1200" dirty="0">
                <a:latin typeface="Lucida Sans Unicode" charset="0"/>
              </a:rPr>
              <a:t>0.45833 0.19536 0.01585 0.01016 0.07078 0.36145</a:t>
            </a:r>
          </a:p>
          <a:p>
            <a:pPr eaLnBrk="1" hangingPunct="1"/>
            <a:r>
              <a:rPr kumimoji="0" lang="en-US" altLang="zh-TW" sz="1200" dirty="0">
                <a:latin typeface="Lucida Sans Unicode" charset="0"/>
              </a:rPr>
              <a:t>0.00147 0.00072 0.12113 0.76911 0.02559 0.07438</a:t>
            </a:r>
          </a:p>
          <a:p>
            <a:pPr eaLnBrk="1" hangingPunct="1"/>
            <a:r>
              <a:rPr kumimoji="0" lang="en-US" altLang="zh-TW" sz="1200" dirty="0">
                <a:latin typeface="Lucida Sans Unicode" charset="0"/>
              </a:rPr>
              <a:t>0.00002 0.00000 0.00001 0.00001 0.68433 0.04579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287001" y="3541876"/>
            <a:ext cx="2682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200" dirty="0">
                <a:solidFill>
                  <a:schemeClr val="accent1"/>
                </a:solidFill>
                <a:latin typeface="Lucida Sans Unicode" charset="0"/>
              </a:rPr>
              <a:t>0</a:t>
            </a:r>
          </a:p>
          <a:p>
            <a:pPr eaLnBrk="1" hangingPunct="1"/>
            <a:r>
              <a:rPr kumimoji="0" lang="en-US" altLang="zh-TW" sz="1200" dirty="0">
                <a:solidFill>
                  <a:schemeClr val="accent1"/>
                </a:solidFill>
                <a:latin typeface="Lucida Sans Unicode" charset="0"/>
              </a:rPr>
              <a:t>1</a:t>
            </a:r>
          </a:p>
          <a:p>
            <a:pPr eaLnBrk="1" hangingPunct="1"/>
            <a:r>
              <a:rPr kumimoji="0" lang="en-US" altLang="zh-TW" sz="1200" dirty="0">
                <a:solidFill>
                  <a:schemeClr val="accent1"/>
                </a:solidFill>
                <a:latin typeface="Lucida Sans Unicode" charset="0"/>
              </a:rPr>
              <a:t>2</a:t>
            </a:r>
          </a:p>
          <a:p>
            <a:pPr eaLnBrk="1" hangingPunct="1"/>
            <a:r>
              <a:rPr kumimoji="0" lang="en-US" altLang="zh-TW" sz="1200" dirty="0">
                <a:solidFill>
                  <a:schemeClr val="accent1"/>
                </a:solidFill>
                <a:latin typeface="Lucida Sans Unicode" charset="0"/>
              </a:rPr>
              <a:t>3</a:t>
            </a:r>
          </a:p>
          <a:p>
            <a:pPr eaLnBrk="1" hangingPunct="1"/>
            <a:r>
              <a:rPr kumimoji="0" lang="en-US" altLang="zh-TW" sz="1200" dirty="0">
                <a:solidFill>
                  <a:schemeClr val="accent1"/>
                </a:solidFill>
                <a:latin typeface="Lucida Sans Unicode" charset="0"/>
              </a:rPr>
              <a:t>4</a:t>
            </a:r>
          </a:p>
          <a:p>
            <a:pPr eaLnBrk="1" hangingPunct="1"/>
            <a:r>
              <a:rPr kumimoji="0" lang="en-US" altLang="zh-TW" sz="1200" dirty="0">
                <a:solidFill>
                  <a:schemeClr val="accent1"/>
                </a:solidFill>
                <a:latin typeface="Lucida Sans Unicode" charset="0"/>
              </a:rPr>
              <a:t>5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555289" y="2586119"/>
            <a:ext cx="38644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200" dirty="0">
                <a:solidFill>
                  <a:schemeClr val="accent1"/>
                </a:solidFill>
                <a:latin typeface="Lucida Sans Unicode" charset="0"/>
              </a:rPr>
              <a:t>0         </a:t>
            </a:r>
            <a:r>
              <a:rPr kumimoji="0" lang="zh-TW" altLang="en-US" sz="1200" dirty="0" smtClean="0">
                <a:solidFill>
                  <a:schemeClr val="accent1"/>
                </a:solidFill>
                <a:latin typeface="Lucida Sans Unicode" charset="0"/>
              </a:rPr>
              <a:t>  </a:t>
            </a:r>
            <a:r>
              <a:rPr kumimoji="0" lang="en-US" altLang="zh-TW" sz="1200" dirty="0" smtClean="0">
                <a:solidFill>
                  <a:schemeClr val="accent1"/>
                </a:solidFill>
                <a:latin typeface="Lucida Sans Unicode" charset="0"/>
              </a:rPr>
              <a:t> </a:t>
            </a:r>
            <a:r>
              <a:rPr kumimoji="0" lang="zh-TW" altLang="en-US" sz="1200" dirty="0" smtClean="0">
                <a:solidFill>
                  <a:schemeClr val="accent1"/>
                </a:solidFill>
                <a:latin typeface="Lucida Sans Unicode" charset="0"/>
              </a:rPr>
              <a:t> </a:t>
            </a:r>
            <a:r>
              <a:rPr kumimoji="0" lang="en-US" altLang="zh-TW" sz="1200" dirty="0" smtClean="0">
                <a:solidFill>
                  <a:schemeClr val="accent1"/>
                </a:solidFill>
                <a:latin typeface="Lucida Sans Unicode" charset="0"/>
              </a:rPr>
              <a:t>1           </a:t>
            </a:r>
            <a:r>
              <a:rPr kumimoji="0" lang="zh-TW" altLang="en-US" sz="1200" dirty="0" smtClean="0">
                <a:solidFill>
                  <a:schemeClr val="accent1"/>
                </a:solidFill>
                <a:latin typeface="Lucida Sans Unicode" charset="0"/>
              </a:rPr>
              <a:t> </a:t>
            </a:r>
            <a:r>
              <a:rPr kumimoji="0" lang="en-US" altLang="zh-TW" sz="1200" dirty="0" smtClean="0">
                <a:solidFill>
                  <a:schemeClr val="accent1"/>
                </a:solidFill>
                <a:latin typeface="Lucida Sans Unicode" charset="0"/>
              </a:rPr>
              <a:t>2           </a:t>
            </a:r>
            <a:r>
              <a:rPr kumimoji="0" lang="zh-TW" altLang="en-US" sz="1200" dirty="0" smtClean="0">
                <a:solidFill>
                  <a:schemeClr val="accent1"/>
                </a:solidFill>
                <a:latin typeface="Lucida Sans Unicode" charset="0"/>
              </a:rPr>
              <a:t> </a:t>
            </a:r>
            <a:r>
              <a:rPr kumimoji="0" lang="en-US" altLang="zh-TW" sz="1200" dirty="0" smtClean="0">
                <a:solidFill>
                  <a:schemeClr val="accent1"/>
                </a:solidFill>
                <a:latin typeface="Lucida Sans Unicode" charset="0"/>
              </a:rPr>
              <a:t>3            </a:t>
            </a:r>
            <a:r>
              <a:rPr kumimoji="0" lang="en-US" altLang="zh-TW" sz="1200" dirty="0">
                <a:solidFill>
                  <a:schemeClr val="accent1"/>
                </a:solidFill>
                <a:latin typeface="Lucida Sans Unicode" charset="0"/>
              </a:rPr>
              <a:t>4          </a:t>
            </a:r>
            <a:r>
              <a:rPr kumimoji="0" lang="zh-TW" altLang="en-US" sz="1200" dirty="0" smtClean="0">
                <a:solidFill>
                  <a:schemeClr val="accent1"/>
                </a:solidFill>
                <a:latin typeface="Lucida Sans Unicode" charset="0"/>
              </a:rPr>
              <a:t>  </a:t>
            </a:r>
            <a:r>
              <a:rPr kumimoji="0" lang="en-US" altLang="zh-TW" sz="1200" dirty="0" smtClean="0">
                <a:solidFill>
                  <a:schemeClr val="accent1"/>
                </a:solidFill>
                <a:latin typeface="Lucida Sans Unicode" charset="0"/>
              </a:rPr>
              <a:t>5</a:t>
            </a:r>
            <a:endParaRPr kumimoji="0" lang="en-US" altLang="zh-TW" sz="1200" dirty="0">
              <a:solidFill>
                <a:schemeClr val="accent1"/>
              </a:solidFill>
              <a:latin typeface="Lucida Sans Unicode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287001" y="5002187"/>
            <a:ext cx="2936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200" dirty="0">
                <a:solidFill>
                  <a:schemeClr val="accent1"/>
                </a:solidFill>
                <a:latin typeface="Lucida Sans Unicode" charset="0"/>
              </a:rPr>
              <a:t>A</a:t>
            </a:r>
          </a:p>
          <a:p>
            <a:pPr eaLnBrk="1" hangingPunct="1"/>
            <a:r>
              <a:rPr kumimoji="0" lang="en-US" altLang="zh-TW" sz="1200" dirty="0">
                <a:solidFill>
                  <a:schemeClr val="accent1"/>
                </a:solidFill>
                <a:latin typeface="Lucida Sans Unicode" charset="0"/>
              </a:rPr>
              <a:t>B</a:t>
            </a:r>
          </a:p>
          <a:p>
            <a:pPr eaLnBrk="1" hangingPunct="1"/>
            <a:r>
              <a:rPr kumimoji="0" lang="en-US" altLang="zh-TW" sz="1200" dirty="0">
                <a:solidFill>
                  <a:schemeClr val="accent1"/>
                </a:solidFill>
                <a:latin typeface="Lucida Sans Unicode" charset="0"/>
              </a:rPr>
              <a:t>C</a:t>
            </a:r>
          </a:p>
          <a:p>
            <a:pPr eaLnBrk="1" hangingPunct="1"/>
            <a:r>
              <a:rPr kumimoji="0" lang="en-US" altLang="zh-TW" sz="1200" dirty="0">
                <a:solidFill>
                  <a:schemeClr val="accent1"/>
                </a:solidFill>
                <a:latin typeface="Lucida Sans Unicode" charset="0"/>
              </a:rPr>
              <a:t>D</a:t>
            </a:r>
          </a:p>
          <a:p>
            <a:pPr eaLnBrk="1" hangingPunct="1"/>
            <a:r>
              <a:rPr kumimoji="0" lang="en-US" altLang="zh-TW" sz="1200" dirty="0">
                <a:solidFill>
                  <a:schemeClr val="accent1"/>
                </a:solidFill>
                <a:latin typeface="Lucida Sans Unicode" charset="0"/>
              </a:rPr>
              <a:t>E</a:t>
            </a:r>
          </a:p>
          <a:p>
            <a:pPr eaLnBrk="1" hangingPunct="1"/>
            <a:r>
              <a:rPr kumimoji="0" lang="en-US" altLang="zh-TW" sz="1200" dirty="0">
                <a:solidFill>
                  <a:schemeClr val="accent1"/>
                </a:solidFill>
                <a:latin typeface="Lucida Sans Unicode" charset="0"/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5778" y="2373281"/>
                <a:ext cx="3069021" cy="7567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charset="0"/>
                            </a:rPr>
                            <m:t>=3</m:t>
                          </m:r>
                        </m:e>
                        <m:e>
                          <m:r>
                            <a:rPr lang="en-US" altLang="zh-TW" b="0" i="1" smtClean="0">
                              <a:latin typeface="Cambria Math" charset="0"/>
                            </a:rPr>
                            <m:t>𝐻𝑀𝑀</m:t>
                          </m:r>
                        </m:e>
                      </m:d>
                      <m:r>
                        <a:rPr lang="en-US" altLang="zh-TW" b="0" i="1" smtClean="0">
                          <a:latin typeface="Cambria Math" charset="0"/>
                        </a:rPr>
                        <m:t>=0.18420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778" y="2373281"/>
                <a:ext cx="3069021" cy="7567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85778" y="3443995"/>
                <a:ext cx="3069021" cy="7567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charset="0"/>
                            </a:rPr>
                            <m:t>=4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charset="0"/>
                            </a:rPr>
                            <m:t>2,</m:t>
                          </m:r>
                          <m:r>
                            <a:rPr lang="zh-TW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charset="0"/>
                            </a:rPr>
                            <m:t>𝐻𝑀𝑀</m:t>
                          </m:r>
                        </m:e>
                      </m:d>
                      <m:r>
                        <a:rPr lang="en-US" altLang="zh-TW" b="0" i="1" smtClean="0">
                          <a:latin typeface="Cambria Math" charset="0"/>
                        </a:rPr>
                        <m:t>=0.00913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778" y="3443995"/>
                <a:ext cx="3069021" cy="7567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385778" y="4514709"/>
                <a:ext cx="3069021" cy="7567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charset="0"/>
                            </a:rPr>
                            <m:t>𝐵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charset="0"/>
                            </a:rPr>
                            <m:t>3,</m:t>
                          </m:r>
                          <m:r>
                            <a:rPr lang="zh-TW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charset="0"/>
                            </a:rPr>
                            <m:t>𝐻𝑀𝑀</m:t>
                          </m:r>
                        </m:e>
                      </m:d>
                      <m:r>
                        <a:rPr lang="en-US" altLang="zh-TW" b="0" i="1" smtClean="0">
                          <a:latin typeface="Cambria Math" charset="0"/>
                        </a:rPr>
                        <m:t>=0.02412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778" y="4514709"/>
                <a:ext cx="3069021" cy="7567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>
            <a:off x="6306208" y="2751654"/>
            <a:ext cx="2079570" cy="24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</p:cNvCxnSpPr>
          <p:nvPr/>
        </p:nvCxnSpPr>
        <p:spPr>
          <a:xfrm flipH="1">
            <a:off x="6936828" y="3822368"/>
            <a:ext cx="1448950" cy="15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1"/>
          </p:cNvCxnSpPr>
          <p:nvPr/>
        </p:nvCxnSpPr>
        <p:spPr>
          <a:xfrm flipH="1">
            <a:off x="6306208" y="4893082"/>
            <a:ext cx="2079570" cy="37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Outputs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Should</a:t>
            </a:r>
            <a:r>
              <a:rPr lang="zh-TW" altLang="en-US" dirty="0" smtClean="0"/>
              <a:t> </a:t>
            </a:r>
            <a:r>
              <a:rPr lang="en-US" altLang="zh-TW" dirty="0" smtClean="0"/>
              <a:t>Look</a:t>
            </a:r>
            <a:r>
              <a:rPr lang="zh-TW" altLang="en-US" dirty="0" smtClean="0"/>
              <a:t> </a:t>
            </a:r>
            <a:r>
              <a:rPr lang="en-US" altLang="zh-TW" dirty="0" smtClean="0"/>
              <a:t>Like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r</a:t>
            </a:r>
            <a:r>
              <a:rPr lang="en-US" altLang="zh-TW" sz="2400" dirty="0" err="1" smtClean="0"/>
              <a:t>esult.txt</a:t>
            </a:r>
            <a:endParaRPr lang="en-US" altLang="zh-TW" sz="2400" dirty="0" smtClean="0"/>
          </a:p>
          <a:p>
            <a:pPr lvl="1"/>
            <a:r>
              <a:rPr lang="en-US" altLang="zh-TW" sz="2200" dirty="0" smtClean="0"/>
              <a:t>Hypothesis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and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likelihood</a:t>
            </a:r>
          </a:p>
          <a:p>
            <a:pPr lvl="1"/>
            <a:endParaRPr lang="en-US" sz="2200" dirty="0"/>
          </a:p>
          <a:p>
            <a:r>
              <a:rPr lang="en-US" altLang="zh-TW" sz="2400" dirty="0" err="1" smtClean="0"/>
              <a:t>acc.txt</a:t>
            </a:r>
            <a:endParaRPr lang="en-US" altLang="zh-TW" sz="2400" dirty="0" smtClean="0"/>
          </a:p>
          <a:p>
            <a:pPr lvl="1"/>
            <a:r>
              <a:rPr lang="en-US" altLang="zh-TW" sz="2200" dirty="0" smtClean="0"/>
              <a:t>Calculate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the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classification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accuracy</a:t>
            </a:r>
          </a:p>
          <a:p>
            <a:pPr lvl="1"/>
            <a:r>
              <a:rPr lang="en-US" altLang="zh-TW" sz="2200" dirty="0" smtClean="0"/>
              <a:t>The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highest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accuracy</a:t>
            </a:r>
            <a:r>
              <a:rPr lang="zh-TW" altLang="en-US" sz="2200" dirty="0" smtClean="0"/>
              <a:t> 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NOTE: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only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number</a:t>
            </a:r>
            <a:endParaRPr lang="en-US" sz="22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8" t="48210" r="43700" b="40865"/>
          <a:stretch>
            <a:fillRect/>
          </a:stretch>
        </p:blipFill>
        <p:spPr bwMode="auto">
          <a:xfrm>
            <a:off x="7756963" y="2323770"/>
            <a:ext cx="3033713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8" t="48148" r="47221" b="46297"/>
          <a:stretch>
            <a:fillRect/>
          </a:stretch>
        </p:blipFill>
        <p:spPr bwMode="auto">
          <a:xfrm>
            <a:off x="7756963" y="4634842"/>
            <a:ext cx="3033713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7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Submit</a:t>
            </a:r>
            <a:r>
              <a:rPr lang="zh-TW" altLang="en-US" dirty="0" smtClean="0"/>
              <a:t> </a:t>
            </a:r>
            <a:r>
              <a:rPr lang="en-US" altLang="zh-TW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414" y="1566041"/>
            <a:ext cx="10058400" cy="5291959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Upload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</a:t>
            </a:r>
            <a:r>
              <a:rPr lang="zh-TW" altLang="en-US" sz="2400" dirty="0" smtClean="0"/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CEIBA</a:t>
            </a: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Your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program</a:t>
            </a:r>
          </a:p>
          <a:p>
            <a:pPr lvl="1"/>
            <a:r>
              <a:rPr lang="en-US" altLang="zh-TW" sz="2200" dirty="0" err="1" smtClean="0">
                <a:solidFill>
                  <a:schemeClr val="tx1"/>
                </a:solidFill>
              </a:rPr>
              <a:t>train.c</a:t>
            </a:r>
            <a:r>
              <a:rPr lang="en-US" altLang="zh-TW" sz="2200" dirty="0" smtClean="0">
                <a:solidFill>
                  <a:schemeClr val="tx1"/>
                </a:solidFill>
              </a:rPr>
              <a:t>/</a:t>
            </a:r>
            <a:r>
              <a:rPr lang="en-US" altLang="zh-TW" sz="2200" dirty="0" err="1" smtClean="0">
                <a:solidFill>
                  <a:schemeClr val="tx1"/>
                </a:solidFill>
              </a:rPr>
              <a:t>cpp</a:t>
            </a:r>
            <a:r>
              <a:rPr lang="en-US" altLang="zh-TW" sz="2200" dirty="0" smtClean="0">
                <a:solidFill>
                  <a:schemeClr val="tx1"/>
                </a:solidFill>
              </a:rPr>
              <a:t>,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err="1" smtClean="0">
                <a:solidFill>
                  <a:schemeClr val="tx1"/>
                </a:solidFill>
              </a:rPr>
              <a:t>test.c</a:t>
            </a:r>
            <a:r>
              <a:rPr lang="en-US" altLang="zh-TW" sz="2200" dirty="0" smtClean="0">
                <a:solidFill>
                  <a:schemeClr val="tx1"/>
                </a:solidFill>
              </a:rPr>
              <a:t>/</a:t>
            </a:r>
            <a:r>
              <a:rPr lang="en-US" altLang="zh-TW" sz="2200" dirty="0" err="1" smtClean="0">
                <a:solidFill>
                  <a:schemeClr val="tx1"/>
                </a:solidFill>
              </a:rPr>
              <a:t>cpp</a:t>
            </a:r>
            <a:r>
              <a:rPr lang="en-US" altLang="zh-TW" sz="2200" dirty="0" smtClean="0">
                <a:solidFill>
                  <a:schemeClr val="tx1"/>
                </a:solidFill>
              </a:rPr>
              <a:t>,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err="1" smtClean="0">
                <a:solidFill>
                  <a:schemeClr val="tx1"/>
                </a:solidFill>
              </a:rPr>
              <a:t>Makefile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5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models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after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training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lvl="1"/>
            <a:r>
              <a:rPr lang="en-US" altLang="zh-TW" sz="2200" dirty="0" smtClean="0">
                <a:solidFill>
                  <a:schemeClr val="tx1"/>
                </a:solidFill>
              </a:rPr>
              <a:t>model_01~05.txt</a:t>
            </a: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Testing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result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and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accuracy</a:t>
            </a:r>
          </a:p>
          <a:p>
            <a:pPr lvl="1"/>
            <a:r>
              <a:rPr lang="en-US" altLang="zh-TW" sz="2200" dirty="0" smtClean="0">
                <a:solidFill>
                  <a:schemeClr val="tx1"/>
                </a:solidFill>
              </a:rPr>
              <a:t>result1,2.txt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(according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to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testing_data1,2.txt)</a:t>
            </a:r>
          </a:p>
          <a:p>
            <a:pPr lvl="1"/>
            <a:r>
              <a:rPr lang="en-US" altLang="zh-TW" sz="2200" dirty="0" err="1" smtClean="0">
                <a:solidFill>
                  <a:schemeClr val="tx1"/>
                </a:solidFill>
              </a:rPr>
              <a:t>acc.txt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(acc.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between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testing_data1.txt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and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err="1" smtClean="0">
                <a:solidFill>
                  <a:schemeClr val="tx1"/>
                </a:solidFill>
              </a:rPr>
              <a:t>testing_answer.txt</a:t>
            </a:r>
            <a:r>
              <a:rPr lang="en-US" altLang="zh-TW" sz="2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Report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(pdf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file)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(NO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MORE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THAN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PAGES)</a:t>
            </a:r>
          </a:p>
          <a:p>
            <a:pPr lvl="1"/>
            <a:r>
              <a:rPr lang="en-US" altLang="zh-TW" sz="2200" dirty="0" smtClean="0">
                <a:solidFill>
                  <a:schemeClr val="tx1"/>
                </a:solidFill>
              </a:rPr>
              <a:t>Name,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student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ID,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environment,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summary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of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your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results</a:t>
            </a:r>
          </a:p>
          <a:p>
            <a:pPr lvl="1"/>
            <a:r>
              <a:rPr lang="en-US" altLang="zh-TW" sz="2200" dirty="0" smtClean="0">
                <a:solidFill>
                  <a:schemeClr val="tx1"/>
                </a:solidFill>
              </a:rPr>
              <a:t>How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to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execute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319" y="2648607"/>
            <a:ext cx="10012143" cy="1004167"/>
          </a:xfrm>
        </p:spPr>
        <p:txBody>
          <a:bodyPr/>
          <a:lstStyle/>
          <a:p>
            <a:r>
              <a:rPr lang="en-US" dirty="0" smtClean="0"/>
              <a:t>HMM in Speech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Submit</a:t>
            </a:r>
            <a:r>
              <a:rPr lang="zh-TW" altLang="en-US" dirty="0"/>
              <a:t> </a:t>
            </a:r>
            <a:r>
              <a:rPr lang="en-US" altLang="zh-TW" dirty="0" smtClean="0"/>
              <a:t>Requirement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(very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important!)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187" y="1660633"/>
            <a:ext cx="9236425" cy="4782207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/>
              <a:t>Compress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hw1_[ID]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into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hw1_[ID].</a:t>
            </a:r>
            <a:r>
              <a:rPr lang="en-US" altLang="zh-TW" sz="2400" dirty="0" smtClean="0">
                <a:solidFill>
                  <a:srgbClr val="FF0000"/>
                </a:solidFill>
              </a:rPr>
              <a:t>zip</a:t>
            </a:r>
            <a:r>
              <a:rPr lang="zh-TW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zh-TW" sz="2400" dirty="0" smtClean="0">
                <a:solidFill>
                  <a:srgbClr val="FF0000"/>
                </a:solidFill>
              </a:rPr>
              <a:t>zip</a:t>
            </a:r>
            <a:r>
              <a:rPr lang="zh-TW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zh-TW" sz="2400" dirty="0" smtClean="0">
                <a:solidFill>
                  <a:srgbClr val="FF0000"/>
                </a:solidFill>
              </a:rPr>
              <a:t>zip</a:t>
            </a:r>
            <a:r>
              <a:rPr lang="zh-TW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zh-TW" sz="2400" dirty="0" smtClean="0">
                <a:solidFill>
                  <a:srgbClr val="FF0000"/>
                </a:solidFill>
              </a:rPr>
              <a:t>zip</a:t>
            </a:r>
            <a:r>
              <a:rPr lang="zh-TW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zh-TW" sz="2400" dirty="0" smtClean="0">
                <a:solidFill>
                  <a:srgbClr val="FF0000"/>
                </a:solidFill>
              </a:rPr>
              <a:t>zip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h</a:t>
            </a:r>
            <a:r>
              <a:rPr lang="en-US" altLang="zh-TW" sz="2400" dirty="0" smtClean="0">
                <a:solidFill>
                  <a:srgbClr val="FF0000"/>
                </a:solidFill>
              </a:rPr>
              <a:t>w1_[ID].zip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ja-JP" altLang="en-US" sz="2400" dirty="0" smtClean="0">
                <a:solidFill>
                  <a:srgbClr val="FF0000"/>
                </a:solidFill>
              </a:rPr>
              <a:t>→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hw1_[ID]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hw1_[ID]</a:t>
            </a:r>
          </a:p>
          <a:p>
            <a:pPr lvl="1"/>
            <a:r>
              <a:rPr lang="en-US" sz="2200" dirty="0" err="1" smtClean="0">
                <a:solidFill>
                  <a:srgbClr val="FF0000"/>
                </a:solidFill>
              </a:rPr>
              <a:t>train.</a:t>
            </a:r>
            <a:r>
              <a:rPr lang="en-US" altLang="zh-TW" sz="2200" dirty="0" err="1" smtClean="0">
                <a:solidFill>
                  <a:srgbClr val="FF0000"/>
                </a:solidFill>
              </a:rPr>
              <a:t>c</a:t>
            </a:r>
            <a:r>
              <a:rPr lang="en-US" altLang="zh-TW" sz="2200" dirty="0" smtClean="0">
                <a:solidFill>
                  <a:srgbClr val="FF0000"/>
                </a:solidFill>
              </a:rPr>
              <a:t>/</a:t>
            </a:r>
            <a:r>
              <a:rPr lang="en-US" altLang="zh-TW" sz="2200" dirty="0" err="1" smtClean="0">
                <a:solidFill>
                  <a:srgbClr val="FF0000"/>
                </a:solidFill>
              </a:rPr>
              <a:t>cpp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/>
            <a:r>
              <a:rPr lang="en-US" sz="2200" dirty="0" err="1" smtClean="0">
                <a:solidFill>
                  <a:srgbClr val="FF0000"/>
                </a:solidFill>
              </a:rPr>
              <a:t>test.</a:t>
            </a:r>
            <a:r>
              <a:rPr lang="en-US" altLang="zh-TW" sz="2200" dirty="0" err="1" smtClean="0">
                <a:solidFill>
                  <a:srgbClr val="FF0000"/>
                </a:solidFill>
              </a:rPr>
              <a:t>c</a:t>
            </a:r>
            <a:r>
              <a:rPr lang="en-US" altLang="zh-TW" sz="2200" dirty="0" smtClean="0">
                <a:solidFill>
                  <a:srgbClr val="FF0000"/>
                </a:solidFill>
              </a:rPr>
              <a:t>/</a:t>
            </a:r>
            <a:r>
              <a:rPr lang="en-US" altLang="zh-TW" sz="2200" dirty="0" err="1" smtClean="0">
                <a:solidFill>
                  <a:srgbClr val="FF0000"/>
                </a:solidFill>
              </a:rPr>
              <a:t>cpp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/>
            <a:r>
              <a:rPr lang="en-US" sz="2200" dirty="0" err="1">
                <a:solidFill>
                  <a:srgbClr val="FF0000"/>
                </a:solidFill>
              </a:rPr>
              <a:t>a</a:t>
            </a:r>
            <a:r>
              <a:rPr lang="en-US" sz="2200" dirty="0" err="1" smtClean="0">
                <a:solidFill>
                  <a:srgbClr val="FF0000"/>
                </a:solidFill>
              </a:rPr>
              <a:t>cc.txt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/>
            <a:r>
              <a:rPr lang="en-US" sz="2200" dirty="0" err="1">
                <a:solidFill>
                  <a:srgbClr val="FF0000"/>
                </a:solidFill>
              </a:rPr>
              <a:t>h</a:t>
            </a:r>
            <a:r>
              <a:rPr lang="en-US" sz="2200" dirty="0" err="1" smtClean="0">
                <a:solidFill>
                  <a:srgbClr val="FF0000"/>
                </a:solidFill>
              </a:rPr>
              <a:t>mm.h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/>
            <a:r>
              <a:rPr lang="en-US" sz="2200" dirty="0" err="1">
                <a:solidFill>
                  <a:srgbClr val="FF0000"/>
                </a:solidFill>
              </a:rPr>
              <a:t>m</a:t>
            </a:r>
            <a:r>
              <a:rPr lang="en-US" sz="2200" dirty="0" err="1" smtClean="0">
                <a:solidFill>
                  <a:srgbClr val="FF0000"/>
                </a:solidFill>
              </a:rPr>
              <a:t>akefile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m</a:t>
            </a:r>
            <a:r>
              <a:rPr lang="en-US" sz="2200" dirty="0" smtClean="0">
                <a:solidFill>
                  <a:srgbClr val="FF0000"/>
                </a:solidFill>
              </a:rPr>
              <a:t>odel_01~05.txt</a:t>
            </a:r>
          </a:p>
          <a:p>
            <a:pPr lvl="1"/>
            <a:r>
              <a:rPr lang="en-US" sz="2200" dirty="0" err="1" smtClean="0">
                <a:solidFill>
                  <a:srgbClr val="FF0000"/>
                </a:solidFill>
              </a:rPr>
              <a:t>report.</a:t>
            </a:r>
            <a:r>
              <a:rPr lang="en-US" altLang="zh-TW" sz="2200" dirty="0" err="1" smtClean="0">
                <a:solidFill>
                  <a:srgbClr val="FF0000"/>
                </a:solidFill>
              </a:rPr>
              <a:t>pdf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r</a:t>
            </a:r>
            <a:r>
              <a:rPr lang="en-US" sz="2200" dirty="0" smtClean="0">
                <a:solidFill>
                  <a:srgbClr val="FF0000"/>
                </a:solidFill>
              </a:rPr>
              <a:t>esult1,2.txt</a:t>
            </a:r>
          </a:p>
          <a:p>
            <a:pPr lvl="1"/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60" y="2124840"/>
            <a:ext cx="2108200" cy="431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14" y="3528190"/>
            <a:ext cx="1638300" cy="15113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8292661" y="3979913"/>
            <a:ext cx="625447" cy="303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14" y="3644733"/>
            <a:ext cx="1420237" cy="127821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201467" y="3981966"/>
            <a:ext cx="625447" cy="303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TA’s</a:t>
            </a:r>
            <a:r>
              <a:rPr lang="zh-TW" altLang="en-US" dirty="0" smtClean="0"/>
              <a:t> </a:t>
            </a:r>
            <a:r>
              <a:rPr lang="en-US" altLang="zh-TW" dirty="0"/>
              <a:t>E</a:t>
            </a:r>
            <a:r>
              <a:rPr lang="en-US" altLang="zh-TW" dirty="0" smtClean="0"/>
              <a:t>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062" y="2133600"/>
            <a:ext cx="9917550" cy="8933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g++/</a:t>
            </a:r>
            <a:r>
              <a:rPr lang="en-US" sz="2400" dirty="0" err="1" smtClean="0"/>
              <a:t>gcc</a:t>
            </a:r>
            <a:r>
              <a:rPr lang="en-US" sz="2400" dirty="0" smtClean="0"/>
              <a:t> version   6.2.0   20160901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9212" y="3193889"/>
            <a:ext cx="8911687" cy="7159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err="1" smtClean="0"/>
              <a:t>Makefile</a:t>
            </a:r>
            <a:r>
              <a:rPr lang="en-US" altLang="zh-TW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87062" y="4398579"/>
            <a:ext cx="9913837" cy="191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Type ‘make’ to compile </a:t>
            </a:r>
            <a:r>
              <a:rPr lang="en-US" sz="2400" dirty="0" smtClean="0">
                <a:solidFill>
                  <a:srgbClr val="FF0000"/>
                </a:solidFill>
              </a:rPr>
              <a:t>(not execute) </a:t>
            </a:r>
            <a:r>
              <a:rPr lang="en-US" sz="2400" dirty="0" smtClean="0"/>
              <a:t>all programs (train/test)</a:t>
            </a:r>
          </a:p>
          <a:p>
            <a:r>
              <a:rPr lang="en-US" sz="2400" dirty="0" smtClean="0"/>
              <a:t>Type ’make clean’ to delete all </a:t>
            </a:r>
            <a:r>
              <a:rPr lang="en-US" sz="2400" dirty="0" smtClean="0">
                <a:solidFill>
                  <a:srgbClr val="FF0000"/>
                </a:solidFill>
              </a:rPr>
              <a:t>compiled </a:t>
            </a:r>
            <a:r>
              <a:rPr lang="en-US" sz="2400" dirty="0" smtClean="0"/>
              <a:t>programs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630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510" y="1366345"/>
            <a:ext cx="9970102" cy="54916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Accuracy 30%</a:t>
            </a:r>
            <a:endParaRPr lang="en-US" sz="2400" dirty="0"/>
          </a:p>
          <a:p>
            <a:r>
              <a:rPr lang="en-US" sz="2400" dirty="0" smtClean="0"/>
              <a:t>Program   35%</a:t>
            </a:r>
            <a:endParaRPr lang="en-US" sz="2000" dirty="0" smtClean="0"/>
          </a:p>
          <a:p>
            <a:pPr lvl="1"/>
            <a:r>
              <a:rPr lang="en-US" sz="2200" dirty="0" err="1" smtClean="0"/>
              <a:t>Makefile</a:t>
            </a:r>
            <a:r>
              <a:rPr lang="en-US" sz="2200" dirty="0" smtClean="0"/>
              <a:t> 5% (do </a:t>
            </a:r>
            <a:r>
              <a:rPr lang="en-US" sz="2200" dirty="0" smtClean="0">
                <a:solidFill>
                  <a:srgbClr val="FF0000"/>
                </a:solidFill>
              </a:rPr>
              <a:t>not </a:t>
            </a:r>
            <a:r>
              <a:rPr lang="en-US" sz="2200" dirty="0" smtClean="0"/>
              <a:t>execute program, just compile them)</a:t>
            </a:r>
          </a:p>
          <a:p>
            <a:pPr lvl="1"/>
            <a:r>
              <a:rPr lang="en-US" sz="2200" dirty="0" smtClean="0"/>
              <a:t>Command line  10%</a:t>
            </a:r>
          </a:p>
          <a:p>
            <a:r>
              <a:rPr lang="en-US" sz="2400" dirty="0" smtClean="0"/>
              <a:t>Report 10 + 5%</a:t>
            </a:r>
          </a:p>
          <a:p>
            <a:pPr lvl="1"/>
            <a:r>
              <a:rPr lang="en-US" sz="2200" dirty="0" smtClean="0"/>
              <a:t>Advanced analysis in report will get extra 5% bonus</a:t>
            </a:r>
          </a:p>
          <a:p>
            <a:r>
              <a:rPr lang="en-US" sz="2400" dirty="0" smtClean="0"/>
              <a:t>File Format 25%</a:t>
            </a:r>
          </a:p>
          <a:p>
            <a:pPr lvl="1"/>
            <a:r>
              <a:rPr lang="en-US" sz="2200" dirty="0" smtClean="0"/>
              <a:t>zip &amp; fold name 10%</a:t>
            </a:r>
          </a:p>
          <a:p>
            <a:pPr lvl="1"/>
            <a:r>
              <a:rPr lang="en-US" sz="2200" dirty="0" smtClean="0"/>
              <a:t>result1,2.txt 5%</a:t>
            </a:r>
          </a:p>
          <a:p>
            <a:pPr lvl="1"/>
            <a:r>
              <a:rPr lang="en-US" sz="2200" dirty="0" smtClean="0"/>
              <a:t>model_01~05.txt 5%</a:t>
            </a:r>
          </a:p>
          <a:p>
            <a:pPr lvl="1"/>
            <a:r>
              <a:rPr lang="en-US" sz="2200" dirty="0" err="1" smtClean="0"/>
              <a:t>acc.txt</a:t>
            </a:r>
            <a:r>
              <a:rPr lang="en-US" sz="2200" dirty="0" smtClean="0"/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141458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Cheat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Any form of cheating will not be tolerated.</a:t>
            </a:r>
          </a:p>
          <a:p>
            <a:r>
              <a:rPr lang="en-US" sz="2400" dirty="0" smtClean="0"/>
              <a:t>We’ll compare your code with other’s including students who has been enrolled in this course.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22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779" y="1818290"/>
            <a:ext cx="9696833" cy="4092932"/>
          </a:xfrm>
        </p:spPr>
        <p:txBody>
          <a:bodyPr>
            <a:normAutofit/>
          </a:bodyPr>
          <a:lstStyle/>
          <a:p>
            <a:r>
              <a:rPr lang="en-US" sz="2400"/>
              <a:t>ntudigitalspeechprocessingta@gmail.com</a:t>
            </a:r>
            <a:r>
              <a:rPr lang="en-US" sz="2400" smtClean="0"/>
              <a:t>     </a:t>
            </a:r>
            <a:r>
              <a:rPr lang="zh-TW" altLang="en-US" sz="2400" dirty="0" smtClean="0"/>
              <a:t>李致緯</a:t>
            </a:r>
            <a:endParaRPr lang="en-US" altLang="zh-TW" sz="2400" dirty="0" smtClean="0"/>
          </a:p>
          <a:p>
            <a:r>
              <a:rPr lang="en-US" altLang="zh-TW" sz="2400" dirty="0" smtClean="0"/>
              <a:t>Office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hour: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Tuesday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</a:t>
            </a:r>
            <a:r>
              <a:rPr lang="en-US" altLang="zh-TW" sz="2400" dirty="0"/>
              <a:t>3</a:t>
            </a:r>
            <a:r>
              <a:rPr lang="en-US" altLang="zh-TW" sz="2400" dirty="0" smtClean="0"/>
              <a:t>:30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~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14:30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@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EE2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531</a:t>
            </a:r>
          </a:p>
          <a:p>
            <a:r>
              <a:rPr lang="en-US" altLang="zh-TW" sz="2400" dirty="0" smtClean="0"/>
              <a:t>Your question might be in FAQ, please read FAQ first.</a:t>
            </a:r>
          </a:p>
          <a:p>
            <a:r>
              <a:rPr lang="en-US" altLang="zh-TW" sz="2400" i="1" dirty="0" smtClean="0">
                <a:solidFill>
                  <a:srgbClr val="FF0000"/>
                </a:solidFill>
              </a:rPr>
              <a:t>Please</a:t>
            </a:r>
            <a:r>
              <a:rPr lang="zh-TW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inform</a:t>
            </a:r>
            <a:r>
              <a:rPr lang="zh-TW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me</a:t>
            </a:r>
            <a:r>
              <a:rPr lang="zh-TW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that</a:t>
            </a:r>
            <a:r>
              <a:rPr lang="zh-TW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you’ll</a:t>
            </a:r>
            <a:r>
              <a:rPr lang="zh-TW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come</a:t>
            </a:r>
            <a:r>
              <a:rPr lang="zh-TW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in</a:t>
            </a:r>
            <a:r>
              <a:rPr lang="zh-TW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advance,</a:t>
            </a:r>
            <a:r>
              <a:rPr lang="zh-TW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thanks!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92166"/>
                <a:ext cx="8915400" cy="478220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In acoustic model</a:t>
                </a:r>
              </a:p>
              <a:p>
                <a:pPr lvl="1"/>
                <a:r>
                  <a:rPr lang="en-US" sz="2200" dirty="0" smtClean="0"/>
                  <a:t>Each word consists of syllables</a:t>
                </a:r>
              </a:p>
              <a:p>
                <a:pPr lvl="1"/>
                <a:r>
                  <a:rPr lang="en-US" sz="2200" dirty="0" smtClean="0"/>
                  <a:t>Each syllable consists of phonemes</a:t>
                </a:r>
              </a:p>
              <a:p>
                <a:pPr lvl="1"/>
                <a:r>
                  <a:rPr lang="en-US" sz="2200" dirty="0" smtClean="0"/>
                  <a:t>Each </a:t>
                </a:r>
                <a:r>
                  <a:rPr lang="en-US" altLang="zh-TW" sz="2200" dirty="0" smtClean="0"/>
                  <a:t>phonemes</a:t>
                </a:r>
                <a:r>
                  <a:rPr lang="en-US" sz="2200" dirty="0" smtClean="0"/>
                  <a:t> consists of some (hypothetical) states</a:t>
                </a:r>
              </a:p>
              <a:p>
                <a:pPr lvl="1"/>
                <a:r>
                  <a:rPr lang="en-US" altLang="zh-TW" sz="2000" dirty="0" smtClean="0"/>
                  <a:t>“</a:t>
                </a:r>
                <a:r>
                  <a:rPr lang="zh-TW" altLang="en-US" sz="2000" dirty="0" smtClean="0"/>
                  <a:t>青色</a:t>
                </a:r>
                <a:r>
                  <a:rPr lang="en-US" altLang="zh-TW" sz="2000" dirty="0" smtClean="0"/>
                  <a:t>”</a:t>
                </a:r>
                <a:r>
                  <a:rPr lang="zh-TW" altLang="en-US" sz="2000" dirty="0" smtClean="0"/>
                  <a:t> </a:t>
                </a:r>
                <a:r>
                  <a:rPr lang="ja-JP" altLang="en-US" sz="2000" dirty="0" smtClean="0"/>
                  <a:t>→</a:t>
                </a:r>
                <a:r>
                  <a:rPr lang="zh-TW" altLang="en-US" sz="2000" dirty="0" smtClean="0"/>
                  <a:t> 青（ㄑㄧㄥ）色（ㄙㄜˋ） </a:t>
                </a:r>
                <a:r>
                  <a:rPr lang="ja-JP" altLang="en-US" sz="2000" dirty="0" smtClean="0"/>
                  <a:t>→</a:t>
                </a:r>
                <a:r>
                  <a:rPr lang="zh-TW" altLang="en-US" sz="2000" dirty="0" smtClean="0"/>
                  <a:t> ㄑ </a:t>
                </a:r>
                <a:r>
                  <a:rPr lang="ja-JP" altLang="en-US" sz="2000" dirty="0" smtClean="0"/>
                  <a:t>→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</a:t>
                </a:r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 charset="0"/>
                      </a:rPr>
                      <m:t>,…</m:t>
                    </m:r>
                  </m:oMath>
                </a14:m>
                <a:r>
                  <a:rPr lang="en-US" altLang="zh-TW" sz="2000" dirty="0" smtClean="0"/>
                  <a:t>}</a:t>
                </a:r>
                <a:endParaRPr lang="en-US" sz="20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Each phonemes can be described by a HMM</a:t>
                </a:r>
              </a:p>
              <a:p>
                <a:endParaRPr lang="en-US" sz="2400" dirty="0" smtClean="0"/>
              </a:p>
              <a:p>
                <a:r>
                  <a:rPr lang="en-US" sz="2400" b="1" dirty="0" smtClean="0"/>
                  <a:t>Each time frame</a:t>
                </a:r>
                <a:r>
                  <a:rPr lang="en-US" sz="2400" dirty="0" smtClean="0"/>
                  <a:t>, with an </a:t>
                </a:r>
                <a:r>
                  <a:rPr lang="en-US" sz="2400" b="1" dirty="0" smtClean="0"/>
                  <a:t>observance (MFCC vector) </a:t>
                </a:r>
                <a:r>
                  <a:rPr lang="en-US" sz="2400" dirty="0" smtClean="0"/>
                  <a:t>is mapped to a </a:t>
                </a:r>
                <a:r>
                  <a:rPr lang="en-US" sz="2400" b="1" dirty="0" smtClean="0"/>
                  <a:t>state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92166"/>
                <a:ext cx="8915400" cy="4782206"/>
              </a:xfrm>
              <a:blipFill rotWithShape="0">
                <a:blip r:embed="rId2"/>
                <a:stretch>
                  <a:fillRect l="-958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Speech</a:t>
            </a:r>
            <a:r>
              <a:rPr lang="zh-TW" altLang="en-US" dirty="0" smtClean="0"/>
              <a:t> </a:t>
            </a:r>
            <a:r>
              <a:rPr lang="en-US" altLang="zh-TW" dirty="0" smtClean="0"/>
              <a:t>Recognition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There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are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state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b="1" dirty="0" smtClean="0"/>
                  <a:t>transition</a:t>
                </a:r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probabilities</a:t>
                </a:r>
                <a:r>
                  <a:rPr lang="zh-TW" altLang="en-US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TW" sz="2400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altLang="zh-TW" sz="2400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TW" altLang="en-US" sz="2400" b="1" dirty="0" smtClean="0"/>
                  <a:t> </a:t>
                </a:r>
                <a:r>
                  <a:rPr lang="en-US" altLang="zh-TW" sz="2400" dirty="0" smtClean="0"/>
                  <a:t>and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b="1" dirty="0" smtClean="0"/>
                  <a:t>observation</a:t>
                </a:r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distribution</a:t>
                </a:r>
                <a:r>
                  <a:rPr lang="zh-TW" altLang="en-US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charset="0"/>
                          </a:rPr>
                          <m:t>(</m:t>
                        </m:r>
                        <m:r>
                          <a:rPr lang="en-US" altLang="zh-TW" sz="2400" b="1" i="1" smtClean="0">
                            <a:latin typeface="Cambria Math" charset="0"/>
                          </a:rPr>
                          <m:t>𝒃</m:t>
                        </m:r>
                      </m:e>
                      <m:sub>
                        <m:r>
                          <a:rPr lang="en-US" altLang="zh-TW" sz="2400" b="1" i="1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altLang="zh-TW" sz="2400" b="1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altLang="zh-TW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charset="0"/>
                          </a:rPr>
                          <m:t>𝒐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charset="0"/>
                          </a:rPr>
                          <m:t>𝒕</m:t>
                        </m:r>
                      </m:sub>
                    </m:sSub>
                    <m:r>
                      <a:rPr lang="en-US" altLang="zh-TW" sz="2400" b="1" i="1" smtClean="0">
                        <a:latin typeface="Cambria Math" charset="0"/>
                      </a:rPr>
                      <m:t>]</m:t>
                    </m:r>
                    <m:r>
                      <a:rPr lang="en-US" altLang="zh-TW" sz="2400" b="1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zh-TW" altLang="en-US" sz="2400" b="1" dirty="0" smtClean="0"/>
                  <a:t> </a:t>
                </a:r>
                <a:r>
                  <a:rPr lang="en-US" altLang="zh-TW" sz="2400" dirty="0" smtClean="0"/>
                  <a:t>in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each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phoneme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acoustic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model</a:t>
                </a:r>
              </a:p>
              <a:p>
                <a:endParaRPr lang="en-US" sz="2400" dirty="0"/>
              </a:p>
              <a:p>
                <a:r>
                  <a:rPr lang="en-US" altLang="zh-TW" sz="2400" dirty="0" smtClean="0"/>
                  <a:t>Usually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in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speech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recognition,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we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restrict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the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HMM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to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be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b="1" dirty="0" smtClean="0"/>
                  <a:t>left-to-right</a:t>
                </a:r>
                <a:r>
                  <a:rPr lang="zh-TW" altLang="en-US" sz="2400" b="1" dirty="0"/>
                  <a:t> </a:t>
                </a:r>
                <a:r>
                  <a:rPr lang="en-US" altLang="zh-TW" sz="2400" dirty="0" smtClean="0"/>
                  <a:t>model,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and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the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observation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distribution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are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assumed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to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be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b="1" dirty="0" smtClean="0"/>
                  <a:t>continuous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b="1" dirty="0" smtClean="0"/>
                  <a:t>Gaussian</a:t>
                </a:r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Mixture</a:t>
                </a:r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Model</a:t>
                </a:r>
                <a:r>
                  <a:rPr lang="en-US" altLang="zh-TW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116388" cy="3777622"/>
          </a:xfrm>
        </p:spPr>
        <p:txBody>
          <a:bodyPr>
            <a:normAutofit/>
          </a:bodyPr>
          <a:lstStyle/>
          <a:p>
            <a:r>
              <a:rPr lang="en-US" altLang="zh-TW" sz="2400" b="1" dirty="0" smtClean="0"/>
              <a:t>Left-to-right</a:t>
            </a:r>
          </a:p>
          <a:p>
            <a:r>
              <a:rPr lang="en-US" altLang="zh-TW" sz="2400" dirty="0" smtClean="0"/>
              <a:t>Observation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distribution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are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b="1" dirty="0" smtClean="0"/>
              <a:t>continuous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GMM</a:t>
            </a:r>
            <a:r>
              <a:rPr lang="zh-TW" altLang="en-US" sz="2400" dirty="0" smtClean="0"/>
              <a:t>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07" y="0"/>
            <a:ext cx="5276193" cy="68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General</a:t>
            </a:r>
            <a:r>
              <a:rPr lang="zh-TW" altLang="en-US" dirty="0" smtClean="0"/>
              <a:t> </a:t>
            </a:r>
            <a:r>
              <a:rPr lang="en-US" altLang="zh-TW" dirty="0" smtClean="0"/>
              <a:t>Discrete</a:t>
            </a:r>
            <a:r>
              <a:rPr lang="zh-TW" altLang="en-US" dirty="0" smtClean="0"/>
              <a:t> </a:t>
            </a:r>
            <a:r>
              <a:rPr lang="en-US" altLang="zh-TW" dirty="0" smtClean="0"/>
              <a:t>HMM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zh-TW" altLang="en-US" sz="2400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zh-TW" altLang="en-US" sz="24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) ∀ </m:t>
                    </m:r>
                    <m:r>
                      <a:rPr lang="en-US" altLang="zh-TW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TW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𝐴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)=</m:t>
                    </m:r>
                    <m:r>
                      <a:rPr lang="en-US" altLang="zh-TW" sz="2400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zh-TW" altLang="en-US" sz="24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zh-TW" altLang="en-US" sz="24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TW" sz="2400" i="1">
                        <a:latin typeface="Cambria Math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𝑗</m:t>
                    </m:r>
                    <m:r>
                      <a:rPr lang="en-US" altLang="zh-TW" sz="2400" i="1">
                        <a:latin typeface="Cambria Math" charset="0"/>
                      </a:rPr>
                      <m:t>) ∀ </m:t>
                    </m:r>
                    <m:r>
                      <a:rPr lang="en-US" altLang="zh-TW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TW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altLang="zh-TW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TW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</m:oMath>
                </a14:m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altLang="zh-TW" sz="2400" dirty="0" smtClean="0"/>
                  <a:t>Given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the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probability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distribution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of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4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and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𝑜</m:t>
                        </m:r>
                      </m:e>
                      <m:sub>
                        <m:r>
                          <a:rPr lang="en-US" altLang="zh-TW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are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completely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determined.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1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2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HW1</a:t>
            </a:r>
            <a:r>
              <a:rPr lang="zh-TW" altLang="en-US" dirty="0"/>
              <a:t>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Speech</a:t>
            </a:r>
            <a:r>
              <a:rPr lang="zh-TW" altLang="en-US" dirty="0" smtClean="0"/>
              <a:t> </a:t>
            </a:r>
            <a:r>
              <a:rPr lang="en-US" altLang="zh-TW" dirty="0" smtClean="0"/>
              <a:t>Recognition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90113920"/>
                  </p:ext>
                </p:extLst>
              </p:nvPr>
            </p:nvGraphicFramePr>
            <p:xfrm>
              <a:off x="1629103" y="2133600"/>
              <a:ext cx="10300137" cy="3184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2897"/>
                    <a:gridCol w="4168620"/>
                    <a:gridCol w="4168620"/>
                  </a:tblGrid>
                  <a:tr h="5307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Homework</a:t>
                          </a:r>
                          <a:r>
                            <a:rPr lang="zh-TW" altLang="en-US" sz="2400" baseline="0" dirty="0" smtClean="0"/>
                            <a:t> </a:t>
                          </a:r>
                          <a:r>
                            <a:rPr lang="en-US" altLang="zh-TW" sz="2400" baseline="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Speech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Recognition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5307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set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5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models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Initial</a:t>
                          </a:r>
                          <a:r>
                            <a:rPr lang="zh-TW" altLang="en-US" sz="2400" baseline="0" dirty="0" smtClean="0"/>
                            <a:t> </a:t>
                          </a:r>
                          <a:r>
                            <a:rPr lang="en-US" altLang="zh-TW" sz="2400" baseline="0" dirty="0" smtClean="0"/>
                            <a:t>-</a:t>
                          </a:r>
                          <a:r>
                            <a:rPr lang="zh-TW" altLang="en-US" sz="2400" baseline="0" dirty="0" smtClean="0"/>
                            <a:t> </a:t>
                          </a:r>
                          <a:r>
                            <a:rPr lang="en-US" altLang="zh-TW" sz="2400" baseline="0" dirty="0" smtClean="0"/>
                            <a:t>Final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5307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Model_01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~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05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‘</a:t>
                          </a:r>
                          <a:r>
                            <a:rPr lang="zh-TW" altLang="en-US" sz="2400" dirty="0" smtClean="0"/>
                            <a:t>ㄅ</a:t>
                          </a:r>
                          <a:r>
                            <a:rPr lang="en-US" altLang="zh-TW" sz="2400" dirty="0" smtClean="0"/>
                            <a:t>’,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‘</a:t>
                          </a:r>
                          <a:r>
                            <a:rPr lang="zh-TW" altLang="en-US" sz="2400" dirty="0" smtClean="0"/>
                            <a:t>ㄕ</a:t>
                          </a:r>
                          <a:r>
                            <a:rPr lang="en-US" altLang="zh-TW" sz="2400" dirty="0" smtClean="0"/>
                            <a:t>’,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mr-IN" altLang="zh-TW" sz="2400" dirty="0" smtClean="0"/>
                            <a:t>…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5307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en-US" altLang="zh-TW" sz="2400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altLang="zh-TW" sz="2400" b="0" i="1" smtClean="0"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lang="en-US" altLang="zh-TW" sz="2400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altLang="zh-TW" sz="2400" b="0" i="1" smtClean="0">
                                    <a:latin typeface="Cambria Math" charset="0"/>
                                  </a:rPr>
                                  <m:t>𝐶</m:t>
                                </m:r>
                                <m:r>
                                  <a:rPr lang="en-US" altLang="zh-TW" sz="2400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altLang="zh-TW" sz="2400" b="0" i="1" smtClean="0">
                                    <a:latin typeface="Cambria Math" charset="0"/>
                                  </a:rPr>
                                  <m:t>𝐷</m:t>
                                </m:r>
                                <m:r>
                                  <a:rPr lang="en-US" altLang="zh-TW" sz="2400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altLang="zh-TW" sz="2400" b="0" i="1" smtClean="0">
                                    <a:latin typeface="Cambria Math" charset="0"/>
                                  </a:rPr>
                                  <m:t>𝐸</m:t>
                                </m:r>
                                <m:r>
                                  <a:rPr lang="en-US" altLang="zh-TW" sz="2400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altLang="zh-TW" sz="24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39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dim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MFCC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530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unit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an</a:t>
                          </a:r>
                          <a:r>
                            <a:rPr lang="zh-TW" altLang="en-US" sz="2400" baseline="0" dirty="0" smtClean="0"/>
                            <a:t> </a:t>
                          </a:r>
                          <a:r>
                            <a:rPr lang="en-US" altLang="zh-TW" sz="2400" baseline="0" dirty="0" smtClean="0"/>
                            <a:t>alphabet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A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time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frame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530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observation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sequence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Voice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wave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90113920"/>
                  </p:ext>
                </p:extLst>
              </p:nvPr>
            </p:nvGraphicFramePr>
            <p:xfrm>
              <a:off x="1629103" y="2133600"/>
              <a:ext cx="10300137" cy="3184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2897"/>
                    <a:gridCol w="4168620"/>
                    <a:gridCol w="4168620"/>
                  </a:tblGrid>
                  <a:tr h="5307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Homework</a:t>
                          </a:r>
                          <a:r>
                            <a:rPr lang="zh-TW" altLang="en-US" sz="2400" baseline="0" dirty="0" smtClean="0"/>
                            <a:t> </a:t>
                          </a:r>
                          <a:r>
                            <a:rPr lang="en-US" altLang="zh-TW" sz="2400" baseline="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Speech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Recognition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5307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11" t="-109195" r="-426398" b="-412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5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models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Initial</a:t>
                          </a:r>
                          <a:r>
                            <a:rPr lang="zh-TW" altLang="en-US" sz="2400" baseline="0" dirty="0" smtClean="0"/>
                            <a:t> </a:t>
                          </a:r>
                          <a:r>
                            <a:rPr lang="en-US" altLang="zh-TW" sz="2400" baseline="0" dirty="0" smtClean="0"/>
                            <a:t>-</a:t>
                          </a:r>
                          <a:r>
                            <a:rPr lang="zh-TW" altLang="en-US" sz="2400" baseline="0" dirty="0" smtClean="0"/>
                            <a:t> </a:t>
                          </a:r>
                          <a:r>
                            <a:rPr lang="en-US" altLang="zh-TW" sz="2400" baseline="0" dirty="0" smtClean="0"/>
                            <a:t>Final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5307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11" t="-206818" r="-426398" b="-307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Model_01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~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05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‘</a:t>
                          </a:r>
                          <a:r>
                            <a:rPr lang="zh-TW" altLang="en-US" sz="2400" dirty="0" smtClean="0"/>
                            <a:t>ㄅ</a:t>
                          </a:r>
                          <a:r>
                            <a:rPr lang="en-US" altLang="zh-TW" sz="2400" dirty="0" smtClean="0"/>
                            <a:t>’,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‘</a:t>
                          </a:r>
                          <a:r>
                            <a:rPr lang="zh-TW" altLang="en-US" sz="2400" dirty="0" smtClean="0"/>
                            <a:t>ㄕ</a:t>
                          </a:r>
                          <a:r>
                            <a:rPr lang="en-US" altLang="zh-TW" sz="2400" dirty="0" smtClean="0"/>
                            <a:t>’,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mr-IN" altLang="zh-TW" sz="2400" dirty="0" smtClean="0"/>
                            <a:t>…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5307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11" t="-310345" r="-426398" b="-211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222" t="-310345" r="-100731" b="-211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39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dim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MFCC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530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unit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an</a:t>
                          </a:r>
                          <a:r>
                            <a:rPr lang="zh-TW" altLang="en-US" sz="2400" baseline="0" dirty="0" smtClean="0"/>
                            <a:t> </a:t>
                          </a:r>
                          <a:r>
                            <a:rPr lang="en-US" altLang="zh-TW" sz="2400" baseline="0" dirty="0" smtClean="0"/>
                            <a:t>alphabet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A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time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frame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530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observation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sequence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Voice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wave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08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3407" y="2648607"/>
            <a:ext cx="8692055" cy="1004167"/>
          </a:xfrm>
        </p:spPr>
        <p:txBody>
          <a:bodyPr/>
          <a:lstStyle/>
          <a:p>
            <a:r>
              <a:rPr lang="en-US" altLang="zh-TW" dirty="0" smtClean="0"/>
              <a:t>Homework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2206</TotalTime>
  <Words>922</Words>
  <Application>Microsoft Macintosh PowerPoint</Application>
  <PresentationFormat>Widescreen</PresentationFormat>
  <Paragraphs>262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Calibri</vt:lpstr>
      <vt:lpstr>Cambria Math</vt:lpstr>
      <vt:lpstr>Century Gothic</vt:lpstr>
      <vt:lpstr>GulimChe</vt:lpstr>
      <vt:lpstr>Gungsuh</vt:lpstr>
      <vt:lpstr>Lucida Sans Unicode</vt:lpstr>
      <vt:lpstr>Mangal</vt:lpstr>
      <vt:lpstr>Times New Roman</vt:lpstr>
      <vt:lpstr>Wingdings 3</vt:lpstr>
      <vt:lpstr>メイリオ</vt:lpstr>
      <vt:lpstr>微軟正黑體</vt:lpstr>
      <vt:lpstr>新細明體</vt:lpstr>
      <vt:lpstr>Arial</vt:lpstr>
      <vt:lpstr>Wisp</vt:lpstr>
      <vt:lpstr>Digital Speech Processing Homework #1</vt:lpstr>
      <vt:lpstr>Outline</vt:lpstr>
      <vt:lpstr>HMM in Speech Recognition</vt:lpstr>
      <vt:lpstr>Speech Recognition</vt:lpstr>
      <vt:lpstr>Speech Recognition</vt:lpstr>
      <vt:lpstr>Review</vt:lpstr>
      <vt:lpstr>General Discrete HMM</vt:lpstr>
      <vt:lpstr>HW1 v.s. Speech Recognition</vt:lpstr>
      <vt:lpstr>Homework of HMM</vt:lpstr>
      <vt:lpstr>Flowchart</vt:lpstr>
      <vt:lpstr>Problems of HMM</vt:lpstr>
      <vt:lpstr>Training</vt:lpstr>
      <vt:lpstr>Forward Procedure</vt:lpstr>
      <vt:lpstr>Backward Procedure</vt:lpstr>
      <vt:lpstr>Calculate γ</vt:lpstr>
      <vt:lpstr>Calculate ε</vt:lpstr>
      <vt:lpstr>Accumulate ε and γ  </vt:lpstr>
      <vt:lpstr>Re-estimate model parameters</vt:lpstr>
      <vt:lpstr>Testing</vt:lpstr>
      <vt:lpstr>File Format</vt:lpstr>
      <vt:lpstr>Input and output</vt:lpstr>
      <vt:lpstr>Input and output</vt:lpstr>
      <vt:lpstr>Program Format Example</vt:lpstr>
      <vt:lpstr>Files Contained in Homework #1</vt:lpstr>
      <vt:lpstr>hmm.h format</vt:lpstr>
      <vt:lpstr>Observation Sequence Format</vt:lpstr>
      <vt:lpstr>Model Format</vt:lpstr>
      <vt:lpstr>What Your Outputs Should Look Like </vt:lpstr>
      <vt:lpstr>Submit Requirement</vt:lpstr>
      <vt:lpstr>Submit Requirement (very important!)</vt:lpstr>
      <vt:lpstr>TA’s Environment</vt:lpstr>
      <vt:lpstr>Grading Policy</vt:lpstr>
      <vt:lpstr>Do Not Cheat</vt:lpstr>
      <vt:lpstr>Contact TA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speech processing homework #1</dc:title>
  <dc:creator>Microsoft Office User</dc:creator>
  <cp:lastModifiedBy>Microsoft Office User</cp:lastModifiedBy>
  <cp:revision>53</cp:revision>
  <dcterms:created xsi:type="dcterms:W3CDTF">2017-03-22T05:44:45Z</dcterms:created>
  <dcterms:modified xsi:type="dcterms:W3CDTF">2017-03-29T06:29:57Z</dcterms:modified>
</cp:coreProperties>
</file>