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5" r:id="rId9"/>
    <p:sldId id="264" r:id="rId10"/>
  </p:sldIdLst>
  <p:sldSz cx="18288000" cy="10287000"/>
  <p:notesSz cx="6858000" cy="9144000"/>
  <p:embeddedFontLst>
    <p:embeddedFont>
      <p:font typeface="Kagitingan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63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53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920284" y="-355988"/>
            <a:ext cx="1683402" cy="3588648"/>
          </a:xfrm>
          <a:custGeom>
            <a:avLst/>
            <a:gdLst/>
            <a:ahLst/>
            <a:cxnLst/>
            <a:rect l="l" t="t" r="r" b="b"/>
            <a:pathLst>
              <a:path w="1683402" h="3588648">
                <a:moveTo>
                  <a:pt x="0" y="0"/>
                </a:moveTo>
                <a:lnTo>
                  <a:pt x="1683402" y="0"/>
                </a:lnTo>
                <a:lnTo>
                  <a:pt x="1683402" y="3588647"/>
                </a:lnTo>
                <a:lnTo>
                  <a:pt x="0" y="35886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>
            <a:off x="3297530" y="8755291"/>
            <a:ext cx="2623523" cy="1760145"/>
          </a:xfrm>
          <a:custGeom>
            <a:avLst/>
            <a:gdLst/>
            <a:ahLst/>
            <a:cxnLst/>
            <a:rect l="l" t="t" r="r" b="b"/>
            <a:pathLst>
              <a:path w="2623523" h="1760145">
                <a:moveTo>
                  <a:pt x="0" y="0"/>
                </a:moveTo>
                <a:lnTo>
                  <a:pt x="2623523" y="0"/>
                </a:lnTo>
                <a:lnTo>
                  <a:pt x="2623523" y="1760146"/>
                </a:lnTo>
                <a:lnTo>
                  <a:pt x="0" y="17601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>
            <a:off x="-521934" y="6972133"/>
            <a:ext cx="2492076" cy="2469421"/>
          </a:xfrm>
          <a:custGeom>
            <a:avLst/>
            <a:gdLst/>
            <a:ahLst/>
            <a:cxnLst/>
            <a:rect l="l" t="t" r="r" b="b"/>
            <a:pathLst>
              <a:path w="2492076" h="2469421">
                <a:moveTo>
                  <a:pt x="0" y="0"/>
                </a:moveTo>
                <a:lnTo>
                  <a:pt x="2492076" y="0"/>
                </a:lnTo>
                <a:lnTo>
                  <a:pt x="2492076" y="2469421"/>
                </a:lnTo>
                <a:lnTo>
                  <a:pt x="0" y="24694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TextBox 5"/>
          <p:cNvSpPr txBox="1"/>
          <p:nvPr/>
        </p:nvSpPr>
        <p:spPr>
          <a:xfrm>
            <a:off x="1887758" y="3815345"/>
            <a:ext cx="14512485" cy="3711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76"/>
              </a:lnSpc>
            </a:pPr>
            <a:r>
              <a:rPr lang="en-US" sz="16168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rPr>
              <a:t>OFISYNC</a:t>
            </a:r>
          </a:p>
          <a:p>
            <a:pPr algn="ctr">
              <a:lnSpc>
                <a:spcPts val="12042"/>
              </a:lnSpc>
            </a:pPr>
            <a:r>
              <a:rPr lang="en-US" sz="11469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rPr>
              <a:t>GESTION DE EDIFICIOS</a:t>
            </a:r>
          </a:p>
        </p:txBody>
      </p:sp>
      <p:sp>
        <p:nvSpPr>
          <p:cNvPr id="6" name="Freeform 6"/>
          <p:cNvSpPr/>
          <p:nvPr/>
        </p:nvSpPr>
        <p:spPr>
          <a:xfrm>
            <a:off x="3670755" y="-1241091"/>
            <a:ext cx="3111534" cy="3436433"/>
          </a:xfrm>
          <a:custGeom>
            <a:avLst/>
            <a:gdLst/>
            <a:ahLst/>
            <a:cxnLst/>
            <a:rect l="l" t="t" r="r" b="b"/>
            <a:pathLst>
              <a:path w="3111534" h="3436433">
                <a:moveTo>
                  <a:pt x="0" y="0"/>
                </a:moveTo>
                <a:lnTo>
                  <a:pt x="3111534" y="0"/>
                </a:lnTo>
                <a:lnTo>
                  <a:pt x="3111534" y="3436434"/>
                </a:lnTo>
                <a:lnTo>
                  <a:pt x="0" y="34364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Freeform 7"/>
          <p:cNvSpPr/>
          <p:nvPr/>
        </p:nvSpPr>
        <p:spPr>
          <a:xfrm>
            <a:off x="-643715" y="4021888"/>
            <a:ext cx="2735639" cy="2243224"/>
          </a:xfrm>
          <a:custGeom>
            <a:avLst/>
            <a:gdLst/>
            <a:ahLst/>
            <a:cxnLst/>
            <a:rect l="l" t="t" r="r" b="b"/>
            <a:pathLst>
              <a:path w="2735639" h="2243224">
                <a:moveTo>
                  <a:pt x="0" y="0"/>
                </a:moveTo>
                <a:lnTo>
                  <a:pt x="2735639" y="0"/>
                </a:lnTo>
                <a:lnTo>
                  <a:pt x="2735639" y="2243224"/>
                </a:lnTo>
                <a:lnTo>
                  <a:pt x="0" y="22432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8" name="Freeform 8"/>
          <p:cNvSpPr/>
          <p:nvPr/>
        </p:nvSpPr>
        <p:spPr>
          <a:xfrm>
            <a:off x="12136668" y="-657323"/>
            <a:ext cx="2587517" cy="2587517"/>
          </a:xfrm>
          <a:custGeom>
            <a:avLst/>
            <a:gdLst/>
            <a:ahLst/>
            <a:cxnLst/>
            <a:rect l="l" t="t" r="r" b="b"/>
            <a:pathLst>
              <a:path w="2587517" h="2587517">
                <a:moveTo>
                  <a:pt x="0" y="0"/>
                </a:moveTo>
                <a:lnTo>
                  <a:pt x="2587517" y="0"/>
                </a:lnTo>
                <a:lnTo>
                  <a:pt x="2587517" y="2587517"/>
                </a:lnTo>
                <a:lnTo>
                  <a:pt x="0" y="258751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9" name="Freeform 9"/>
          <p:cNvSpPr/>
          <p:nvPr/>
        </p:nvSpPr>
        <p:spPr>
          <a:xfrm>
            <a:off x="8361119" y="1034738"/>
            <a:ext cx="1565761" cy="2321209"/>
          </a:xfrm>
          <a:custGeom>
            <a:avLst/>
            <a:gdLst/>
            <a:ahLst/>
            <a:cxnLst/>
            <a:rect l="l" t="t" r="r" b="b"/>
            <a:pathLst>
              <a:path w="1565761" h="2321209">
                <a:moveTo>
                  <a:pt x="0" y="0"/>
                </a:moveTo>
                <a:lnTo>
                  <a:pt x="1565762" y="0"/>
                </a:lnTo>
                <a:lnTo>
                  <a:pt x="1565762" y="2321209"/>
                </a:lnTo>
                <a:lnTo>
                  <a:pt x="0" y="232120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0" name="Freeform 10"/>
          <p:cNvSpPr/>
          <p:nvPr/>
        </p:nvSpPr>
        <p:spPr>
          <a:xfrm>
            <a:off x="15727684" y="7840137"/>
            <a:ext cx="1531616" cy="2836326"/>
          </a:xfrm>
          <a:custGeom>
            <a:avLst/>
            <a:gdLst/>
            <a:ahLst/>
            <a:cxnLst/>
            <a:rect l="l" t="t" r="r" b="b"/>
            <a:pathLst>
              <a:path w="1531616" h="2836326">
                <a:moveTo>
                  <a:pt x="0" y="0"/>
                </a:moveTo>
                <a:lnTo>
                  <a:pt x="1531616" y="0"/>
                </a:lnTo>
                <a:lnTo>
                  <a:pt x="1531616" y="2836326"/>
                </a:lnTo>
                <a:lnTo>
                  <a:pt x="0" y="283632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1" name="Freeform 11"/>
          <p:cNvSpPr/>
          <p:nvPr/>
        </p:nvSpPr>
        <p:spPr>
          <a:xfrm>
            <a:off x="16400242" y="3955512"/>
            <a:ext cx="2762807" cy="2905437"/>
          </a:xfrm>
          <a:custGeom>
            <a:avLst/>
            <a:gdLst/>
            <a:ahLst/>
            <a:cxnLst/>
            <a:rect l="l" t="t" r="r" b="b"/>
            <a:pathLst>
              <a:path w="2762807" h="2905437">
                <a:moveTo>
                  <a:pt x="0" y="0"/>
                </a:moveTo>
                <a:lnTo>
                  <a:pt x="2762807" y="0"/>
                </a:lnTo>
                <a:lnTo>
                  <a:pt x="2762807" y="2905437"/>
                </a:lnTo>
                <a:lnTo>
                  <a:pt x="0" y="290543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2" name="Freeform 12"/>
          <p:cNvSpPr/>
          <p:nvPr/>
        </p:nvSpPr>
        <p:spPr>
          <a:xfrm>
            <a:off x="7503818" y="9258300"/>
            <a:ext cx="2423062" cy="2057400"/>
          </a:xfrm>
          <a:custGeom>
            <a:avLst/>
            <a:gdLst/>
            <a:ahLst/>
            <a:cxnLst/>
            <a:rect l="l" t="t" r="r" b="b"/>
            <a:pathLst>
              <a:path w="2423062" h="2057400">
                <a:moveTo>
                  <a:pt x="0" y="0"/>
                </a:moveTo>
                <a:lnTo>
                  <a:pt x="2423063" y="0"/>
                </a:lnTo>
                <a:lnTo>
                  <a:pt x="2423063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3" name="Freeform 13"/>
          <p:cNvSpPr/>
          <p:nvPr/>
        </p:nvSpPr>
        <p:spPr>
          <a:xfrm>
            <a:off x="11597193" y="8436586"/>
            <a:ext cx="2460178" cy="2397556"/>
          </a:xfrm>
          <a:custGeom>
            <a:avLst/>
            <a:gdLst/>
            <a:ahLst/>
            <a:cxnLst/>
            <a:rect l="l" t="t" r="r" b="b"/>
            <a:pathLst>
              <a:path w="2460178" h="2397556">
                <a:moveTo>
                  <a:pt x="0" y="0"/>
                </a:moveTo>
                <a:lnTo>
                  <a:pt x="2460178" y="0"/>
                </a:lnTo>
                <a:lnTo>
                  <a:pt x="2460178" y="2397556"/>
                </a:lnTo>
                <a:lnTo>
                  <a:pt x="0" y="239755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4" name="Freeform 14"/>
          <p:cNvSpPr/>
          <p:nvPr/>
        </p:nvSpPr>
        <p:spPr>
          <a:xfrm>
            <a:off x="724104" y="765701"/>
            <a:ext cx="1710746" cy="2328986"/>
          </a:xfrm>
          <a:custGeom>
            <a:avLst/>
            <a:gdLst/>
            <a:ahLst/>
            <a:cxnLst/>
            <a:rect l="l" t="t" r="r" b="b"/>
            <a:pathLst>
              <a:path w="1710746" h="2328986">
                <a:moveTo>
                  <a:pt x="0" y="0"/>
                </a:moveTo>
                <a:lnTo>
                  <a:pt x="1710746" y="0"/>
                </a:lnTo>
                <a:lnTo>
                  <a:pt x="1710746" y="2328986"/>
                </a:lnTo>
                <a:lnTo>
                  <a:pt x="0" y="232898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53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43455" y="1753533"/>
            <a:ext cx="17201089" cy="7398385"/>
            <a:chOff x="0" y="0"/>
            <a:chExt cx="4530328" cy="19485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30328" cy="1948546"/>
            </a:xfrm>
            <a:custGeom>
              <a:avLst/>
              <a:gdLst/>
              <a:ahLst/>
              <a:cxnLst/>
              <a:rect l="l" t="t" r="r" b="b"/>
              <a:pathLst>
                <a:path w="4530328" h="1948546">
                  <a:moveTo>
                    <a:pt x="22954" y="0"/>
                  </a:moveTo>
                  <a:lnTo>
                    <a:pt x="4507374" y="0"/>
                  </a:lnTo>
                  <a:cubicBezTo>
                    <a:pt x="4513462" y="0"/>
                    <a:pt x="4519300" y="2418"/>
                    <a:pt x="4523605" y="6723"/>
                  </a:cubicBezTo>
                  <a:cubicBezTo>
                    <a:pt x="4527910" y="11028"/>
                    <a:pt x="4530328" y="16866"/>
                    <a:pt x="4530328" y="22954"/>
                  </a:cubicBezTo>
                  <a:lnTo>
                    <a:pt x="4530328" y="1925592"/>
                  </a:lnTo>
                  <a:cubicBezTo>
                    <a:pt x="4530328" y="1931680"/>
                    <a:pt x="4527910" y="1937518"/>
                    <a:pt x="4523605" y="1941823"/>
                  </a:cubicBezTo>
                  <a:cubicBezTo>
                    <a:pt x="4519300" y="1946128"/>
                    <a:pt x="4513462" y="1948546"/>
                    <a:pt x="4507374" y="1948546"/>
                  </a:cubicBezTo>
                  <a:lnTo>
                    <a:pt x="22954" y="1948546"/>
                  </a:lnTo>
                  <a:cubicBezTo>
                    <a:pt x="16866" y="1948546"/>
                    <a:pt x="11028" y="1946128"/>
                    <a:pt x="6723" y="1941823"/>
                  </a:cubicBezTo>
                  <a:cubicBezTo>
                    <a:pt x="2418" y="1937518"/>
                    <a:pt x="0" y="1931680"/>
                    <a:pt x="0" y="1925592"/>
                  </a:cubicBezTo>
                  <a:lnTo>
                    <a:pt x="0" y="22954"/>
                  </a:lnTo>
                  <a:cubicBezTo>
                    <a:pt x="0" y="16866"/>
                    <a:pt x="2418" y="11028"/>
                    <a:pt x="6723" y="6723"/>
                  </a:cubicBezTo>
                  <a:cubicBezTo>
                    <a:pt x="11028" y="2418"/>
                    <a:pt x="16866" y="0"/>
                    <a:pt x="22954" y="0"/>
                  </a:cubicBezTo>
                  <a:close/>
                </a:path>
              </a:pathLst>
            </a:custGeom>
            <a:solidFill>
              <a:srgbClr val="A8D0F0"/>
            </a:solidFill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30328" cy="19961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43455" y="533075"/>
            <a:ext cx="2273003" cy="1105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35"/>
              </a:lnSpc>
            </a:pPr>
            <a:r>
              <a:rPr lang="en-US" sz="8034">
                <a:solidFill>
                  <a:srgbClr val="A8D0F0"/>
                </a:solidFill>
                <a:latin typeface="Kagitingan"/>
                <a:ea typeface="Kagitingan"/>
                <a:cs typeface="Kagitingan"/>
                <a:sym typeface="Kagitingan"/>
              </a:rPr>
              <a:t>01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82454" y="2171700"/>
            <a:ext cx="15578478" cy="948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659"/>
              </a:lnSpc>
            </a:pPr>
            <a:r>
              <a:rPr lang="en-US" sz="3485" dirty="0">
                <a:solidFill>
                  <a:schemeClr val="tx2"/>
                </a:solidFill>
                <a:latin typeface="Kagitingan"/>
                <a:ea typeface="Kagitingan"/>
                <a:cs typeface="Kagitingan"/>
                <a:sym typeface="Kagitingan"/>
              </a:rPr>
              <a:t>Sistema multiplataforma</a:t>
            </a:r>
          </a:p>
          <a:p>
            <a:pPr algn="ctr">
              <a:lnSpc>
                <a:spcPts val="3659"/>
              </a:lnSpc>
            </a:pPr>
            <a:endParaRPr lang="en-US" sz="3485" dirty="0">
              <a:solidFill>
                <a:schemeClr val="tx2"/>
              </a:solidFill>
              <a:latin typeface="Kagitingan"/>
              <a:ea typeface="Kagitingan"/>
              <a:cs typeface="Kagitingan"/>
              <a:sym typeface="Kagitingan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71149" y="716633"/>
            <a:ext cx="17201089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01"/>
              </a:lnSpc>
              <a:spcBef>
                <a:spcPct val="0"/>
              </a:spcBef>
            </a:pPr>
            <a:r>
              <a:rPr lang="en-US" sz="4762" dirty="0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rPr>
              <a:t>DESCRIPCIÓN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28DA0FA-133D-90FF-F876-F3F062925A66}"/>
              </a:ext>
            </a:extLst>
          </p:cNvPr>
          <p:cNvSpPr txBox="1"/>
          <p:nvPr/>
        </p:nvSpPr>
        <p:spPr>
          <a:xfrm>
            <a:off x="1219200" y="2920563"/>
            <a:ext cx="715720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solidFill>
                  <a:schemeClr val="tx2"/>
                </a:solidFill>
                <a:latin typeface="Kagitingan" panose="020B0604020202020204" charset="0"/>
              </a:rPr>
              <a:t>Portal Web</a:t>
            </a:r>
          </a:p>
          <a:p>
            <a:pPr marL="285750" indent="-285750">
              <a:buFontTx/>
              <a:buChar char="-"/>
            </a:pPr>
            <a:r>
              <a:rPr lang="es-CL" sz="2800" dirty="0">
                <a:solidFill>
                  <a:schemeClr val="tx2"/>
                </a:solidFill>
                <a:latin typeface="Kagitingan" panose="020B0604020202020204" charset="0"/>
              </a:rPr>
              <a:t>Calculo y gestión de gastos comunes</a:t>
            </a:r>
          </a:p>
          <a:p>
            <a:pPr marL="285750" indent="-285750">
              <a:buFontTx/>
              <a:buChar char="-"/>
            </a:pPr>
            <a:r>
              <a:rPr lang="es-CL" sz="2800" dirty="0">
                <a:solidFill>
                  <a:schemeClr val="tx2"/>
                </a:solidFill>
                <a:latin typeface="Kagitingan" panose="020B0604020202020204" charset="0"/>
              </a:rPr>
              <a:t>Recepción y validación de comprobantes de pago</a:t>
            </a:r>
          </a:p>
          <a:p>
            <a:pPr marL="285750" indent="-285750">
              <a:buFontTx/>
              <a:buChar char="-"/>
            </a:pPr>
            <a:r>
              <a:rPr lang="es-CL" sz="2800" dirty="0">
                <a:solidFill>
                  <a:schemeClr val="tx2"/>
                </a:solidFill>
                <a:latin typeface="Kagitingan" panose="020B0604020202020204" charset="0"/>
              </a:rPr>
              <a:t>Manejo de reservas y servicios</a:t>
            </a:r>
          </a:p>
          <a:p>
            <a:pPr marL="285750" indent="-285750">
              <a:buFontTx/>
              <a:buChar char="-"/>
            </a:pPr>
            <a:r>
              <a:rPr lang="es-CL" sz="2800" dirty="0">
                <a:solidFill>
                  <a:schemeClr val="tx2"/>
                </a:solidFill>
                <a:latin typeface="Kagitingan" panose="020B0604020202020204" charset="0"/>
              </a:rPr>
              <a:t>Control de inventario de insumos</a:t>
            </a:r>
          </a:p>
          <a:p>
            <a:pPr marL="285750" indent="-285750">
              <a:buFontTx/>
              <a:buChar char="-"/>
            </a:pPr>
            <a:r>
              <a:rPr lang="es-CL" sz="2800" dirty="0">
                <a:solidFill>
                  <a:schemeClr val="tx2"/>
                </a:solidFill>
                <a:latin typeface="Kagitingan" panose="020B0604020202020204" charset="0"/>
              </a:rPr>
              <a:t>Registro de bitácoras</a:t>
            </a:r>
          </a:p>
          <a:p>
            <a:pPr marL="285750" indent="-285750">
              <a:buFontTx/>
              <a:buChar char="-"/>
            </a:pPr>
            <a:endParaRPr lang="es-CL" sz="2800" dirty="0">
              <a:solidFill>
                <a:schemeClr val="tx2"/>
              </a:solidFill>
              <a:latin typeface="Kagitingan" panose="020B0604020202020204" charset="0"/>
            </a:endParaRPr>
          </a:p>
          <a:p>
            <a:endParaRPr lang="es-CL" sz="2800" dirty="0">
              <a:solidFill>
                <a:schemeClr val="tx2"/>
              </a:solidFill>
              <a:latin typeface="Kagitingan" panose="020B0604020202020204" charset="0"/>
            </a:endParaRPr>
          </a:p>
          <a:p>
            <a:r>
              <a:rPr lang="es-CL" sz="2800" dirty="0">
                <a:solidFill>
                  <a:schemeClr val="tx2"/>
                </a:solidFill>
                <a:latin typeface="Kagitingan" panose="020B0604020202020204" charset="0"/>
              </a:rPr>
              <a:t>Vistas</a:t>
            </a:r>
          </a:p>
          <a:p>
            <a:pPr marL="285750" indent="-285750">
              <a:buFontTx/>
              <a:buChar char="-"/>
            </a:pPr>
            <a:r>
              <a:rPr lang="es-CL" sz="2800" dirty="0">
                <a:solidFill>
                  <a:schemeClr val="tx2"/>
                </a:solidFill>
                <a:latin typeface="Kagitingan" panose="020B0604020202020204" charset="0"/>
              </a:rPr>
              <a:t>Administrador</a:t>
            </a:r>
          </a:p>
          <a:p>
            <a:pPr marL="285750" indent="-285750">
              <a:buFontTx/>
              <a:buChar char="-"/>
            </a:pPr>
            <a:r>
              <a:rPr lang="es-CL" sz="2800" dirty="0">
                <a:solidFill>
                  <a:schemeClr val="tx2"/>
                </a:solidFill>
                <a:latin typeface="Kagitingan" panose="020B0604020202020204" charset="0"/>
              </a:rPr>
              <a:t>Conserje</a:t>
            </a:r>
          </a:p>
          <a:p>
            <a:pPr marL="285750" indent="-285750">
              <a:buFontTx/>
              <a:buChar char="-"/>
            </a:pPr>
            <a:r>
              <a:rPr lang="es-CL" sz="2800" dirty="0">
                <a:solidFill>
                  <a:schemeClr val="tx2"/>
                </a:solidFill>
                <a:latin typeface="Kagitingan" panose="020B0604020202020204" charset="0"/>
              </a:rPr>
              <a:t>Personal de aseo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00D0613-F168-9277-F0E3-1F60F9DCB0A8}"/>
              </a:ext>
            </a:extLst>
          </p:cNvPr>
          <p:cNvSpPr txBox="1"/>
          <p:nvPr/>
        </p:nvSpPr>
        <p:spPr>
          <a:xfrm>
            <a:off x="9934790" y="2920563"/>
            <a:ext cx="715720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solidFill>
                  <a:schemeClr val="tx2"/>
                </a:solidFill>
                <a:latin typeface="Kagitingan" panose="020B0604020202020204" charset="0"/>
              </a:rPr>
              <a:t>App Móvil</a:t>
            </a:r>
          </a:p>
          <a:p>
            <a:pPr marL="285750" indent="-285750">
              <a:buFontTx/>
              <a:buChar char="-"/>
            </a:pPr>
            <a:r>
              <a:rPr lang="es-CL" sz="2800" dirty="0">
                <a:solidFill>
                  <a:schemeClr val="tx2"/>
                </a:solidFill>
                <a:latin typeface="Kagitingan" panose="020B0604020202020204" charset="0"/>
              </a:rPr>
              <a:t>Consultar monto de gastos comunes</a:t>
            </a:r>
          </a:p>
          <a:p>
            <a:pPr marL="285750" indent="-285750">
              <a:buFontTx/>
              <a:buChar char="-"/>
            </a:pPr>
            <a:r>
              <a:rPr lang="es-CL" sz="2800" dirty="0">
                <a:solidFill>
                  <a:schemeClr val="tx2"/>
                </a:solidFill>
                <a:latin typeface="Kagitingan" panose="020B0604020202020204" charset="0"/>
              </a:rPr>
              <a:t>Subir comprobantes de pago</a:t>
            </a:r>
          </a:p>
          <a:p>
            <a:pPr marL="285750" indent="-285750">
              <a:buFontTx/>
              <a:buChar char="-"/>
            </a:pPr>
            <a:r>
              <a:rPr lang="es-CL" sz="2800" dirty="0">
                <a:solidFill>
                  <a:schemeClr val="tx2"/>
                </a:solidFill>
                <a:latin typeface="Kagitingan" panose="020B0604020202020204" charset="0"/>
              </a:rPr>
              <a:t>Reservar servicios comunes del edificio</a:t>
            </a:r>
          </a:p>
          <a:p>
            <a:pPr marL="285750" indent="-285750">
              <a:buFontTx/>
              <a:buChar char="-"/>
            </a:pPr>
            <a:endParaRPr lang="es-CL" sz="2800" dirty="0">
              <a:solidFill>
                <a:schemeClr val="tx2"/>
              </a:solidFill>
              <a:latin typeface="Kagitingan" panose="020B0604020202020204" charset="0"/>
            </a:endParaRPr>
          </a:p>
          <a:p>
            <a:endParaRPr lang="es-CL" sz="2800" dirty="0">
              <a:solidFill>
                <a:schemeClr val="tx2"/>
              </a:solidFill>
              <a:latin typeface="Kagitingan" panose="020B0604020202020204" charset="0"/>
            </a:endParaRPr>
          </a:p>
          <a:p>
            <a:endParaRPr lang="es-CL" sz="2800" dirty="0">
              <a:solidFill>
                <a:schemeClr val="tx2"/>
              </a:solidFill>
              <a:latin typeface="Kagitingan" panose="020B0604020202020204" charset="0"/>
            </a:endParaRPr>
          </a:p>
          <a:p>
            <a:endParaRPr lang="es-CL" sz="2800" dirty="0">
              <a:solidFill>
                <a:schemeClr val="tx2"/>
              </a:solidFill>
              <a:latin typeface="Kagitingan" panose="020B0604020202020204" charset="0"/>
            </a:endParaRPr>
          </a:p>
          <a:p>
            <a:endParaRPr lang="es-CL" sz="2800" dirty="0">
              <a:solidFill>
                <a:schemeClr val="tx2"/>
              </a:solidFill>
              <a:latin typeface="Kagitingan" panose="020B0604020202020204" charset="0"/>
            </a:endParaRPr>
          </a:p>
          <a:p>
            <a:r>
              <a:rPr lang="es-CL" sz="2800" dirty="0">
                <a:solidFill>
                  <a:schemeClr val="tx2"/>
                </a:solidFill>
                <a:latin typeface="Kagitingan" panose="020B0604020202020204" charset="0"/>
              </a:rPr>
              <a:t>Vista</a:t>
            </a:r>
          </a:p>
          <a:p>
            <a:pPr marL="285750" indent="-285750">
              <a:buFontTx/>
              <a:buChar char="-"/>
            </a:pPr>
            <a:r>
              <a:rPr lang="es-CL" sz="2800" dirty="0">
                <a:solidFill>
                  <a:schemeClr val="tx2"/>
                </a:solidFill>
                <a:latin typeface="Kagitingan" panose="020B0604020202020204" charset="0"/>
              </a:rPr>
              <a:t>Inquilino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53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7815" y="326591"/>
            <a:ext cx="2273003" cy="1105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35"/>
              </a:lnSpc>
            </a:pPr>
            <a:r>
              <a:rPr lang="en-US" sz="8034">
                <a:solidFill>
                  <a:srgbClr val="A8D0F0"/>
                </a:solidFill>
                <a:latin typeface="Kagitingan"/>
                <a:ea typeface="Kagitingan"/>
                <a:cs typeface="Kagitingan"/>
                <a:sym typeface="Kagitingan"/>
              </a:rPr>
              <a:t>02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144000" y="691933"/>
            <a:ext cx="8600545" cy="740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623"/>
              </a:lnSpc>
            </a:pPr>
            <a:r>
              <a:rPr lang="en-US" sz="5356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rPr>
              <a:t>RELACION PERFIL DE EGRESO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15448" y="2257919"/>
            <a:ext cx="7319224" cy="2289977"/>
            <a:chOff x="0" y="38100"/>
            <a:chExt cx="9758965" cy="3053301"/>
          </a:xfrm>
        </p:grpSpPr>
        <p:sp>
          <p:nvSpPr>
            <p:cNvPr id="5" name="TextBox 5"/>
            <p:cNvSpPr txBox="1"/>
            <p:nvPr/>
          </p:nvSpPr>
          <p:spPr>
            <a:xfrm>
              <a:off x="0" y="1603815"/>
              <a:ext cx="9758965" cy="14875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66"/>
                </a:lnSpc>
              </a:pPr>
              <a:r>
                <a:rPr lang="es-MX" sz="2730" dirty="0">
                  <a:solidFill>
                    <a:srgbClr val="FFFFFF"/>
                  </a:solidFill>
                  <a:latin typeface="Kagitingan"/>
                  <a:ea typeface="Kagitingan"/>
                  <a:cs typeface="Aldhabi" panose="020F0502020204030204" pitchFamily="2" charset="-78"/>
                  <a:sym typeface="Kagitingan"/>
                </a:rPr>
                <a:t>Requiere del diseño y desarrollo de soluciones tecnológicas completas, considerando distintos tipos de usuarios y dispositivos. </a:t>
              </a:r>
              <a:endParaRPr lang="en-US" sz="2730" dirty="0">
                <a:solidFill>
                  <a:srgbClr val="FFFFFF"/>
                </a:solidFill>
                <a:latin typeface="Kagitingan"/>
                <a:ea typeface="Kagitingan"/>
                <a:cs typeface="Aldhabi" panose="020F0502020204030204" pitchFamily="2" charset="-78"/>
                <a:sym typeface="Kagitingan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38100"/>
              <a:ext cx="9758965" cy="11055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77"/>
                </a:lnSpc>
              </a:pPr>
              <a:r>
                <a:rPr lang="en-US" sz="3026">
                  <a:solidFill>
                    <a:srgbClr val="A8D0F0"/>
                  </a:solidFill>
                  <a:latin typeface="Kagitingan"/>
                  <a:ea typeface="Kagitingan"/>
                  <a:cs typeface="Kagitingan"/>
                  <a:sym typeface="Kagitingan"/>
                </a:rPr>
                <a:t>SOLUCIONES INFORMÁTICAS Y DESARROLLO DE SOFTWARE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144000" y="2257919"/>
            <a:ext cx="7861420" cy="3094390"/>
            <a:chOff x="0" y="28575"/>
            <a:chExt cx="10481893" cy="4125854"/>
          </a:xfrm>
        </p:grpSpPr>
        <p:sp>
          <p:nvSpPr>
            <p:cNvPr id="8" name="TextBox 8"/>
            <p:cNvSpPr txBox="1"/>
            <p:nvPr/>
          </p:nvSpPr>
          <p:spPr>
            <a:xfrm>
              <a:off x="0" y="1179255"/>
              <a:ext cx="10481893" cy="29751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80"/>
                </a:lnSpc>
              </a:pPr>
              <a:r>
                <a:rPr lang="en-US" sz="2743" dirty="0" err="1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Requiere</a:t>
              </a:r>
              <a:r>
                <a:rPr lang="en-US" sz="2743" dirty="0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 </a:t>
              </a:r>
              <a:r>
                <a:rPr lang="en-US" sz="2743" dirty="0" err="1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el</a:t>
              </a:r>
              <a:r>
                <a:rPr lang="en-US" sz="2743" dirty="0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 </a:t>
              </a:r>
              <a:r>
                <a:rPr lang="en-US" sz="2743" dirty="0" err="1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diseño</a:t>
              </a:r>
              <a:r>
                <a:rPr lang="en-US" sz="2743" dirty="0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 de un </a:t>
              </a:r>
              <a:r>
                <a:rPr lang="en-US" sz="2743" dirty="0" err="1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modelo</a:t>
              </a:r>
              <a:r>
                <a:rPr lang="en-US" sz="2743" dirty="0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 de </a:t>
              </a:r>
              <a:r>
                <a:rPr lang="en-US" sz="2743" dirty="0" err="1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datos</a:t>
              </a:r>
              <a:r>
                <a:rPr lang="en-US" sz="2743" dirty="0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 </a:t>
              </a:r>
              <a:r>
                <a:rPr lang="en-US" sz="2743" dirty="0" err="1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escalable</a:t>
              </a:r>
              <a:r>
                <a:rPr lang="en-US" sz="2743" dirty="0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 que </a:t>
              </a:r>
              <a:r>
                <a:rPr lang="en-US" sz="2743" dirty="0" err="1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soporte</a:t>
              </a:r>
              <a:r>
                <a:rPr lang="en-US" sz="2743" dirty="0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 </a:t>
              </a:r>
              <a:r>
                <a:rPr lang="en-US" sz="2743" dirty="0" err="1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todos</a:t>
              </a:r>
              <a:r>
                <a:rPr lang="en-US" sz="2743" dirty="0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 </a:t>
              </a:r>
              <a:r>
                <a:rPr lang="en-US" sz="2743" dirty="0" err="1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los</a:t>
              </a:r>
              <a:r>
                <a:rPr lang="en-US" sz="2743" dirty="0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 </a:t>
              </a:r>
              <a:r>
                <a:rPr lang="en-US" sz="2743" dirty="0" err="1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procesos</a:t>
              </a:r>
              <a:r>
                <a:rPr lang="en-US" sz="2743" dirty="0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 del </a:t>
              </a:r>
              <a:r>
                <a:rPr lang="en-US" sz="2743" dirty="0" err="1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sistema</a:t>
              </a:r>
              <a:r>
                <a:rPr lang="en-US" sz="2743" dirty="0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, </a:t>
              </a:r>
              <a:r>
                <a:rPr lang="en-US" sz="2743" dirty="0" err="1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garantizando</a:t>
              </a:r>
              <a:r>
                <a:rPr lang="en-US" sz="2743" dirty="0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 </a:t>
              </a:r>
              <a:r>
                <a:rPr lang="en-US" sz="2743" dirty="0" err="1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su</a:t>
              </a:r>
              <a:r>
                <a:rPr lang="en-US" sz="2743" dirty="0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 </a:t>
              </a:r>
              <a:r>
                <a:rPr lang="en-US" sz="2743" dirty="0" err="1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eficiencia</a:t>
              </a:r>
              <a:r>
                <a:rPr lang="en-US" sz="2743" dirty="0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 y </a:t>
              </a:r>
              <a:r>
                <a:rPr lang="en-US" sz="2743" dirty="0" err="1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consistencia</a:t>
              </a:r>
              <a:r>
                <a:rPr lang="en-US" sz="2743" dirty="0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. La </a:t>
              </a:r>
              <a:r>
                <a:rPr lang="en-US" sz="2743" dirty="0" err="1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arquitectura</a:t>
              </a:r>
              <a:r>
                <a:rPr lang="en-US" sz="2743" dirty="0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 del </a:t>
              </a:r>
              <a:r>
                <a:rPr lang="en-US" sz="2743" dirty="0" err="1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sistema</a:t>
              </a:r>
              <a:r>
                <a:rPr lang="en-US" sz="2743" dirty="0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 se define para </a:t>
              </a:r>
              <a:r>
                <a:rPr lang="en-US" sz="2743" dirty="0" err="1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cumplir</a:t>
              </a:r>
              <a:r>
                <a:rPr lang="en-US" sz="2743" dirty="0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 con </a:t>
              </a:r>
              <a:r>
                <a:rPr lang="en-US" sz="2743" dirty="0" err="1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los</a:t>
              </a:r>
              <a:r>
                <a:rPr lang="en-US" sz="2743" dirty="0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 </a:t>
              </a:r>
              <a:r>
                <a:rPr lang="en-US" sz="2743" dirty="0" err="1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estándares</a:t>
              </a:r>
              <a:r>
                <a:rPr lang="en-US" sz="2743" dirty="0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 de la </a:t>
              </a:r>
              <a:r>
                <a:rPr lang="en-US" sz="2743" dirty="0" err="1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industria</a:t>
              </a:r>
              <a:r>
                <a:rPr lang="en-US" sz="2743" dirty="0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8575"/>
              <a:ext cx="10481893" cy="5823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06"/>
                </a:lnSpc>
              </a:pPr>
              <a:r>
                <a:rPr lang="en-US" sz="3053">
                  <a:solidFill>
                    <a:srgbClr val="A8D0F0"/>
                  </a:solidFill>
                  <a:latin typeface="Kagitingan"/>
                  <a:ea typeface="Kagitingan"/>
                  <a:cs typeface="Kagitingan"/>
                  <a:sym typeface="Kagitingan"/>
                </a:rPr>
                <a:t>MODELOS DE DATOS Y ARQUITECTURA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28700" y="6207070"/>
            <a:ext cx="7319224" cy="2275841"/>
            <a:chOff x="0" y="38100"/>
            <a:chExt cx="9758965" cy="3034455"/>
          </a:xfrm>
        </p:grpSpPr>
        <p:sp>
          <p:nvSpPr>
            <p:cNvPr id="11" name="TextBox 11"/>
            <p:cNvSpPr txBox="1"/>
            <p:nvPr/>
          </p:nvSpPr>
          <p:spPr>
            <a:xfrm>
              <a:off x="0" y="1584968"/>
              <a:ext cx="9758965" cy="14875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09"/>
                </a:lnSpc>
              </a:pPr>
              <a:r>
                <a:rPr lang="es-MX" sz="2771" dirty="0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Implica gestión de proyectos tecnológicos, planificación por sprint, control de entregables y seguimiento del avance.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8100"/>
              <a:ext cx="9758965" cy="11053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68"/>
                </a:lnSpc>
              </a:pPr>
              <a:r>
                <a:rPr lang="en-US" sz="3017">
                  <a:solidFill>
                    <a:srgbClr val="A8D0F0"/>
                  </a:solidFill>
                  <a:latin typeface="Kagitingan"/>
                  <a:ea typeface="Kagitingan"/>
                  <a:cs typeface="Kagitingan"/>
                  <a:sym typeface="Kagitingan"/>
                </a:rPr>
                <a:t>GESTIÓN DE PROYECTOS Y METODOLOGÍAS ÁGILES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144000" y="6213592"/>
            <a:ext cx="7861420" cy="2624202"/>
            <a:chOff x="0" y="28575"/>
            <a:chExt cx="10481893" cy="3498936"/>
          </a:xfrm>
        </p:grpSpPr>
        <p:sp>
          <p:nvSpPr>
            <p:cNvPr id="14" name="TextBox 14"/>
            <p:cNvSpPr txBox="1"/>
            <p:nvPr/>
          </p:nvSpPr>
          <p:spPr>
            <a:xfrm>
              <a:off x="0" y="1048200"/>
              <a:ext cx="10481893" cy="24793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95"/>
                </a:lnSpc>
              </a:pPr>
              <a:r>
                <a:rPr lang="en-US" sz="2757" dirty="0" err="1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Implica</a:t>
              </a:r>
              <a:r>
                <a:rPr lang="en-US" sz="2757" dirty="0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 la </a:t>
              </a:r>
              <a:r>
                <a:rPr lang="en-US" sz="2757" dirty="0" err="1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automatización</a:t>
              </a:r>
              <a:r>
                <a:rPr lang="en-US" sz="2757" dirty="0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 de </a:t>
              </a:r>
              <a:r>
                <a:rPr lang="en-US" sz="2757" dirty="0" err="1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procesos</a:t>
              </a:r>
              <a:r>
                <a:rPr lang="en-US" sz="2757" dirty="0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 clave y </a:t>
              </a:r>
              <a:r>
                <a:rPr lang="en-US" sz="2757" dirty="0" err="1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asegurar</a:t>
              </a:r>
              <a:r>
                <a:rPr lang="en-US" sz="2757" dirty="0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 la </a:t>
              </a:r>
              <a:r>
                <a:rPr lang="en-US" sz="2757" dirty="0" err="1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seguridad</a:t>
              </a:r>
              <a:r>
                <a:rPr lang="en-US" sz="2757" dirty="0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 del </a:t>
              </a:r>
              <a:r>
                <a:rPr lang="en-US" sz="2757" dirty="0" err="1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sistema</a:t>
              </a:r>
              <a:r>
                <a:rPr lang="en-US" sz="2757" dirty="0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, </a:t>
              </a:r>
              <a:r>
                <a:rPr lang="en-US" sz="2757" dirty="0" err="1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utilizando</a:t>
              </a:r>
              <a:r>
                <a:rPr lang="en-US" sz="2757" dirty="0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 </a:t>
              </a:r>
              <a:r>
                <a:rPr lang="en-US" sz="2757" dirty="0" err="1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validaciones</a:t>
              </a:r>
              <a:r>
                <a:rPr lang="en-US" sz="2757" dirty="0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 y </a:t>
              </a:r>
              <a:r>
                <a:rPr lang="en-US" sz="2757" dirty="0" err="1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cifrado</a:t>
              </a:r>
              <a:r>
                <a:rPr lang="en-US" sz="2757" dirty="0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 para </a:t>
              </a:r>
              <a:r>
                <a:rPr lang="en-US" sz="2757" dirty="0" err="1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proteger</a:t>
              </a:r>
              <a:r>
                <a:rPr lang="en-US" sz="2757" dirty="0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 la </a:t>
              </a:r>
              <a:r>
                <a:rPr lang="en-US" sz="2757" dirty="0" err="1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información</a:t>
              </a:r>
              <a:r>
                <a:rPr lang="en-US" sz="2757" dirty="0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, lo </a:t>
              </a:r>
              <a:r>
                <a:rPr lang="en-US" sz="2757" dirty="0" err="1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cual</a:t>
              </a:r>
              <a:r>
                <a:rPr lang="en-US" sz="2757" dirty="0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 es fundamental para </a:t>
              </a:r>
              <a:r>
                <a:rPr lang="en-US" sz="2757" dirty="0" err="1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cumplir</a:t>
              </a:r>
              <a:r>
                <a:rPr lang="en-US" sz="2757" dirty="0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 con </a:t>
              </a:r>
              <a:r>
                <a:rPr lang="en-US" sz="2757" dirty="0" err="1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los</a:t>
              </a:r>
              <a:r>
                <a:rPr lang="en-US" sz="2757" dirty="0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 </a:t>
              </a:r>
              <a:r>
                <a:rPr lang="en-US" sz="2757" dirty="0" err="1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estándares</a:t>
              </a:r>
              <a:r>
                <a:rPr lang="en-US" sz="2757" dirty="0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 </a:t>
              </a:r>
              <a:r>
                <a:rPr lang="en-US" sz="2757" dirty="0" err="1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actuales</a:t>
              </a:r>
              <a:r>
                <a:rPr lang="en-US" sz="2757" dirty="0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 de la </a:t>
              </a:r>
              <a:r>
                <a:rPr lang="en-US" sz="2757" dirty="0" err="1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industria</a:t>
              </a:r>
              <a:r>
                <a:rPr lang="en-US" sz="2757" dirty="0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.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28575"/>
              <a:ext cx="10481893" cy="5824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08"/>
                </a:lnSpc>
              </a:pPr>
              <a:r>
                <a:rPr lang="en-US" sz="3055">
                  <a:solidFill>
                    <a:srgbClr val="A8D0F0"/>
                  </a:solidFill>
                  <a:latin typeface="Kagitingan"/>
                  <a:ea typeface="Kagitingan"/>
                  <a:cs typeface="Kagitingan"/>
                  <a:sym typeface="Kagitingan"/>
                </a:rPr>
                <a:t>AUTOMATIZACIÓN DE PROCESOS Y SEGURIDAD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53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3930" y="1763869"/>
            <a:ext cx="17201089" cy="8094279"/>
            <a:chOff x="0" y="0"/>
            <a:chExt cx="4530328" cy="21318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30328" cy="2131826"/>
            </a:xfrm>
            <a:custGeom>
              <a:avLst/>
              <a:gdLst/>
              <a:ahLst/>
              <a:cxnLst/>
              <a:rect l="l" t="t" r="r" b="b"/>
              <a:pathLst>
                <a:path w="4530328" h="2131826">
                  <a:moveTo>
                    <a:pt x="22954" y="0"/>
                  </a:moveTo>
                  <a:lnTo>
                    <a:pt x="4507374" y="0"/>
                  </a:lnTo>
                  <a:cubicBezTo>
                    <a:pt x="4513462" y="0"/>
                    <a:pt x="4519300" y="2418"/>
                    <a:pt x="4523605" y="6723"/>
                  </a:cubicBezTo>
                  <a:cubicBezTo>
                    <a:pt x="4527910" y="11028"/>
                    <a:pt x="4530328" y="16866"/>
                    <a:pt x="4530328" y="22954"/>
                  </a:cubicBezTo>
                  <a:lnTo>
                    <a:pt x="4530328" y="2108872"/>
                  </a:lnTo>
                  <a:cubicBezTo>
                    <a:pt x="4530328" y="2121550"/>
                    <a:pt x="4520051" y="2131826"/>
                    <a:pt x="4507374" y="2131826"/>
                  </a:cubicBezTo>
                  <a:lnTo>
                    <a:pt x="22954" y="2131826"/>
                  </a:lnTo>
                  <a:cubicBezTo>
                    <a:pt x="16866" y="2131826"/>
                    <a:pt x="11028" y="2129408"/>
                    <a:pt x="6723" y="2125103"/>
                  </a:cubicBezTo>
                  <a:cubicBezTo>
                    <a:pt x="2418" y="2120799"/>
                    <a:pt x="0" y="2114960"/>
                    <a:pt x="0" y="2108872"/>
                  </a:cubicBezTo>
                  <a:lnTo>
                    <a:pt x="0" y="22954"/>
                  </a:lnTo>
                  <a:cubicBezTo>
                    <a:pt x="0" y="16866"/>
                    <a:pt x="2418" y="11028"/>
                    <a:pt x="6723" y="6723"/>
                  </a:cubicBezTo>
                  <a:cubicBezTo>
                    <a:pt x="11028" y="2418"/>
                    <a:pt x="16866" y="0"/>
                    <a:pt x="22954" y="0"/>
                  </a:cubicBezTo>
                  <a:close/>
                </a:path>
              </a:pathLst>
            </a:custGeom>
            <a:solidFill>
              <a:srgbClr val="A8D0F0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30328" cy="21794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290103" y="1868865"/>
            <a:ext cx="3319845" cy="1767827"/>
            <a:chOff x="0" y="0"/>
            <a:chExt cx="812800" cy="4328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432818"/>
            </a:xfrm>
            <a:custGeom>
              <a:avLst/>
              <a:gdLst/>
              <a:ahLst/>
              <a:cxnLst/>
              <a:rect l="l" t="t" r="r" b="b"/>
              <a:pathLst>
                <a:path w="812800" h="432818">
                  <a:moveTo>
                    <a:pt x="406400" y="0"/>
                  </a:moveTo>
                  <a:cubicBezTo>
                    <a:pt x="181951" y="0"/>
                    <a:pt x="0" y="96890"/>
                    <a:pt x="0" y="216409"/>
                  </a:cubicBezTo>
                  <a:cubicBezTo>
                    <a:pt x="0" y="335929"/>
                    <a:pt x="181951" y="432818"/>
                    <a:pt x="406400" y="432818"/>
                  </a:cubicBezTo>
                  <a:cubicBezTo>
                    <a:pt x="630849" y="432818"/>
                    <a:pt x="812800" y="335929"/>
                    <a:pt x="812800" y="216409"/>
                  </a:cubicBezTo>
                  <a:cubicBezTo>
                    <a:pt x="812800" y="9689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5371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2477"/>
              <a:ext cx="660400" cy="3897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762599" y="1868865"/>
            <a:ext cx="3319845" cy="1767827"/>
            <a:chOff x="0" y="0"/>
            <a:chExt cx="812800" cy="4328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432818"/>
            </a:xfrm>
            <a:custGeom>
              <a:avLst/>
              <a:gdLst/>
              <a:ahLst/>
              <a:cxnLst/>
              <a:rect l="l" t="t" r="r" b="b"/>
              <a:pathLst>
                <a:path w="812800" h="432818">
                  <a:moveTo>
                    <a:pt x="406400" y="0"/>
                  </a:moveTo>
                  <a:cubicBezTo>
                    <a:pt x="181951" y="0"/>
                    <a:pt x="0" y="96890"/>
                    <a:pt x="0" y="216409"/>
                  </a:cubicBezTo>
                  <a:cubicBezTo>
                    <a:pt x="0" y="335929"/>
                    <a:pt x="181951" y="432818"/>
                    <a:pt x="406400" y="432818"/>
                  </a:cubicBezTo>
                  <a:cubicBezTo>
                    <a:pt x="630849" y="432818"/>
                    <a:pt x="812800" y="335929"/>
                    <a:pt x="812800" y="216409"/>
                  </a:cubicBezTo>
                  <a:cubicBezTo>
                    <a:pt x="812800" y="9689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5371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2477"/>
              <a:ext cx="660400" cy="3897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924317" y="1859915"/>
            <a:ext cx="3319845" cy="1776778"/>
            <a:chOff x="0" y="0"/>
            <a:chExt cx="812800" cy="43501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435010"/>
            </a:xfrm>
            <a:custGeom>
              <a:avLst/>
              <a:gdLst/>
              <a:ahLst/>
              <a:cxnLst/>
              <a:rect l="l" t="t" r="r" b="b"/>
              <a:pathLst>
                <a:path w="812800" h="435010">
                  <a:moveTo>
                    <a:pt x="406400" y="0"/>
                  </a:moveTo>
                  <a:cubicBezTo>
                    <a:pt x="181951" y="0"/>
                    <a:pt x="0" y="97380"/>
                    <a:pt x="0" y="217505"/>
                  </a:cubicBezTo>
                  <a:cubicBezTo>
                    <a:pt x="0" y="337629"/>
                    <a:pt x="181951" y="435010"/>
                    <a:pt x="406400" y="435010"/>
                  </a:cubicBezTo>
                  <a:cubicBezTo>
                    <a:pt x="630849" y="435010"/>
                    <a:pt x="812800" y="337629"/>
                    <a:pt x="812800" y="217505"/>
                  </a:cubicBezTo>
                  <a:cubicBezTo>
                    <a:pt x="812800" y="9738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5371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2682"/>
              <a:ext cx="660400" cy="3915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43455" y="533075"/>
            <a:ext cx="2273003" cy="1105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35"/>
              </a:lnSpc>
            </a:pPr>
            <a:r>
              <a:rPr lang="en-US" sz="8034">
                <a:solidFill>
                  <a:srgbClr val="A8D0F0"/>
                </a:solidFill>
                <a:latin typeface="Kagitingan"/>
                <a:ea typeface="Kagitingan"/>
                <a:cs typeface="Kagitingan"/>
                <a:sym typeface="Kagitingan"/>
              </a:rPr>
              <a:t>03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740433" y="691933"/>
            <a:ext cx="10004111" cy="740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623"/>
              </a:lnSpc>
            </a:pPr>
            <a:r>
              <a:rPr lang="en-US" sz="5356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rPr>
              <a:t>FACTIBILIDAD DEL PROYECTO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72955" y="3977479"/>
            <a:ext cx="4583813" cy="4847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2714"/>
              </a:lnSpc>
              <a:buFontTx/>
              <a:buChar char="-"/>
            </a:pPr>
            <a:r>
              <a:rPr lang="en-US" sz="2585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Bien </a:t>
            </a:r>
            <a:r>
              <a:rPr lang="en-US" sz="2585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delimitado</a:t>
            </a:r>
            <a:r>
              <a:rPr lang="en-US" sz="2585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</a:t>
            </a:r>
            <a:r>
              <a:rPr lang="en-US" sz="2585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dentro</a:t>
            </a:r>
            <a:r>
              <a:rPr lang="en-US" sz="2585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de sus </a:t>
            </a:r>
            <a:r>
              <a:rPr lang="en-US" sz="2585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funciones</a:t>
            </a:r>
            <a:endParaRPr lang="en-US" sz="2585" dirty="0">
              <a:solidFill>
                <a:srgbClr val="2C5371"/>
              </a:solidFill>
              <a:latin typeface="Kagitingan"/>
              <a:ea typeface="Kagitingan"/>
              <a:cs typeface="Kagitingan"/>
              <a:sym typeface="Kagitingan"/>
            </a:endParaRPr>
          </a:p>
          <a:p>
            <a:pPr marL="457200" indent="-457200">
              <a:lnSpc>
                <a:spcPts val="2714"/>
              </a:lnSpc>
              <a:buFontTx/>
              <a:buChar char="-"/>
            </a:pPr>
            <a:endParaRPr lang="en-US" sz="2585" dirty="0">
              <a:solidFill>
                <a:srgbClr val="2C5371"/>
              </a:solidFill>
              <a:latin typeface="Kagitingan"/>
              <a:ea typeface="Kagitingan"/>
              <a:cs typeface="Kagitingan"/>
              <a:sym typeface="Kagitingan"/>
            </a:endParaRPr>
          </a:p>
          <a:p>
            <a:pPr marL="457200" indent="-457200">
              <a:lnSpc>
                <a:spcPts val="2714"/>
              </a:lnSpc>
              <a:buFontTx/>
              <a:buChar char="-"/>
            </a:pPr>
            <a:r>
              <a:rPr lang="en-US" sz="2585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Cuenta</a:t>
            </a:r>
            <a:r>
              <a:rPr lang="en-US" sz="2585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con un backlog </a:t>
            </a:r>
            <a:r>
              <a:rPr lang="en-US" sz="2585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organizado</a:t>
            </a:r>
            <a:endParaRPr lang="en-US" sz="2585" dirty="0">
              <a:solidFill>
                <a:srgbClr val="2C5371"/>
              </a:solidFill>
              <a:latin typeface="Kagitingan"/>
              <a:ea typeface="Kagitingan"/>
              <a:cs typeface="Kagitingan"/>
              <a:sym typeface="Kagitingan"/>
            </a:endParaRPr>
          </a:p>
          <a:p>
            <a:pPr marL="457200" indent="-457200">
              <a:lnSpc>
                <a:spcPts val="2714"/>
              </a:lnSpc>
              <a:buFontTx/>
              <a:buChar char="-"/>
            </a:pPr>
            <a:endParaRPr lang="en-US" sz="2585" dirty="0">
              <a:solidFill>
                <a:srgbClr val="2C5371"/>
              </a:solidFill>
              <a:latin typeface="Kagitingan"/>
              <a:ea typeface="Kagitingan"/>
              <a:cs typeface="Kagitingan"/>
              <a:sym typeface="Kagitingan"/>
            </a:endParaRPr>
          </a:p>
          <a:p>
            <a:pPr marL="457200" indent="-457200">
              <a:lnSpc>
                <a:spcPts val="2714"/>
              </a:lnSpc>
              <a:buFontTx/>
              <a:buChar char="-"/>
            </a:pPr>
            <a:r>
              <a:rPr lang="en-US" sz="2585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Tiempo </a:t>
            </a:r>
            <a:r>
              <a:rPr lang="en-US" sz="2585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estimado</a:t>
            </a:r>
            <a:r>
              <a:rPr lang="en-US" sz="2585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</a:t>
            </a:r>
            <a:r>
              <a:rPr lang="en-US" sz="2585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suficiente</a:t>
            </a:r>
            <a:r>
              <a:rPr lang="en-US" sz="2585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para </a:t>
            </a:r>
            <a:r>
              <a:rPr lang="en-US" sz="2585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el</a:t>
            </a:r>
            <a:r>
              <a:rPr lang="en-US" sz="2585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Desarrollo</a:t>
            </a:r>
          </a:p>
          <a:p>
            <a:pPr marL="457200" indent="-457200">
              <a:lnSpc>
                <a:spcPts val="2714"/>
              </a:lnSpc>
              <a:buFontTx/>
              <a:buChar char="-"/>
            </a:pPr>
            <a:endParaRPr lang="en-US" sz="2585" dirty="0">
              <a:solidFill>
                <a:srgbClr val="2C5371"/>
              </a:solidFill>
              <a:latin typeface="Kagitingan"/>
              <a:ea typeface="Kagitingan"/>
              <a:cs typeface="Kagitingan"/>
              <a:sym typeface="Kagitingan"/>
            </a:endParaRPr>
          </a:p>
          <a:p>
            <a:pPr marL="457200" indent="-457200">
              <a:lnSpc>
                <a:spcPts val="2714"/>
              </a:lnSpc>
              <a:buFontTx/>
              <a:buChar char="-"/>
            </a:pPr>
            <a:r>
              <a:rPr lang="en-US" sz="2585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Tecnologías</a:t>
            </a:r>
            <a:r>
              <a:rPr lang="en-US" sz="2585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</a:t>
            </a:r>
            <a:r>
              <a:rPr lang="en-US" sz="2585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manejables</a:t>
            </a:r>
            <a:r>
              <a:rPr lang="en-US" sz="2585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y </a:t>
            </a:r>
            <a:r>
              <a:rPr lang="en-US" sz="2585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realistas</a:t>
            </a:r>
            <a:endParaRPr lang="en-US" sz="2585" dirty="0">
              <a:solidFill>
                <a:srgbClr val="2C5371"/>
              </a:solidFill>
              <a:latin typeface="Kagitingan"/>
              <a:ea typeface="Kagitingan"/>
              <a:cs typeface="Kagitingan"/>
              <a:sym typeface="Kagitingan"/>
            </a:endParaRPr>
          </a:p>
          <a:p>
            <a:pPr marL="457200" indent="-457200">
              <a:lnSpc>
                <a:spcPts val="2714"/>
              </a:lnSpc>
              <a:buFontTx/>
              <a:buChar char="-"/>
            </a:pPr>
            <a:endParaRPr lang="en-US" sz="2585" dirty="0">
              <a:solidFill>
                <a:srgbClr val="2C5371"/>
              </a:solidFill>
              <a:latin typeface="Kagitingan"/>
              <a:ea typeface="Kagitingan"/>
              <a:cs typeface="Kagitingan"/>
              <a:sym typeface="Kagitingan"/>
            </a:endParaRPr>
          </a:p>
          <a:p>
            <a:pPr marL="457200" indent="-457200">
              <a:lnSpc>
                <a:spcPts val="2714"/>
              </a:lnSpc>
              <a:buFontTx/>
              <a:buChar char="-"/>
            </a:pPr>
            <a:r>
              <a:rPr lang="en-US" sz="2585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Materiales</a:t>
            </a:r>
            <a:r>
              <a:rPr lang="en-US" sz="2585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</a:t>
            </a:r>
            <a:r>
              <a:rPr lang="en-US" sz="2585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accesibles</a:t>
            </a:r>
            <a:endParaRPr lang="en-US" sz="2585" dirty="0">
              <a:solidFill>
                <a:srgbClr val="2C5371"/>
              </a:solidFill>
              <a:latin typeface="Kagitingan"/>
              <a:ea typeface="Kagitingan"/>
              <a:cs typeface="Kagitingan"/>
              <a:sym typeface="Kagitingan"/>
            </a:endParaRPr>
          </a:p>
          <a:p>
            <a:pPr>
              <a:lnSpc>
                <a:spcPts val="2714"/>
              </a:lnSpc>
            </a:pPr>
            <a:endParaRPr lang="en-US" sz="2585" dirty="0">
              <a:solidFill>
                <a:srgbClr val="2C5371"/>
              </a:solidFill>
              <a:latin typeface="Kagitingan"/>
              <a:ea typeface="Kagitingan"/>
              <a:cs typeface="Kagitingan"/>
              <a:sym typeface="Kagitingan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201564" y="2438426"/>
            <a:ext cx="4583813" cy="5079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6"/>
              </a:lnSpc>
            </a:pPr>
            <a:r>
              <a:rPr lang="en-US" sz="3662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rPr>
              <a:t>FORTALEZAS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842567" y="3976247"/>
            <a:ext cx="4583813" cy="2769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2714"/>
              </a:lnSpc>
              <a:buFontTx/>
              <a:buChar char="-"/>
            </a:pPr>
            <a:r>
              <a:rPr lang="en-US" sz="2585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Sincronización</a:t>
            </a:r>
            <a:r>
              <a:rPr lang="en-US" sz="2585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entre </a:t>
            </a:r>
            <a:r>
              <a:rPr lang="en-US" sz="2585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plataformas</a:t>
            </a:r>
            <a:endParaRPr lang="en-US" sz="2585" dirty="0">
              <a:solidFill>
                <a:srgbClr val="2C5371"/>
              </a:solidFill>
              <a:latin typeface="Kagitingan"/>
              <a:ea typeface="Kagitingan"/>
              <a:cs typeface="Kagitingan"/>
              <a:sym typeface="Kagitingan"/>
            </a:endParaRPr>
          </a:p>
          <a:p>
            <a:pPr marL="457200" indent="-457200">
              <a:lnSpc>
                <a:spcPts val="2714"/>
              </a:lnSpc>
              <a:buFontTx/>
              <a:buChar char="-"/>
            </a:pPr>
            <a:endParaRPr lang="en-US" sz="2585" dirty="0">
              <a:solidFill>
                <a:srgbClr val="2C5371"/>
              </a:solidFill>
              <a:latin typeface="Kagitingan"/>
              <a:ea typeface="Kagitingan"/>
              <a:cs typeface="Kagitingan"/>
              <a:sym typeface="Kagitingan"/>
            </a:endParaRPr>
          </a:p>
          <a:p>
            <a:pPr marL="457200" indent="-457200">
              <a:lnSpc>
                <a:spcPts val="2714"/>
              </a:lnSpc>
              <a:buFontTx/>
              <a:buChar char="-"/>
            </a:pPr>
            <a:r>
              <a:rPr lang="en-US" sz="2585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Conexión</a:t>
            </a:r>
            <a:r>
              <a:rPr lang="en-US" sz="2585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y </a:t>
            </a:r>
            <a:r>
              <a:rPr lang="en-US" sz="2585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configuración</a:t>
            </a:r>
            <a:r>
              <a:rPr lang="en-US" sz="2585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del VPS</a:t>
            </a:r>
          </a:p>
          <a:p>
            <a:pPr marL="457200" indent="-457200">
              <a:lnSpc>
                <a:spcPts val="2714"/>
              </a:lnSpc>
              <a:buFontTx/>
              <a:buChar char="-"/>
            </a:pPr>
            <a:endParaRPr lang="en-US" sz="2585" dirty="0">
              <a:solidFill>
                <a:srgbClr val="2C5371"/>
              </a:solidFill>
              <a:latin typeface="Kagitingan"/>
              <a:ea typeface="Kagitingan"/>
              <a:cs typeface="Kagitingan"/>
              <a:sym typeface="Kagitingan"/>
            </a:endParaRPr>
          </a:p>
          <a:p>
            <a:pPr marL="457200" indent="-457200">
              <a:lnSpc>
                <a:spcPts val="2714"/>
              </a:lnSpc>
              <a:buFontTx/>
              <a:buChar char="-"/>
            </a:pPr>
            <a:r>
              <a:rPr lang="en-US" sz="2585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Requiere</a:t>
            </a:r>
            <a:r>
              <a:rPr lang="en-US" sz="2585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</a:t>
            </a:r>
            <a:r>
              <a:rPr lang="en-US" sz="2585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planificación</a:t>
            </a:r>
            <a:r>
              <a:rPr lang="en-US" sz="2585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</a:t>
            </a:r>
            <a:r>
              <a:rPr lang="en-US" sz="2585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cuidadosa</a:t>
            </a:r>
            <a:endParaRPr lang="en-US" sz="2585" dirty="0">
              <a:solidFill>
                <a:srgbClr val="2C5371"/>
              </a:solidFill>
              <a:latin typeface="Kagitingan"/>
              <a:ea typeface="Kagitingan"/>
              <a:cs typeface="Kagitingan"/>
              <a:sym typeface="Kagitingan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658120" y="2230428"/>
            <a:ext cx="4583813" cy="993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6"/>
              </a:lnSpc>
            </a:pPr>
            <a:r>
              <a:rPr lang="en-US" sz="3662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rPr>
              <a:t>DIFICULTADES POTENCIALES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130615" y="3982355"/>
            <a:ext cx="4583813" cy="2423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2714"/>
              </a:lnSpc>
              <a:buFontTx/>
              <a:buChar char="-"/>
            </a:pPr>
            <a:r>
              <a:rPr lang="en-US" sz="2585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Aplicar</a:t>
            </a:r>
            <a:r>
              <a:rPr lang="en-US" sz="2585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</a:t>
            </a:r>
            <a:r>
              <a:rPr lang="en-US" sz="2585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metodologías</a:t>
            </a:r>
            <a:r>
              <a:rPr lang="en-US" sz="2585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</a:t>
            </a:r>
            <a:r>
              <a:rPr lang="en-US" sz="2585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agiles</a:t>
            </a:r>
            <a:endParaRPr lang="en-US" sz="2585" dirty="0">
              <a:solidFill>
                <a:srgbClr val="2C5371"/>
              </a:solidFill>
              <a:latin typeface="Kagitingan"/>
              <a:ea typeface="Kagitingan"/>
              <a:cs typeface="Kagitingan"/>
              <a:sym typeface="Kagitingan"/>
            </a:endParaRPr>
          </a:p>
          <a:p>
            <a:pPr marL="457200" indent="-457200">
              <a:lnSpc>
                <a:spcPts val="2714"/>
              </a:lnSpc>
              <a:buFontTx/>
              <a:buChar char="-"/>
            </a:pPr>
            <a:endParaRPr lang="en-US" sz="2585" dirty="0">
              <a:solidFill>
                <a:srgbClr val="2C5371"/>
              </a:solidFill>
              <a:latin typeface="Kagitingan"/>
              <a:ea typeface="Kagitingan"/>
              <a:cs typeface="Kagitingan"/>
              <a:sym typeface="Kagitingan"/>
            </a:endParaRPr>
          </a:p>
          <a:p>
            <a:pPr marL="457200" indent="-457200">
              <a:lnSpc>
                <a:spcPts val="2714"/>
              </a:lnSpc>
              <a:buFontTx/>
              <a:buChar char="-"/>
            </a:pPr>
            <a:r>
              <a:rPr lang="en-US" sz="2585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Realizar</a:t>
            </a:r>
            <a:r>
              <a:rPr lang="en-US" sz="2585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</a:t>
            </a:r>
            <a:r>
              <a:rPr lang="en-US" sz="2585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pruebas</a:t>
            </a:r>
            <a:r>
              <a:rPr lang="en-US" sz="2585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</a:t>
            </a:r>
            <a:r>
              <a:rPr lang="en-US" sz="2585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frecuentes</a:t>
            </a:r>
            <a:endParaRPr lang="en-US" sz="2585" dirty="0">
              <a:solidFill>
                <a:srgbClr val="2C5371"/>
              </a:solidFill>
              <a:latin typeface="Kagitingan"/>
              <a:ea typeface="Kagitingan"/>
              <a:cs typeface="Kagitingan"/>
              <a:sym typeface="Kagitingan"/>
            </a:endParaRPr>
          </a:p>
          <a:p>
            <a:pPr marL="457200" indent="-457200">
              <a:lnSpc>
                <a:spcPts val="2714"/>
              </a:lnSpc>
              <a:buFontTx/>
              <a:buChar char="-"/>
            </a:pPr>
            <a:endParaRPr lang="en-US" sz="2585" dirty="0">
              <a:solidFill>
                <a:srgbClr val="2C5371"/>
              </a:solidFill>
              <a:latin typeface="Kagitingan"/>
              <a:ea typeface="Kagitingan"/>
              <a:cs typeface="Kagitingan"/>
              <a:sym typeface="Kagitingan"/>
            </a:endParaRPr>
          </a:p>
          <a:p>
            <a:pPr marL="457200" indent="-457200">
              <a:lnSpc>
                <a:spcPts val="2714"/>
              </a:lnSpc>
              <a:buFontTx/>
              <a:buChar char="-"/>
            </a:pPr>
            <a:r>
              <a:rPr lang="en-US" sz="2585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Priorizar</a:t>
            </a:r>
            <a:r>
              <a:rPr lang="en-US" sz="2585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</a:t>
            </a:r>
            <a:r>
              <a:rPr lang="en-US" sz="2585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funcionalidades</a:t>
            </a:r>
            <a:r>
              <a:rPr lang="en-US" sz="2585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</a:t>
            </a:r>
            <a:r>
              <a:rPr lang="en-US" sz="2585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críticas</a:t>
            </a:r>
            <a:endParaRPr lang="en-US" sz="2585" dirty="0">
              <a:solidFill>
                <a:srgbClr val="2C5371"/>
              </a:solidFill>
              <a:latin typeface="Kagitingan"/>
              <a:ea typeface="Kagitingan"/>
              <a:cs typeface="Kagitingan"/>
              <a:sym typeface="Kagitingan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2130615" y="2522626"/>
            <a:ext cx="4583813" cy="5079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6"/>
              </a:lnSpc>
            </a:pPr>
            <a:r>
              <a:rPr lang="en-US" sz="3662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rPr>
              <a:t>SOLUCIONES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53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59362" y="1263481"/>
            <a:ext cx="7750235" cy="8626698"/>
            <a:chOff x="0" y="-47625"/>
            <a:chExt cx="2041214" cy="1996171"/>
          </a:xfrm>
        </p:grpSpPr>
        <p:sp>
          <p:nvSpPr>
            <p:cNvPr id="3" name="Freeform 3"/>
            <p:cNvSpPr/>
            <p:nvPr/>
          </p:nvSpPr>
          <p:spPr>
            <a:xfrm>
              <a:off x="13064" y="-8008"/>
              <a:ext cx="2028150" cy="1948546"/>
            </a:xfrm>
            <a:custGeom>
              <a:avLst/>
              <a:gdLst/>
              <a:ahLst/>
              <a:cxnLst/>
              <a:rect l="l" t="t" r="r" b="b"/>
              <a:pathLst>
                <a:path w="2028150" h="1948546">
                  <a:moveTo>
                    <a:pt x="51273" y="0"/>
                  </a:moveTo>
                  <a:lnTo>
                    <a:pt x="1976877" y="0"/>
                  </a:lnTo>
                  <a:cubicBezTo>
                    <a:pt x="1990475" y="0"/>
                    <a:pt x="2003517" y="5402"/>
                    <a:pt x="2013133" y="15018"/>
                  </a:cubicBezTo>
                  <a:cubicBezTo>
                    <a:pt x="2022748" y="24633"/>
                    <a:pt x="2028150" y="37675"/>
                    <a:pt x="2028150" y="51273"/>
                  </a:cubicBezTo>
                  <a:lnTo>
                    <a:pt x="2028150" y="1897273"/>
                  </a:lnTo>
                  <a:cubicBezTo>
                    <a:pt x="2028150" y="1925590"/>
                    <a:pt x="2005194" y="1948546"/>
                    <a:pt x="1976877" y="1948546"/>
                  </a:cubicBezTo>
                  <a:lnTo>
                    <a:pt x="51273" y="1948546"/>
                  </a:lnTo>
                  <a:cubicBezTo>
                    <a:pt x="22956" y="1948546"/>
                    <a:pt x="0" y="1925590"/>
                    <a:pt x="0" y="1897273"/>
                  </a:cubicBezTo>
                  <a:lnTo>
                    <a:pt x="0" y="51273"/>
                  </a:lnTo>
                  <a:cubicBezTo>
                    <a:pt x="0" y="22956"/>
                    <a:pt x="22956" y="0"/>
                    <a:pt x="51273" y="0"/>
                  </a:cubicBezTo>
                  <a:close/>
                </a:path>
              </a:pathLst>
            </a:custGeom>
            <a:solidFill>
              <a:srgbClr val="A8D0F0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028150" cy="19961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43455" y="533075"/>
            <a:ext cx="2273003" cy="1105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35"/>
              </a:lnSpc>
            </a:pPr>
            <a:r>
              <a:rPr lang="en-US" sz="8034">
                <a:solidFill>
                  <a:srgbClr val="A8D0F0"/>
                </a:solidFill>
                <a:latin typeface="Kagitingan"/>
                <a:ea typeface="Kagitingan"/>
                <a:cs typeface="Kagitingan"/>
                <a:sym typeface="Kagitingan"/>
              </a:rPr>
              <a:t>04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71555" y="2781300"/>
            <a:ext cx="6244432" cy="427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659"/>
              </a:lnSpc>
            </a:pPr>
            <a:r>
              <a:rPr lang="en-US" sz="3485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Objetivo</a:t>
            </a:r>
            <a:r>
              <a:rPr lang="en-US" sz="3485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General</a:t>
            </a:r>
          </a:p>
          <a:p>
            <a:pPr marL="0" lvl="0" indent="0" algn="ctr">
              <a:lnSpc>
                <a:spcPts val="3659"/>
              </a:lnSpc>
            </a:pPr>
            <a:endParaRPr lang="en-US" sz="3485" dirty="0">
              <a:solidFill>
                <a:srgbClr val="2C5371"/>
              </a:solidFill>
              <a:latin typeface="Kagitingan"/>
              <a:ea typeface="Kagitingan"/>
              <a:cs typeface="Kagitingan"/>
              <a:sym typeface="Kagitingan"/>
            </a:endParaRPr>
          </a:p>
          <a:p>
            <a:pPr marL="457200" indent="-457200">
              <a:lnSpc>
                <a:spcPts val="3659"/>
              </a:lnSpc>
              <a:buFontTx/>
              <a:buChar char="-"/>
            </a:pPr>
            <a:r>
              <a:rPr lang="en-US" sz="3200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Desarrollar</a:t>
            </a:r>
            <a:r>
              <a:rPr lang="en-US" sz="3200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un </a:t>
            </a:r>
            <a:r>
              <a:rPr lang="en-US" sz="3200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sistema</a:t>
            </a:r>
            <a:r>
              <a:rPr lang="en-US" sz="3200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</a:t>
            </a:r>
            <a:r>
              <a:rPr lang="en-US" sz="3200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multiplataforma</a:t>
            </a:r>
            <a:r>
              <a:rPr lang="en-US" sz="3200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que </a:t>
            </a:r>
            <a:r>
              <a:rPr lang="en-US" sz="3200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modernice</a:t>
            </a:r>
            <a:r>
              <a:rPr lang="en-US" sz="3200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y </a:t>
            </a:r>
            <a:r>
              <a:rPr lang="en-US" sz="3200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automatice</a:t>
            </a:r>
            <a:r>
              <a:rPr lang="en-US" sz="3200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la </a:t>
            </a:r>
            <a:r>
              <a:rPr lang="en-US" sz="3200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administración</a:t>
            </a:r>
            <a:r>
              <a:rPr lang="en-US" sz="3200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de </a:t>
            </a:r>
            <a:r>
              <a:rPr lang="en-US" sz="3200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edificios</a:t>
            </a:r>
            <a:r>
              <a:rPr lang="en-US" sz="3200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, </a:t>
            </a:r>
            <a:r>
              <a:rPr lang="en-US" sz="3200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mejorando</a:t>
            </a:r>
            <a:r>
              <a:rPr lang="en-US" sz="3200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la </a:t>
            </a:r>
            <a:r>
              <a:rPr lang="en-US" sz="3200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eficiencia</a:t>
            </a:r>
            <a:r>
              <a:rPr lang="en-US" sz="3200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</a:t>
            </a:r>
            <a:r>
              <a:rPr lang="en-US" sz="3200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operativa</a:t>
            </a:r>
            <a:r>
              <a:rPr lang="en-US" sz="3200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y la </a:t>
            </a:r>
            <a:r>
              <a:rPr lang="en-US" sz="3200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experiencia</a:t>
            </a:r>
            <a:r>
              <a:rPr lang="en-US" sz="3200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de </a:t>
            </a:r>
            <a:r>
              <a:rPr lang="en-US" sz="3200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los</a:t>
            </a:r>
            <a:r>
              <a:rPr lang="en-US" sz="3200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</a:t>
            </a:r>
            <a:r>
              <a:rPr lang="en-US" sz="3200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usuarios</a:t>
            </a:r>
            <a:r>
              <a:rPr lang="en-US" sz="3200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</a:t>
            </a:r>
            <a:r>
              <a:rPr lang="en-US" sz="3200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involucrados</a:t>
            </a:r>
            <a:r>
              <a:rPr lang="en-US" sz="3200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71149" y="466400"/>
            <a:ext cx="17201089" cy="671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01"/>
              </a:lnSpc>
              <a:spcBef>
                <a:spcPct val="0"/>
              </a:spcBef>
            </a:pPr>
            <a:r>
              <a:rPr lang="en-US" sz="4762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rPr>
              <a:t>OBJETIVOS DEL PROYECTO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9334009" y="1444307"/>
            <a:ext cx="7925291" cy="8420881"/>
            <a:chOff x="0" y="0"/>
            <a:chExt cx="2087319" cy="221784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87319" cy="2217845"/>
            </a:xfrm>
            <a:custGeom>
              <a:avLst/>
              <a:gdLst/>
              <a:ahLst/>
              <a:cxnLst/>
              <a:rect l="l" t="t" r="r" b="b"/>
              <a:pathLst>
                <a:path w="2087319" h="2217845">
                  <a:moveTo>
                    <a:pt x="49820" y="0"/>
                  </a:moveTo>
                  <a:lnTo>
                    <a:pt x="2037499" y="0"/>
                  </a:lnTo>
                  <a:cubicBezTo>
                    <a:pt x="2050713" y="0"/>
                    <a:pt x="2063385" y="5249"/>
                    <a:pt x="2072728" y="14592"/>
                  </a:cubicBezTo>
                  <a:cubicBezTo>
                    <a:pt x="2082071" y="23935"/>
                    <a:pt x="2087319" y="36607"/>
                    <a:pt x="2087319" y="49820"/>
                  </a:cubicBezTo>
                  <a:lnTo>
                    <a:pt x="2087319" y="2168025"/>
                  </a:lnTo>
                  <a:cubicBezTo>
                    <a:pt x="2087319" y="2181238"/>
                    <a:pt x="2082071" y="2193910"/>
                    <a:pt x="2072728" y="2203253"/>
                  </a:cubicBezTo>
                  <a:cubicBezTo>
                    <a:pt x="2063385" y="2212596"/>
                    <a:pt x="2050713" y="2217845"/>
                    <a:pt x="2037499" y="2217845"/>
                  </a:cubicBezTo>
                  <a:lnTo>
                    <a:pt x="49820" y="2217845"/>
                  </a:lnTo>
                  <a:cubicBezTo>
                    <a:pt x="36607" y="2217845"/>
                    <a:pt x="23935" y="2212596"/>
                    <a:pt x="14592" y="2203253"/>
                  </a:cubicBezTo>
                  <a:cubicBezTo>
                    <a:pt x="5249" y="2193910"/>
                    <a:pt x="0" y="2181238"/>
                    <a:pt x="0" y="2168025"/>
                  </a:cubicBezTo>
                  <a:lnTo>
                    <a:pt x="0" y="49820"/>
                  </a:lnTo>
                  <a:cubicBezTo>
                    <a:pt x="0" y="36607"/>
                    <a:pt x="5249" y="23935"/>
                    <a:pt x="14592" y="14592"/>
                  </a:cubicBezTo>
                  <a:cubicBezTo>
                    <a:pt x="23935" y="5249"/>
                    <a:pt x="36607" y="0"/>
                    <a:pt x="49820" y="0"/>
                  </a:cubicBezTo>
                  <a:close/>
                </a:path>
              </a:pathLst>
            </a:custGeom>
            <a:solidFill>
              <a:srgbClr val="A8D0F0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2087319" cy="22654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9491722" y="2781300"/>
            <a:ext cx="7609864" cy="5759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19"/>
              </a:lnSpc>
            </a:pPr>
            <a:r>
              <a:rPr lang="en-US" sz="3490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Objetivos</a:t>
            </a:r>
            <a:r>
              <a:rPr lang="en-US" sz="3490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</a:t>
            </a:r>
            <a:r>
              <a:rPr lang="en-US" sz="3490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Específicos</a:t>
            </a:r>
            <a:endParaRPr lang="en-US" sz="3490" dirty="0">
              <a:solidFill>
                <a:srgbClr val="2C5371"/>
              </a:solidFill>
              <a:latin typeface="Kagitingan"/>
              <a:ea typeface="Kagitingan"/>
              <a:cs typeface="Kagitingan"/>
              <a:sym typeface="Kagitingan"/>
            </a:endParaRPr>
          </a:p>
          <a:p>
            <a:pPr marL="0" lvl="0" indent="0" algn="ctr">
              <a:lnSpc>
                <a:spcPts val="2819"/>
              </a:lnSpc>
            </a:pPr>
            <a:endParaRPr lang="en-US" sz="2685" dirty="0">
              <a:solidFill>
                <a:srgbClr val="2C5371"/>
              </a:solidFill>
              <a:latin typeface="Kagitingan"/>
              <a:ea typeface="Kagitingan"/>
              <a:cs typeface="Kagitingan"/>
              <a:sym typeface="Kagitingan"/>
            </a:endParaRPr>
          </a:p>
          <a:p>
            <a:pPr marL="457200" lvl="0" indent="-457200">
              <a:lnSpc>
                <a:spcPts val="2819"/>
              </a:lnSpc>
              <a:buFontTx/>
              <a:buChar char="-"/>
            </a:pPr>
            <a:r>
              <a:rPr lang="en-US" sz="3200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Reducir</a:t>
            </a:r>
            <a:r>
              <a:rPr lang="en-US" sz="3200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</a:t>
            </a:r>
            <a:r>
              <a:rPr lang="en-US" sz="3200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errores</a:t>
            </a:r>
            <a:r>
              <a:rPr lang="en-US" sz="3200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</a:t>
            </a:r>
            <a:r>
              <a:rPr lang="en-US" sz="3200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administrativos</a:t>
            </a:r>
            <a:r>
              <a:rPr lang="en-US" sz="3200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</a:t>
            </a:r>
            <a:r>
              <a:rPr lang="en-US" sz="3200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mediante</a:t>
            </a:r>
            <a:r>
              <a:rPr lang="en-US" sz="3200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la </a:t>
            </a:r>
            <a:r>
              <a:rPr lang="en-US" sz="3200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digitalización</a:t>
            </a:r>
            <a:r>
              <a:rPr lang="en-US" sz="3200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de </a:t>
            </a:r>
            <a:r>
              <a:rPr lang="en-US" sz="3200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procesos</a:t>
            </a:r>
            <a:r>
              <a:rPr lang="en-US" sz="3200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clave.</a:t>
            </a:r>
          </a:p>
          <a:p>
            <a:pPr marL="457200" lvl="0" indent="-457200">
              <a:lnSpc>
                <a:spcPts val="2819"/>
              </a:lnSpc>
              <a:buFontTx/>
              <a:buChar char="-"/>
            </a:pPr>
            <a:endParaRPr lang="en-US" sz="3200" dirty="0">
              <a:solidFill>
                <a:srgbClr val="2C5371"/>
              </a:solidFill>
              <a:latin typeface="Kagitingan"/>
              <a:ea typeface="Kagitingan"/>
              <a:cs typeface="Kagitingan"/>
              <a:sym typeface="Kagitingan"/>
            </a:endParaRPr>
          </a:p>
          <a:p>
            <a:pPr marL="457200" lvl="0" indent="-457200">
              <a:lnSpc>
                <a:spcPts val="2819"/>
              </a:lnSpc>
              <a:buFontTx/>
              <a:buChar char="-"/>
            </a:pPr>
            <a:r>
              <a:rPr lang="en-US" sz="3200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Mejorar</a:t>
            </a:r>
            <a:r>
              <a:rPr lang="en-US" sz="3200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la </a:t>
            </a:r>
            <a:r>
              <a:rPr lang="en-US" sz="3200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transparencia</a:t>
            </a:r>
            <a:r>
              <a:rPr lang="en-US" sz="3200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y </a:t>
            </a:r>
            <a:r>
              <a:rPr lang="en-US" sz="3200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confianza</a:t>
            </a:r>
            <a:r>
              <a:rPr lang="en-US" sz="3200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de </a:t>
            </a:r>
            <a:r>
              <a:rPr lang="en-US" sz="3200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los</a:t>
            </a:r>
            <a:r>
              <a:rPr lang="en-US" sz="3200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inquilinos </a:t>
            </a:r>
            <a:r>
              <a:rPr lang="en-US" sz="3200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en</a:t>
            </a:r>
            <a:r>
              <a:rPr lang="en-US" sz="3200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la gestion de </a:t>
            </a:r>
            <a:r>
              <a:rPr lang="en-US" sz="3200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pagos</a:t>
            </a:r>
            <a:r>
              <a:rPr lang="en-US" sz="3200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y </a:t>
            </a:r>
            <a:r>
              <a:rPr lang="en-US" sz="3200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reservas</a:t>
            </a:r>
            <a:r>
              <a:rPr lang="en-US" sz="3200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.</a:t>
            </a:r>
          </a:p>
          <a:p>
            <a:pPr marL="457200" lvl="0" indent="-457200">
              <a:lnSpc>
                <a:spcPts val="2819"/>
              </a:lnSpc>
              <a:buFontTx/>
              <a:buChar char="-"/>
            </a:pPr>
            <a:endParaRPr lang="en-US" sz="3200" dirty="0">
              <a:solidFill>
                <a:srgbClr val="2C5371"/>
              </a:solidFill>
              <a:latin typeface="Kagitingan"/>
              <a:ea typeface="Kagitingan"/>
              <a:cs typeface="Kagitingan"/>
              <a:sym typeface="Kagitingan"/>
            </a:endParaRPr>
          </a:p>
          <a:p>
            <a:pPr marL="457200" lvl="0" indent="-457200">
              <a:lnSpc>
                <a:spcPts val="2819"/>
              </a:lnSpc>
              <a:buFontTx/>
              <a:buChar char="-"/>
            </a:pPr>
            <a:r>
              <a:rPr lang="en-US" sz="3200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Ahorrar</a:t>
            </a:r>
            <a:r>
              <a:rPr lang="en-US" sz="3200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</a:t>
            </a:r>
            <a:r>
              <a:rPr lang="en-US" sz="3200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tiempo</a:t>
            </a:r>
            <a:r>
              <a:rPr lang="en-US" sz="3200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y </a:t>
            </a:r>
            <a:r>
              <a:rPr lang="en-US" sz="3200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recursos</a:t>
            </a:r>
            <a:r>
              <a:rPr lang="en-US" sz="3200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</a:t>
            </a:r>
            <a:r>
              <a:rPr lang="en-US" sz="3200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optimizando</a:t>
            </a:r>
            <a:r>
              <a:rPr lang="en-US" sz="3200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</a:t>
            </a:r>
            <a:r>
              <a:rPr lang="en-US" sz="3200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los</a:t>
            </a:r>
            <a:r>
              <a:rPr lang="en-US" sz="3200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</a:t>
            </a:r>
            <a:r>
              <a:rPr lang="en-US" sz="3200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flujos</a:t>
            </a:r>
            <a:r>
              <a:rPr lang="en-US" sz="3200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de </a:t>
            </a:r>
            <a:r>
              <a:rPr lang="en-US" sz="3200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trabajo</a:t>
            </a:r>
            <a:r>
              <a:rPr lang="en-US" sz="3200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.</a:t>
            </a:r>
          </a:p>
          <a:p>
            <a:pPr marL="457200" lvl="0" indent="-457200">
              <a:lnSpc>
                <a:spcPts val="2819"/>
              </a:lnSpc>
              <a:buFontTx/>
              <a:buChar char="-"/>
            </a:pPr>
            <a:endParaRPr lang="en-US" sz="3200" dirty="0">
              <a:solidFill>
                <a:srgbClr val="2C5371"/>
              </a:solidFill>
              <a:latin typeface="Kagitingan"/>
              <a:ea typeface="Kagitingan"/>
              <a:cs typeface="Kagitingan"/>
              <a:sym typeface="Kagitingan"/>
            </a:endParaRPr>
          </a:p>
          <a:p>
            <a:pPr marL="457200" lvl="0" indent="-457200">
              <a:lnSpc>
                <a:spcPts val="2819"/>
              </a:lnSpc>
              <a:buFontTx/>
              <a:buChar char="-"/>
            </a:pPr>
            <a:r>
              <a:rPr lang="en-US" sz="3200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Desarrollar</a:t>
            </a:r>
            <a:r>
              <a:rPr lang="en-US" sz="3200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</a:t>
            </a:r>
            <a:r>
              <a:rPr lang="en-US" sz="3200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una</a:t>
            </a:r>
            <a:r>
              <a:rPr lang="en-US" sz="3200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</a:t>
            </a:r>
            <a:r>
              <a:rPr lang="en-US" sz="3200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solución</a:t>
            </a:r>
            <a:r>
              <a:rPr lang="en-US" sz="3200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</a:t>
            </a:r>
            <a:r>
              <a:rPr lang="en-US" sz="3200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escalable</a:t>
            </a:r>
            <a:r>
              <a:rPr lang="en-US" sz="3200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y flexible, </a:t>
            </a:r>
            <a:r>
              <a:rPr lang="en-US" sz="3200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capaz</a:t>
            </a:r>
            <a:r>
              <a:rPr lang="en-US" sz="3200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de </a:t>
            </a:r>
            <a:r>
              <a:rPr lang="en-US" sz="3200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adaptarse</a:t>
            </a:r>
            <a:r>
              <a:rPr lang="en-US" sz="3200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a </a:t>
            </a:r>
            <a:r>
              <a:rPr lang="en-US" sz="3200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futuras</a:t>
            </a:r>
            <a:r>
              <a:rPr lang="en-US" sz="3200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</a:t>
            </a:r>
            <a:r>
              <a:rPr lang="en-US" sz="3200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mejoras</a:t>
            </a:r>
            <a:r>
              <a:rPr lang="en-US" sz="3200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o </a:t>
            </a:r>
            <a:r>
              <a:rPr lang="en-US" sz="3200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ampliaciones</a:t>
            </a:r>
            <a:r>
              <a:rPr lang="en-US" sz="3200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</a:t>
            </a:r>
            <a:r>
              <a:rPr lang="en-US" sz="3200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funcionales</a:t>
            </a:r>
            <a:r>
              <a:rPr lang="es-MX" sz="3200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.</a:t>
            </a:r>
            <a:endParaRPr lang="en-US" sz="3200" dirty="0">
              <a:solidFill>
                <a:srgbClr val="2C5371"/>
              </a:solidFill>
              <a:latin typeface="Kagitingan"/>
              <a:ea typeface="Kagitingan"/>
              <a:cs typeface="Kagitingan"/>
              <a:sym typeface="Kagiting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53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3455" y="533075"/>
            <a:ext cx="2273003" cy="1105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35"/>
              </a:lnSpc>
            </a:pPr>
            <a:r>
              <a:rPr lang="en-US" sz="8034">
                <a:solidFill>
                  <a:srgbClr val="A8D0F0"/>
                </a:solidFill>
                <a:latin typeface="Kagitingan"/>
                <a:ea typeface="Kagitingan"/>
                <a:cs typeface="Kagitingan"/>
                <a:sym typeface="Kagitingan"/>
              </a:rPr>
              <a:t>05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268373" y="691933"/>
            <a:ext cx="8476172" cy="740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623"/>
              </a:lnSpc>
            </a:pPr>
            <a:r>
              <a:rPr lang="en-US" sz="5356" dirty="0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rPr>
              <a:t>METODOLOGÍA DE TRABAJO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667828" y="1432142"/>
            <a:ext cx="17201089" cy="8607509"/>
            <a:chOff x="0" y="0"/>
            <a:chExt cx="4530328" cy="208003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530328" cy="2080030"/>
            </a:xfrm>
            <a:custGeom>
              <a:avLst/>
              <a:gdLst/>
              <a:ahLst/>
              <a:cxnLst/>
              <a:rect l="l" t="t" r="r" b="b"/>
              <a:pathLst>
                <a:path w="4530328" h="2080030">
                  <a:moveTo>
                    <a:pt x="22954" y="0"/>
                  </a:moveTo>
                  <a:lnTo>
                    <a:pt x="4507374" y="0"/>
                  </a:lnTo>
                  <a:cubicBezTo>
                    <a:pt x="4513462" y="0"/>
                    <a:pt x="4519300" y="2418"/>
                    <a:pt x="4523605" y="6723"/>
                  </a:cubicBezTo>
                  <a:cubicBezTo>
                    <a:pt x="4527910" y="11028"/>
                    <a:pt x="4530328" y="16866"/>
                    <a:pt x="4530328" y="22954"/>
                  </a:cubicBezTo>
                  <a:lnTo>
                    <a:pt x="4530328" y="2057076"/>
                  </a:lnTo>
                  <a:cubicBezTo>
                    <a:pt x="4530328" y="2063163"/>
                    <a:pt x="4527910" y="2069002"/>
                    <a:pt x="4523605" y="2073307"/>
                  </a:cubicBezTo>
                  <a:cubicBezTo>
                    <a:pt x="4519300" y="2077611"/>
                    <a:pt x="4513462" y="2080030"/>
                    <a:pt x="4507374" y="2080030"/>
                  </a:cubicBezTo>
                  <a:lnTo>
                    <a:pt x="22954" y="2080030"/>
                  </a:lnTo>
                  <a:cubicBezTo>
                    <a:pt x="16866" y="2080030"/>
                    <a:pt x="11028" y="2077611"/>
                    <a:pt x="6723" y="2073307"/>
                  </a:cubicBezTo>
                  <a:cubicBezTo>
                    <a:pt x="2418" y="2069002"/>
                    <a:pt x="0" y="2063163"/>
                    <a:pt x="0" y="2057076"/>
                  </a:cubicBezTo>
                  <a:lnTo>
                    <a:pt x="0" y="22954"/>
                  </a:lnTo>
                  <a:cubicBezTo>
                    <a:pt x="0" y="16866"/>
                    <a:pt x="2418" y="11028"/>
                    <a:pt x="6723" y="6723"/>
                  </a:cubicBezTo>
                  <a:cubicBezTo>
                    <a:pt x="11028" y="2418"/>
                    <a:pt x="16866" y="0"/>
                    <a:pt x="2295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A8D0F0"/>
              </a:solidFill>
              <a:prstDash val="solid"/>
              <a:rou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530328" cy="21276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18761" y="1638626"/>
            <a:ext cx="8596252" cy="4090370"/>
            <a:chOff x="-13252" y="-651324"/>
            <a:chExt cx="11461669" cy="5453826"/>
          </a:xfrm>
        </p:grpSpPr>
        <p:sp>
          <p:nvSpPr>
            <p:cNvPr id="8" name="TextBox 8"/>
            <p:cNvSpPr txBox="1"/>
            <p:nvPr/>
          </p:nvSpPr>
          <p:spPr>
            <a:xfrm>
              <a:off x="-13252" y="393416"/>
              <a:ext cx="11461669" cy="44090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40"/>
                </a:lnSpc>
              </a:pPr>
              <a:r>
                <a:rPr lang="es-MX" sz="3086" dirty="0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El proyecto será desarrollado utilizando la metodología ágil Scrum, con el propósito de garantizar entregas frecuentes, funcionales y alineadas con las necesidades del cliente. Scrum facilitará la colaboración continua, una planificación dinámica y la capacidad de adaptación ante cambios en los requerimientos o prioridades.</a:t>
              </a:r>
              <a:endParaRPr lang="en-US" sz="3086" dirty="0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-13252" y="-651324"/>
              <a:ext cx="11461669" cy="8036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668"/>
                </a:lnSpc>
              </a:pPr>
              <a:r>
                <a:rPr lang="en-US" sz="4446" dirty="0">
                  <a:solidFill>
                    <a:srgbClr val="A8D0F0"/>
                  </a:solidFill>
                  <a:latin typeface="Kagitingan"/>
                  <a:ea typeface="Kagitingan"/>
                  <a:cs typeface="Kagitingan"/>
                  <a:sym typeface="Kagitingan"/>
                </a:rPr>
                <a:t>Scrum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196581" y="1722127"/>
            <a:ext cx="7547964" cy="8317524"/>
            <a:chOff x="0" y="-539990"/>
            <a:chExt cx="10063952" cy="11090031"/>
          </a:xfrm>
        </p:grpSpPr>
        <p:sp>
          <p:nvSpPr>
            <p:cNvPr id="11" name="TextBox 11"/>
            <p:cNvSpPr txBox="1"/>
            <p:nvPr/>
          </p:nvSpPr>
          <p:spPr>
            <a:xfrm>
              <a:off x="0" y="393415"/>
              <a:ext cx="10063952" cy="101566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 algn="l">
                <a:lnSpc>
                  <a:spcPts val="2729"/>
                </a:lnSpc>
                <a:buFontTx/>
                <a:buChar char="-"/>
              </a:pPr>
              <a:r>
                <a:rPr lang="en-US" sz="2599" dirty="0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Product Owner: Alexander Pulgar</a:t>
              </a:r>
            </a:p>
            <a:p>
              <a:pPr algn="l">
                <a:lnSpc>
                  <a:spcPts val="2729"/>
                </a:lnSpc>
              </a:pPr>
              <a:endParaRPr lang="en-US" sz="2599" dirty="0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endParaRPr>
            </a:p>
            <a:p>
              <a:pPr marL="457200" indent="-457200" algn="l">
                <a:lnSpc>
                  <a:spcPts val="2729"/>
                </a:lnSpc>
                <a:buFontTx/>
                <a:buChar char="-"/>
              </a:pPr>
              <a:r>
                <a:rPr lang="en-US" sz="2599" dirty="0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Scrum Master: John Herrera</a:t>
              </a:r>
            </a:p>
            <a:p>
              <a:pPr algn="l">
                <a:lnSpc>
                  <a:spcPts val="2729"/>
                </a:lnSpc>
              </a:pPr>
              <a:endParaRPr lang="en-US" sz="2599" dirty="0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endParaRPr>
            </a:p>
            <a:p>
              <a:pPr marL="457200" indent="-457200" algn="l">
                <a:lnSpc>
                  <a:spcPts val="2729"/>
                </a:lnSpc>
                <a:buFontTx/>
                <a:buChar char="-"/>
              </a:pPr>
              <a:r>
                <a:rPr lang="en-US" sz="2599" dirty="0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Developer Web 1: John Herrera</a:t>
              </a:r>
            </a:p>
            <a:p>
              <a:pPr algn="l">
                <a:lnSpc>
                  <a:spcPts val="2729"/>
                </a:lnSpc>
              </a:pPr>
              <a:endParaRPr lang="en-US" sz="2599" dirty="0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endParaRPr>
            </a:p>
            <a:p>
              <a:pPr marL="457200" indent="-457200" algn="l">
                <a:lnSpc>
                  <a:spcPts val="2729"/>
                </a:lnSpc>
                <a:buFontTx/>
                <a:buChar char="-"/>
              </a:pPr>
              <a:r>
                <a:rPr lang="en-US" sz="2599" dirty="0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Developer Web 2: Erick San Martín</a:t>
              </a:r>
            </a:p>
            <a:p>
              <a:pPr algn="l">
                <a:lnSpc>
                  <a:spcPts val="2729"/>
                </a:lnSpc>
              </a:pPr>
              <a:endParaRPr lang="en-US" sz="2599" dirty="0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endParaRPr>
            </a:p>
            <a:p>
              <a:pPr marL="457200" indent="-457200" algn="l">
                <a:lnSpc>
                  <a:spcPts val="2729"/>
                </a:lnSpc>
                <a:buFontTx/>
                <a:buChar char="-"/>
              </a:pPr>
              <a:r>
                <a:rPr lang="en-US" sz="2599" dirty="0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Developer App Móvil: Alexander Pulgar</a:t>
              </a:r>
            </a:p>
            <a:p>
              <a:pPr algn="l">
                <a:lnSpc>
                  <a:spcPts val="2729"/>
                </a:lnSpc>
              </a:pPr>
              <a:endParaRPr lang="en-US" sz="2599" dirty="0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endParaRPr>
            </a:p>
            <a:p>
              <a:pPr marL="457200" indent="-457200" algn="l">
                <a:lnSpc>
                  <a:spcPts val="2729"/>
                </a:lnSpc>
                <a:buFontTx/>
                <a:buChar char="-"/>
              </a:pPr>
              <a:r>
                <a:rPr lang="en-US" sz="2599" dirty="0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DBA 1: Erick San Martín</a:t>
              </a:r>
            </a:p>
            <a:p>
              <a:pPr algn="l">
                <a:lnSpc>
                  <a:spcPts val="2729"/>
                </a:lnSpc>
              </a:pPr>
              <a:endParaRPr lang="en-US" sz="2599" dirty="0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endParaRPr>
            </a:p>
            <a:p>
              <a:pPr marL="457200" indent="-457200" algn="l">
                <a:lnSpc>
                  <a:spcPts val="2729"/>
                </a:lnSpc>
                <a:buFontTx/>
                <a:buChar char="-"/>
              </a:pPr>
              <a:r>
                <a:rPr lang="en-US" sz="2599" dirty="0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DBA 2: Alexander Pulgar</a:t>
              </a:r>
            </a:p>
            <a:p>
              <a:pPr algn="l">
                <a:lnSpc>
                  <a:spcPts val="2729"/>
                </a:lnSpc>
              </a:pPr>
              <a:endParaRPr lang="en-US" sz="2599" dirty="0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endParaRPr>
            </a:p>
            <a:p>
              <a:pPr marL="457200" indent="-457200" algn="l">
                <a:lnSpc>
                  <a:spcPts val="2729"/>
                </a:lnSpc>
                <a:buFontTx/>
                <a:buChar char="-"/>
              </a:pPr>
              <a:r>
                <a:rPr lang="en-US" sz="2599" dirty="0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DBA 3: John Herrera</a:t>
              </a:r>
            </a:p>
            <a:p>
              <a:pPr algn="l">
                <a:lnSpc>
                  <a:spcPts val="2729"/>
                </a:lnSpc>
              </a:pPr>
              <a:endParaRPr lang="en-US" sz="2599" dirty="0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endParaRPr>
            </a:p>
            <a:p>
              <a:pPr marL="457200" indent="-457200" algn="l">
                <a:lnSpc>
                  <a:spcPts val="2729"/>
                </a:lnSpc>
                <a:buFontTx/>
                <a:buChar char="-"/>
              </a:pPr>
              <a:r>
                <a:rPr lang="en-US" sz="2599" dirty="0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QA 1: John Herrera</a:t>
              </a:r>
            </a:p>
            <a:p>
              <a:pPr algn="l">
                <a:lnSpc>
                  <a:spcPts val="2729"/>
                </a:lnSpc>
              </a:pPr>
              <a:endParaRPr lang="en-US" sz="2599" dirty="0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endParaRPr>
            </a:p>
            <a:p>
              <a:pPr marL="457200" indent="-457200" algn="l">
                <a:lnSpc>
                  <a:spcPts val="2729"/>
                </a:lnSpc>
                <a:buFontTx/>
                <a:buChar char="-"/>
              </a:pPr>
              <a:r>
                <a:rPr lang="en-US" sz="2599" dirty="0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QA 2: Alexander Pulgar</a:t>
              </a:r>
            </a:p>
            <a:p>
              <a:pPr algn="l">
                <a:lnSpc>
                  <a:spcPts val="2729"/>
                </a:lnSpc>
              </a:pPr>
              <a:endParaRPr lang="en-US" sz="2599" dirty="0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endParaRPr>
            </a:p>
            <a:p>
              <a:pPr marL="457200" indent="-457200" algn="l">
                <a:lnSpc>
                  <a:spcPts val="2729"/>
                </a:lnSpc>
                <a:buFontTx/>
                <a:buChar char="-"/>
              </a:pPr>
              <a:r>
                <a:rPr lang="en-US" sz="2599" dirty="0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QA 3: Erick San Martin</a:t>
              </a:r>
            </a:p>
            <a:p>
              <a:pPr algn="l">
                <a:lnSpc>
                  <a:spcPts val="2729"/>
                </a:lnSpc>
              </a:pPr>
              <a:endParaRPr lang="en-US" sz="2599" dirty="0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39990"/>
              <a:ext cx="10063952" cy="6923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66"/>
                </a:lnSpc>
              </a:pPr>
              <a:r>
                <a:rPr lang="en-US" sz="3681" dirty="0">
                  <a:solidFill>
                    <a:srgbClr val="A8D0F0"/>
                  </a:solidFill>
                  <a:latin typeface="Kagitingan"/>
                  <a:ea typeface="Kagitingan"/>
                  <a:cs typeface="Kagitingan"/>
                  <a:sym typeface="Kagitingan"/>
                </a:rPr>
                <a:t>ROLES Y EQUIPO 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537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054CB6-C184-0AF5-3B12-1547701B4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D8AC114-74AA-6920-B6D5-16FDBD52C968}"/>
              </a:ext>
            </a:extLst>
          </p:cNvPr>
          <p:cNvGrpSpPr/>
          <p:nvPr/>
        </p:nvGrpSpPr>
        <p:grpSpPr>
          <a:xfrm>
            <a:off x="533930" y="1213344"/>
            <a:ext cx="17201089" cy="8644805"/>
            <a:chOff x="0" y="0"/>
            <a:chExt cx="4530328" cy="213182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51DAAC9-131D-199F-62D5-238198E7C115}"/>
                </a:ext>
              </a:extLst>
            </p:cNvPr>
            <p:cNvSpPr/>
            <p:nvPr/>
          </p:nvSpPr>
          <p:spPr>
            <a:xfrm>
              <a:off x="0" y="0"/>
              <a:ext cx="4530328" cy="2131826"/>
            </a:xfrm>
            <a:custGeom>
              <a:avLst/>
              <a:gdLst/>
              <a:ahLst/>
              <a:cxnLst/>
              <a:rect l="l" t="t" r="r" b="b"/>
              <a:pathLst>
                <a:path w="4530328" h="2131826">
                  <a:moveTo>
                    <a:pt x="22954" y="0"/>
                  </a:moveTo>
                  <a:lnTo>
                    <a:pt x="4507374" y="0"/>
                  </a:lnTo>
                  <a:cubicBezTo>
                    <a:pt x="4513462" y="0"/>
                    <a:pt x="4519300" y="2418"/>
                    <a:pt x="4523605" y="6723"/>
                  </a:cubicBezTo>
                  <a:cubicBezTo>
                    <a:pt x="4527910" y="11028"/>
                    <a:pt x="4530328" y="16866"/>
                    <a:pt x="4530328" y="22954"/>
                  </a:cubicBezTo>
                  <a:lnTo>
                    <a:pt x="4530328" y="2108872"/>
                  </a:lnTo>
                  <a:cubicBezTo>
                    <a:pt x="4530328" y="2121550"/>
                    <a:pt x="4520051" y="2131826"/>
                    <a:pt x="4507374" y="2131826"/>
                  </a:cubicBezTo>
                  <a:lnTo>
                    <a:pt x="22954" y="2131826"/>
                  </a:lnTo>
                  <a:cubicBezTo>
                    <a:pt x="16866" y="2131826"/>
                    <a:pt x="11028" y="2129408"/>
                    <a:pt x="6723" y="2125103"/>
                  </a:cubicBezTo>
                  <a:cubicBezTo>
                    <a:pt x="2418" y="2120799"/>
                    <a:pt x="0" y="2114960"/>
                    <a:pt x="0" y="2108872"/>
                  </a:cubicBezTo>
                  <a:lnTo>
                    <a:pt x="0" y="22954"/>
                  </a:lnTo>
                  <a:cubicBezTo>
                    <a:pt x="0" y="16866"/>
                    <a:pt x="2418" y="11028"/>
                    <a:pt x="6723" y="6723"/>
                  </a:cubicBezTo>
                  <a:cubicBezTo>
                    <a:pt x="11028" y="2418"/>
                    <a:pt x="16866" y="0"/>
                    <a:pt x="22954" y="0"/>
                  </a:cubicBezTo>
                  <a:close/>
                </a:path>
              </a:pathLst>
            </a:custGeom>
            <a:solidFill>
              <a:srgbClr val="A8D0F0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C5DD3A35-423C-C6D0-E518-768572BFEEDC}"/>
                </a:ext>
              </a:extLst>
            </p:cNvPr>
            <p:cNvSpPr txBox="1"/>
            <p:nvPr/>
          </p:nvSpPr>
          <p:spPr>
            <a:xfrm>
              <a:off x="0" y="-47625"/>
              <a:ext cx="4530328" cy="21794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16809910-E2F1-C858-4E14-828DE13B7B11}"/>
              </a:ext>
            </a:extLst>
          </p:cNvPr>
          <p:cNvGrpSpPr/>
          <p:nvPr/>
        </p:nvGrpSpPr>
        <p:grpSpPr>
          <a:xfrm>
            <a:off x="10752932" y="1298375"/>
            <a:ext cx="3319845" cy="1767827"/>
            <a:chOff x="0" y="0"/>
            <a:chExt cx="812800" cy="432818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84FA38B-2210-3A06-A58E-34B3F1FA70AB}"/>
                </a:ext>
              </a:extLst>
            </p:cNvPr>
            <p:cNvSpPr/>
            <p:nvPr/>
          </p:nvSpPr>
          <p:spPr>
            <a:xfrm>
              <a:off x="0" y="0"/>
              <a:ext cx="812800" cy="432818"/>
            </a:xfrm>
            <a:custGeom>
              <a:avLst/>
              <a:gdLst/>
              <a:ahLst/>
              <a:cxnLst/>
              <a:rect l="l" t="t" r="r" b="b"/>
              <a:pathLst>
                <a:path w="812800" h="432818">
                  <a:moveTo>
                    <a:pt x="406400" y="0"/>
                  </a:moveTo>
                  <a:cubicBezTo>
                    <a:pt x="181951" y="0"/>
                    <a:pt x="0" y="96890"/>
                    <a:pt x="0" y="216409"/>
                  </a:cubicBezTo>
                  <a:cubicBezTo>
                    <a:pt x="0" y="335929"/>
                    <a:pt x="181951" y="432818"/>
                    <a:pt x="406400" y="432818"/>
                  </a:cubicBezTo>
                  <a:cubicBezTo>
                    <a:pt x="630849" y="432818"/>
                    <a:pt x="812800" y="335929"/>
                    <a:pt x="812800" y="216409"/>
                  </a:cubicBezTo>
                  <a:cubicBezTo>
                    <a:pt x="812800" y="9689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5371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7C6278DE-81A7-0358-44F0-D739CB36D2DA}"/>
                </a:ext>
              </a:extLst>
            </p:cNvPr>
            <p:cNvSpPr txBox="1"/>
            <p:nvPr/>
          </p:nvSpPr>
          <p:spPr>
            <a:xfrm>
              <a:off x="76200" y="2477"/>
              <a:ext cx="660400" cy="3897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32E0F7BB-37BD-F43A-596A-75247A6A702E}"/>
              </a:ext>
            </a:extLst>
          </p:cNvPr>
          <p:cNvGrpSpPr/>
          <p:nvPr/>
        </p:nvGrpSpPr>
        <p:grpSpPr>
          <a:xfrm>
            <a:off x="3650952" y="1293900"/>
            <a:ext cx="3319845" cy="1776778"/>
            <a:chOff x="0" y="0"/>
            <a:chExt cx="812800" cy="435010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C021ED0A-8801-D89D-5809-44DD49EEB0CD}"/>
                </a:ext>
              </a:extLst>
            </p:cNvPr>
            <p:cNvSpPr/>
            <p:nvPr/>
          </p:nvSpPr>
          <p:spPr>
            <a:xfrm>
              <a:off x="0" y="0"/>
              <a:ext cx="812800" cy="435010"/>
            </a:xfrm>
            <a:custGeom>
              <a:avLst/>
              <a:gdLst/>
              <a:ahLst/>
              <a:cxnLst/>
              <a:rect l="l" t="t" r="r" b="b"/>
              <a:pathLst>
                <a:path w="812800" h="435010">
                  <a:moveTo>
                    <a:pt x="406400" y="0"/>
                  </a:moveTo>
                  <a:cubicBezTo>
                    <a:pt x="181951" y="0"/>
                    <a:pt x="0" y="97380"/>
                    <a:pt x="0" y="217505"/>
                  </a:cubicBezTo>
                  <a:cubicBezTo>
                    <a:pt x="0" y="337629"/>
                    <a:pt x="181951" y="435010"/>
                    <a:pt x="406400" y="435010"/>
                  </a:cubicBezTo>
                  <a:cubicBezTo>
                    <a:pt x="630849" y="435010"/>
                    <a:pt x="812800" y="337629"/>
                    <a:pt x="812800" y="217505"/>
                  </a:cubicBezTo>
                  <a:cubicBezTo>
                    <a:pt x="812800" y="9738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5371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3E37C423-EE00-97E2-545D-8E722D948A3D}"/>
                </a:ext>
              </a:extLst>
            </p:cNvPr>
            <p:cNvSpPr txBox="1"/>
            <p:nvPr/>
          </p:nvSpPr>
          <p:spPr>
            <a:xfrm>
              <a:off x="76200" y="2682"/>
              <a:ext cx="660400" cy="3915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ABA88386-13E6-AECD-919D-601D1EB11F02}"/>
              </a:ext>
            </a:extLst>
          </p:cNvPr>
          <p:cNvSpPr txBox="1"/>
          <p:nvPr/>
        </p:nvSpPr>
        <p:spPr>
          <a:xfrm>
            <a:off x="543455" y="188349"/>
            <a:ext cx="2273003" cy="1105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35"/>
              </a:lnSpc>
            </a:pPr>
            <a:r>
              <a:rPr lang="en-US" sz="8034" dirty="0">
                <a:solidFill>
                  <a:srgbClr val="A8D0F0"/>
                </a:solidFill>
                <a:latin typeface="Kagitingan"/>
                <a:ea typeface="Kagitingan"/>
                <a:cs typeface="Kagitingan"/>
                <a:sym typeface="Kagitingan"/>
              </a:rPr>
              <a:t>03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CE0B874F-3C63-BFB2-D60D-4633ADDAC56B}"/>
              </a:ext>
            </a:extLst>
          </p:cNvPr>
          <p:cNvSpPr txBox="1"/>
          <p:nvPr/>
        </p:nvSpPr>
        <p:spPr>
          <a:xfrm>
            <a:off x="7740434" y="356303"/>
            <a:ext cx="10004111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623"/>
              </a:lnSpc>
            </a:pPr>
            <a:r>
              <a:rPr lang="en-US" sz="5356" dirty="0" err="1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rPr>
              <a:t>Evidencias</a:t>
            </a:r>
            <a:endParaRPr lang="en-US" sz="5356" dirty="0">
              <a:solidFill>
                <a:srgbClr val="FFFFFF"/>
              </a:solidFill>
              <a:latin typeface="Kagitingan"/>
              <a:ea typeface="Kagitingan"/>
              <a:cs typeface="Kagitingan"/>
              <a:sym typeface="Kagitingan"/>
            </a:endParaRP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B4741485-FCB5-C75B-5B65-10ED074AEF27}"/>
              </a:ext>
            </a:extLst>
          </p:cNvPr>
          <p:cNvSpPr txBox="1"/>
          <p:nvPr/>
        </p:nvSpPr>
        <p:spPr>
          <a:xfrm>
            <a:off x="3156621" y="3293094"/>
            <a:ext cx="4583813" cy="6578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2714"/>
              </a:lnSpc>
              <a:buFontTx/>
              <a:buChar char="-"/>
            </a:pPr>
            <a:r>
              <a:rPr lang="en-US" sz="2585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Acta Scrum</a:t>
            </a:r>
          </a:p>
          <a:p>
            <a:pPr marL="457200" indent="-457200">
              <a:lnSpc>
                <a:spcPts val="2714"/>
              </a:lnSpc>
              <a:buFontTx/>
              <a:buChar char="-"/>
            </a:pPr>
            <a:endParaRPr lang="en-US" sz="2585" dirty="0">
              <a:solidFill>
                <a:srgbClr val="2C5371"/>
              </a:solidFill>
              <a:latin typeface="Kagitingan"/>
              <a:ea typeface="Kagitingan"/>
              <a:cs typeface="Kagitingan"/>
              <a:sym typeface="Kagitingan"/>
            </a:endParaRPr>
          </a:p>
          <a:p>
            <a:pPr marL="457200" indent="-457200">
              <a:lnSpc>
                <a:spcPts val="2714"/>
              </a:lnSpc>
              <a:buFontTx/>
              <a:buChar char="-"/>
            </a:pPr>
            <a:r>
              <a:rPr lang="en-US" sz="2585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Product backlog</a:t>
            </a:r>
          </a:p>
          <a:p>
            <a:pPr marL="457200" indent="-457200">
              <a:lnSpc>
                <a:spcPts val="2714"/>
              </a:lnSpc>
              <a:buFontTx/>
              <a:buChar char="-"/>
            </a:pPr>
            <a:endParaRPr lang="en-US" sz="2585" dirty="0">
              <a:solidFill>
                <a:srgbClr val="2C5371"/>
              </a:solidFill>
              <a:latin typeface="Kagitingan"/>
              <a:ea typeface="Kagitingan"/>
              <a:cs typeface="Kagitingan"/>
              <a:sym typeface="Kagitingan"/>
            </a:endParaRPr>
          </a:p>
          <a:p>
            <a:pPr marL="457200" indent="-457200">
              <a:lnSpc>
                <a:spcPts val="2714"/>
              </a:lnSpc>
              <a:buFontTx/>
              <a:buChar char="-"/>
            </a:pPr>
            <a:r>
              <a:rPr lang="en-US" sz="2585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Módulo</a:t>
            </a:r>
            <a:r>
              <a:rPr lang="en-US" sz="2585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de </a:t>
            </a:r>
            <a:r>
              <a:rPr lang="en-US" sz="2585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gastos</a:t>
            </a:r>
            <a:r>
              <a:rPr lang="en-US" sz="2585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communes </a:t>
            </a:r>
            <a:r>
              <a:rPr lang="en-US" sz="2585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completo</a:t>
            </a:r>
            <a:r>
              <a:rPr lang="en-US" sz="2585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(Web)</a:t>
            </a:r>
          </a:p>
          <a:p>
            <a:pPr marL="457200" indent="-457200">
              <a:lnSpc>
                <a:spcPts val="2714"/>
              </a:lnSpc>
              <a:buFontTx/>
              <a:buChar char="-"/>
            </a:pPr>
            <a:endParaRPr lang="en-US" sz="2585" dirty="0">
              <a:solidFill>
                <a:srgbClr val="2C5371"/>
              </a:solidFill>
              <a:latin typeface="Kagitingan"/>
              <a:ea typeface="Kagitingan"/>
              <a:cs typeface="Kagitingan"/>
              <a:sym typeface="Kagitingan"/>
            </a:endParaRPr>
          </a:p>
          <a:p>
            <a:pPr marL="457200" indent="-457200">
              <a:lnSpc>
                <a:spcPts val="2714"/>
              </a:lnSpc>
              <a:buFontTx/>
              <a:buChar char="-"/>
            </a:pPr>
            <a:r>
              <a:rPr lang="en-US" sz="2585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Módulo</a:t>
            </a:r>
            <a:r>
              <a:rPr lang="en-US" sz="2585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de </a:t>
            </a:r>
            <a:r>
              <a:rPr lang="en-US" sz="2585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reservas</a:t>
            </a:r>
            <a:r>
              <a:rPr lang="en-US" sz="2585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</a:t>
            </a:r>
            <a:r>
              <a:rPr lang="en-US" sz="2585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completo</a:t>
            </a:r>
            <a:r>
              <a:rPr lang="en-US" sz="2585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(Web)</a:t>
            </a:r>
          </a:p>
          <a:p>
            <a:pPr marL="457200" indent="-457200">
              <a:lnSpc>
                <a:spcPts val="2714"/>
              </a:lnSpc>
              <a:buFontTx/>
              <a:buChar char="-"/>
            </a:pPr>
            <a:endParaRPr lang="en-US" sz="2585" dirty="0">
              <a:solidFill>
                <a:srgbClr val="2C5371"/>
              </a:solidFill>
              <a:latin typeface="Kagitingan"/>
              <a:ea typeface="Kagitingan"/>
              <a:cs typeface="Kagitingan"/>
              <a:sym typeface="Kagitingan"/>
            </a:endParaRPr>
          </a:p>
          <a:p>
            <a:pPr marL="457200" indent="-457200">
              <a:lnSpc>
                <a:spcPts val="2714"/>
              </a:lnSpc>
              <a:buFontTx/>
              <a:buChar char="-"/>
            </a:pPr>
            <a:r>
              <a:rPr lang="en-US" sz="2585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Sprint backlog del primer sprint</a:t>
            </a:r>
          </a:p>
          <a:p>
            <a:pPr marL="457200" indent="-457200">
              <a:lnSpc>
                <a:spcPts val="2714"/>
              </a:lnSpc>
              <a:buFontTx/>
              <a:buChar char="-"/>
            </a:pPr>
            <a:endParaRPr lang="en-US" sz="2585" dirty="0">
              <a:solidFill>
                <a:srgbClr val="2C5371"/>
              </a:solidFill>
              <a:latin typeface="Kagitingan"/>
              <a:ea typeface="Kagitingan"/>
              <a:cs typeface="Kagitingan"/>
              <a:sym typeface="Kagitingan"/>
            </a:endParaRPr>
          </a:p>
          <a:p>
            <a:pPr marL="457200" indent="-457200">
              <a:lnSpc>
                <a:spcPts val="2714"/>
              </a:lnSpc>
              <a:buFontTx/>
              <a:buChar char="-"/>
            </a:pPr>
            <a:r>
              <a:rPr lang="en-US" sz="2585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Acta de </a:t>
            </a:r>
            <a:r>
              <a:rPr lang="en-US" sz="2585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retrospectiva</a:t>
            </a:r>
            <a:r>
              <a:rPr lang="en-US" sz="2585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del primer sprint</a:t>
            </a:r>
          </a:p>
          <a:p>
            <a:pPr marL="457200" indent="-457200">
              <a:lnSpc>
                <a:spcPts val="2714"/>
              </a:lnSpc>
              <a:buFontTx/>
              <a:buChar char="-"/>
            </a:pPr>
            <a:endParaRPr lang="en-US" sz="2585" dirty="0">
              <a:solidFill>
                <a:srgbClr val="2C5371"/>
              </a:solidFill>
              <a:latin typeface="Kagitingan"/>
              <a:ea typeface="Kagitingan"/>
              <a:cs typeface="Kagitingan"/>
              <a:sym typeface="Kagitingan"/>
            </a:endParaRPr>
          </a:p>
          <a:p>
            <a:pPr marL="457200" indent="-457200">
              <a:lnSpc>
                <a:spcPts val="2714"/>
              </a:lnSpc>
              <a:buFontTx/>
              <a:buChar char="-"/>
            </a:pPr>
            <a:r>
              <a:rPr lang="en-US" sz="2585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Reporte</a:t>
            </a:r>
            <a:r>
              <a:rPr lang="en-US" sz="2585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de testing del primer sprint</a:t>
            </a:r>
          </a:p>
          <a:p>
            <a:pPr>
              <a:lnSpc>
                <a:spcPts val="2714"/>
              </a:lnSpc>
            </a:pPr>
            <a:endParaRPr lang="en-US" sz="2585" dirty="0">
              <a:solidFill>
                <a:srgbClr val="2C5371"/>
              </a:solidFill>
              <a:latin typeface="Kagitingan"/>
              <a:ea typeface="Kagitingan"/>
              <a:cs typeface="Kagitingan"/>
              <a:sym typeface="Kagitingan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3875DD66-B16C-7515-19D7-567B9F3208D5}"/>
              </a:ext>
            </a:extLst>
          </p:cNvPr>
          <p:cNvSpPr txBox="1"/>
          <p:nvPr/>
        </p:nvSpPr>
        <p:spPr>
          <a:xfrm>
            <a:off x="3018967" y="1977680"/>
            <a:ext cx="4583813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6"/>
              </a:lnSpc>
            </a:pPr>
            <a:r>
              <a:rPr lang="en-US" sz="3662" dirty="0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rPr>
              <a:t>Avance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CAC931B4-0EC9-0B2A-9FDB-34188DDFDE6F}"/>
              </a:ext>
            </a:extLst>
          </p:cNvPr>
          <p:cNvSpPr txBox="1"/>
          <p:nvPr/>
        </p:nvSpPr>
        <p:spPr>
          <a:xfrm>
            <a:off x="10120947" y="3291437"/>
            <a:ext cx="4583813" cy="3462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2714"/>
              </a:lnSpc>
              <a:buFontTx/>
              <a:buChar char="-"/>
            </a:pPr>
            <a:r>
              <a:rPr lang="en-US" sz="2585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Sistema </a:t>
            </a:r>
            <a:r>
              <a:rPr lang="en-US" sz="2585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completo</a:t>
            </a:r>
            <a:r>
              <a:rPr lang="en-US" sz="2585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</a:t>
            </a:r>
            <a:r>
              <a:rPr lang="en-US" sz="2585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funcional</a:t>
            </a:r>
            <a:endParaRPr lang="en-US" sz="2585" dirty="0">
              <a:solidFill>
                <a:srgbClr val="2C5371"/>
              </a:solidFill>
              <a:latin typeface="Kagitingan"/>
              <a:ea typeface="Kagitingan"/>
              <a:cs typeface="Kagitingan"/>
              <a:sym typeface="Kagitingan"/>
            </a:endParaRPr>
          </a:p>
          <a:p>
            <a:pPr marL="457200" indent="-457200">
              <a:lnSpc>
                <a:spcPts val="2714"/>
              </a:lnSpc>
              <a:buFontTx/>
              <a:buChar char="-"/>
            </a:pPr>
            <a:endParaRPr lang="en-US" sz="2585" dirty="0">
              <a:solidFill>
                <a:srgbClr val="2C5371"/>
              </a:solidFill>
              <a:latin typeface="Kagitingan"/>
              <a:ea typeface="Kagitingan"/>
              <a:cs typeface="Kagitingan"/>
              <a:sym typeface="Kagitingan"/>
            </a:endParaRPr>
          </a:p>
          <a:p>
            <a:pPr marL="457200" indent="-457200">
              <a:lnSpc>
                <a:spcPts val="2714"/>
              </a:lnSpc>
              <a:buFontTx/>
              <a:buChar char="-"/>
            </a:pPr>
            <a:r>
              <a:rPr lang="en-US" sz="2585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Sprint backlog sprints 2 y 3</a:t>
            </a:r>
          </a:p>
          <a:p>
            <a:pPr marL="457200" indent="-457200">
              <a:lnSpc>
                <a:spcPts val="2714"/>
              </a:lnSpc>
              <a:buFontTx/>
              <a:buChar char="-"/>
            </a:pPr>
            <a:endParaRPr lang="en-US" sz="2585" dirty="0">
              <a:solidFill>
                <a:srgbClr val="2C5371"/>
              </a:solidFill>
              <a:latin typeface="Kagitingan"/>
              <a:ea typeface="Kagitingan"/>
              <a:cs typeface="Kagitingan"/>
              <a:sym typeface="Kagitingan"/>
            </a:endParaRPr>
          </a:p>
          <a:p>
            <a:pPr marL="457200" indent="-457200">
              <a:lnSpc>
                <a:spcPts val="2714"/>
              </a:lnSpc>
              <a:buFontTx/>
              <a:buChar char="-"/>
            </a:pPr>
            <a:r>
              <a:rPr lang="en-US" sz="2585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Acta de </a:t>
            </a:r>
            <a:r>
              <a:rPr lang="en-US" sz="2585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retrospectiva</a:t>
            </a:r>
            <a:r>
              <a:rPr lang="en-US" sz="2585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sprints 2 y 3</a:t>
            </a:r>
          </a:p>
          <a:p>
            <a:pPr marL="457200" indent="-457200">
              <a:lnSpc>
                <a:spcPts val="2714"/>
              </a:lnSpc>
              <a:buFontTx/>
              <a:buChar char="-"/>
            </a:pPr>
            <a:endParaRPr lang="en-US" sz="2585" dirty="0">
              <a:solidFill>
                <a:srgbClr val="2C5371"/>
              </a:solidFill>
              <a:latin typeface="Kagitingan"/>
              <a:ea typeface="Kagitingan"/>
              <a:cs typeface="Kagitingan"/>
              <a:sym typeface="Kagitingan"/>
            </a:endParaRPr>
          </a:p>
          <a:p>
            <a:pPr marL="457200" indent="-457200">
              <a:lnSpc>
                <a:spcPts val="2714"/>
              </a:lnSpc>
              <a:buFontTx/>
              <a:buChar char="-"/>
            </a:pPr>
            <a:r>
              <a:rPr lang="en-US" sz="2585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Reporte</a:t>
            </a:r>
            <a:r>
              <a:rPr lang="en-US" sz="2585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de testing </a:t>
            </a:r>
            <a:r>
              <a:rPr lang="en-US" sz="2585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completo</a:t>
            </a:r>
            <a:endParaRPr lang="en-US" sz="2585" dirty="0">
              <a:solidFill>
                <a:srgbClr val="2C5371"/>
              </a:solidFill>
              <a:latin typeface="Kagitingan"/>
              <a:ea typeface="Kagitingan"/>
              <a:cs typeface="Kagitingan"/>
              <a:sym typeface="Kagitingan"/>
            </a:endParaRP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D20C2F63-78B9-03A5-50AD-216E95D9FE6A}"/>
              </a:ext>
            </a:extLst>
          </p:cNvPr>
          <p:cNvSpPr txBox="1"/>
          <p:nvPr/>
        </p:nvSpPr>
        <p:spPr>
          <a:xfrm>
            <a:off x="10120948" y="1977680"/>
            <a:ext cx="4583813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6"/>
              </a:lnSpc>
            </a:pPr>
            <a:r>
              <a:rPr lang="en-US" sz="3662" dirty="0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rPr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2591042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537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940605-0990-29F6-CABB-B563A6866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>
            <a:extLst>
              <a:ext uri="{FF2B5EF4-FFF2-40B4-BE49-F238E27FC236}">
                <a16:creationId xmlns:a16="http://schemas.microsoft.com/office/drawing/2014/main" id="{10C836E4-4DC2-A834-71DF-671B5FF5D6C6}"/>
              </a:ext>
            </a:extLst>
          </p:cNvPr>
          <p:cNvSpPr txBox="1"/>
          <p:nvPr/>
        </p:nvSpPr>
        <p:spPr>
          <a:xfrm>
            <a:off x="540069" y="129633"/>
            <a:ext cx="2273003" cy="1105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35"/>
              </a:lnSpc>
            </a:pPr>
            <a:r>
              <a:rPr lang="en-US" sz="8034" dirty="0">
                <a:solidFill>
                  <a:srgbClr val="A8D0F0"/>
                </a:solidFill>
                <a:latin typeface="Kagitingan"/>
                <a:ea typeface="Kagitingan"/>
                <a:cs typeface="Kagitingan"/>
                <a:sym typeface="Kagitingan"/>
              </a:rPr>
              <a:t>07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89CC84F3-3E9A-15B1-6507-9EEAB09AA5CF}"/>
              </a:ext>
            </a:extLst>
          </p:cNvPr>
          <p:cNvSpPr txBox="1"/>
          <p:nvPr/>
        </p:nvSpPr>
        <p:spPr>
          <a:xfrm>
            <a:off x="7595048" y="682408"/>
            <a:ext cx="3094235" cy="7345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5623"/>
              </a:lnSpc>
            </a:pPr>
            <a:r>
              <a:rPr lang="en-US" sz="6000" dirty="0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rPr>
              <a:t>Roadmap</a:t>
            </a:r>
          </a:p>
        </p:txBody>
      </p:sp>
      <p:sp>
        <p:nvSpPr>
          <p:cNvPr id="5" name="TextBox 17">
            <a:extLst>
              <a:ext uri="{FF2B5EF4-FFF2-40B4-BE49-F238E27FC236}">
                <a16:creationId xmlns:a16="http://schemas.microsoft.com/office/drawing/2014/main" id="{6EE6DE53-94E9-F15C-E0E1-7729A8505539}"/>
              </a:ext>
            </a:extLst>
          </p:cNvPr>
          <p:cNvSpPr txBox="1"/>
          <p:nvPr/>
        </p:nvSpPr>
        <p:spPr>
          <a:xfrm>
            <a:off x="2169867" y="7505700"/>
            <a:ext cx="13944600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46"/>
              </a:lnSpc>
            </a:pPr>
            <a:r>
              <a:rPr lang="en-US" sz="3662" dirty="0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rPr>
              <a:t>- </a:t>
            </a:r>
            <a:r>
              <a:rPr lang="en-US" sz="3662" dirty="0" err="1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rPr>
              <a:t>Reuniones</a:t>
            </a:r>
            <a:r>
              <a:rPr lang="en-US" sz="3662" dirty="0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rPr>
              <a:t> </a:t>
            </a:r>
            <a:r>
              <a:rPr lang="en-US" sz="3662" dirty="0" err="1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rPr>
              <a:t>diarias</a:t>
            </a:r>
            <a:r>
              <a:rPr lang="en-US" sz="3662" dirty="0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rPr>
              <a:t> de 15 </a:t>
            </a:r>
            <a:r>
              <a:rPr lang="en-US" sz="3662" dirty="0" err="1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rPr>
              <a:t>minutos</a:t>
            </a:r>
            <a:r>
              <a:rPr lang="en-US" sz="3662" dirty="0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rPr>
              <a:t> al </a:t>
            </a:r>
            <a:r>
              <a:rPr lang="en-US" sz="3662" dirty="0" err="1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rPr>
              <a:t>comienzo</a:t>
            </a:r>
            <a:r>
              <a:rPr lang="en-US" sz="3662" dirty="0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rPr>
              <a:t> de la jornada</a:t>
            </a:r>
          </a:p>
        </p:txBody>
      </p:sp>
      <p:pic>
        <p:nvPicPr>
          <p:cNvPr id="7" name="Imagen 6" descr="Escala de tiempo&#10;&#10;El contenido generado por IA puede ser incorrecto.">
            <a:extLst>
              <a:ext uri="{FF2B5EF4-FFF2-40B4-BE49-F238E27FC236}">
                <a16:creationId xmlns:a16="http://schemas.microsoft.com/office/drawing/2014/main" id="{00E51F02-43E8-51F0-9ECF-004F0259A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57" y="2628900"/>
            <a:ext cx="17647619" cy="3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44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53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920284" y="-355988"/>
            <a:ext cx="1683402" cy="3588648"/>
          </a:xfrm>
          <a:custGeom>
            <a:avLst/>
            <a:gdLst/>
            <a:ahLst/>
            <a:cxnLst/>
            <a:rect l="l" t="t" r="r" b="b"/>
            <a:pathLst>
              <a:path w="1683402" h="3588648">
                <a:moveTo>
                  <a:pt x="0" y="0"/>
                </a:moveTo>
                <a:lnTo>
                  <a:pt x="1683402" y="0"/>
                </a:lnTo>
                <a:lnTo>
                  <a:pt x="1683402" y="3588647"/>
                </a:lnTo>
                <a:lnTo>
                  <a:pt x="0" y="35886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>
            <a:off x="3297530" y="8755291"/>
            <a:ext cx="2623523" cy="1760145"/>
          </a:xfrm>
          <a:custGeom>
            <a:avLst/>
            <a:gdLst/>
            <a:ahLst/>
            <a:cxnLst/>
            <a:rect l="l" t="t" r="r" b="b"/>
            <a:pathLst>
              <a:path w="2623523" h="1760145">
                <a:moveTo>
                  <a:pt x="0" y="0"/>
                </a:moveTo>
                <a:lnTo>
                  <a:pt x="2623523" y="0"/>
                </a:lnTo>
                <a:lnTo>
                  <a:pt x="2623523" y="1760146"/>
                </a:lnTo>
                <a:lnTo>
                  <a:pt x="0" y="17601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>
            <a:off x="-521934" y="6972133"/>
            <a:ext cx="2492076" cy="2469421"/>
          </a:xfrm>
          <a:custGeom>
            <a:avLst/>
            <a:gdLst/>
            <a:ahLst/>
            <a:cxnLst/>
            <a:rect l="l" t="t" r="r" b="b"/>
            <a:pathLst>
              <a:path w="2492076" h="2469421">
                <a:moveTo>
                  <a:pt x="0" y="0"/>
                </a:moveTo>
                <a:lnTo>
                  <a:pt x="2492076" y="0"/>
                </a:lnTo>
                <a:lnTo>
                  <a:pt x="2492076" y="2469421"/>
                </a:lnTo>
                <a:lnTo>
                  <a:pt x="0" y="24694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TextBox 5"/>
          <p:cNvSpPr txBox="1"/>
          <p:nvPr/>
        </p:nvSpPr>
        <p:spPr>
          <a:xfrm>
            <a:off x="4289282" y="4107912"/>
            <a:ext cx="9709435" cy="3276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12000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rPr>
              <a:t>GRACIAS POR LA ATENCIÓN</a:t>
            </a:r>
          </a:p>
        </p:txBody>
      </p:sp>
      <p:sp>
        <p:nvSpPr>
          <p:cNvPr id="6" name="Freeform 6"/>
          <p:cNvSpPr/>
          <p:nvPr/>
        </p:nvSpPr>
        <p:spPr>
          <a:xfrm>
            <a:off x="3670755" y="-1241091"/>
            <a:ext cx="3111534" cy="3436433"/>
          </a:xfrm>
          <a:custGeom>
            <a:avLst/>
            <a:gdLst/>
            <a:ahLst/>
            <a:cxnLst/>
            <a:rect l="l" t="t" r="r" b="b"/>
            <a:pathLst>
              <a:path w="3111534" h="3436433">
                <a:moveTo>
                  <a:pt x="0" y="0"/>
                </a:moveTo>
                <a:lnTo>
                  <a:pt x="3111534" y="0"/>
                </a:lnTo>
                <a:lnTo>
                  <a:pt x="3111534" y="3436434"/>
                </a:lnTo>
                <a:lnTo>
                  <a:pt x="0" y="34364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Freeform 7"/>
          <p:cNvSpPr/>
          <p:nvPr/>
        </p:nvSpPr>
        <p:spPr>
          <a:xfrm>
            <a:off x="-643715" y="4021888"/>
            <a:ext cx="2735639" cy="2243224"/>
          </a:xfrm>
          <a:custGeom>
            <a:avLst/>
            <a:gdLst/>
            <a:ahLst/>
            <a:cxnLst/>
            <a:rect l="l" t="t" r="r" b="b"/>
            <a:pathLst>
              <a:path w="2735639" h="2243224">
                <a:moveTo>
                  <a:pt x="0" y="0"/>
                </a:moveTo>
                <a:lnTo>
                  <a:pt x="2735639" y="0"/>
                </a:lnTo>
                <a:lnTo>
                  <a:pt x="2735639" y="2243224"/>
                </a:lnTo>
                <a:lnTo>
                  <a:pt x="0" y="22432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8" name="Freeform 8"/>
          <p:cNvSpPr/>
          <p:nvPr/>
        </p:nvSpPr>
        <p:spPr>
          <a:xfrm>
            <a:off x="12136668" y="-657323"/>
            <a:ext cx="2587517" cy="2587517"/>
          </a:xfrm>
          <a:custGeom>
            <a:avLst/>
            <a:gdLst/>
            <a:ahLst/>
            <a:cxnLst/>
            <a:rect l="l" t="t" r="r" b="b"/>
            <a:pathLst>
              <a:path w="2587517" h="2587517">
                <a:moveTo>
                  <a:pt x="0" y="0"/>
                </a:moveTo>
                <a:lnTo>
                  <a:pt x="2587517" y="0"/>
                </a:lnTo>
                <a:lnTo>
                  <a:pt x="2587517" y="2587517"/>
                </a:lnTo>
                <a:lnTo>
                  <a:pt x="0" y="258751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9" name="Freeform 9"/>
          <p:cNvSpPr/>
          <p:nvPr/>
        </p:nvSpPr>
        <p:spPr>
          <a:xfrm>
            <a:off x="8361119" y="1034738"/>
            <a:ext cx="1565761" cy="2321209"/>
          </a:xfrm>
          <a:custGeom>
            <a:avLst/>
            <a:gdLst/>
            <a:ahLst/>
            <a:cxnLst/>
            <a:rect l="l" t="t" r="r" b="b"/>
            <a:pathLst>
              <a:path w="1565761" h="2321209">
                <a:moveTo>
                  <a:pt x="0" y="0"/>
                </a:moveTo>
                <a:lnTo>
                  <a:pt x="1565762" y="0"/>
                </a:lnTo>
                <a:lnTo>
                  <a:pt x="1565762" y="2321209"/>
                </a:lnTo>
                <a:lnTo>
                  <a:pt x="0" y="232120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0" name="Freeform 10"/>
          <p:cNvSpPr/>
          <p:nvPr/>
        </p:nvSpPr>
        <p:spPr>
          <a:xfrm>
            <a:off x="15727684" y="7840137"/>
            <a:ext cx="1531616" cy="2836326"/>
          </a:xfrm>
          <a:custGeom>
            <a:avLst/>
            <a:gdLst/>
            <a:ahLst/>
            <a:cxnLst/>
            <a:rect l="l" t="t" r="r" b="b"/>
            <a:pathLst>
              <a:path w="1531616" h="2836326">
                <a:moveTo>
                  <a:pt x="0" y="0"/>
                </a:moveTo>
                <a:lnTo>
                  <a:pt x="1531616" y="0"/>
                </a:lnTo>
                <a:lnTo>
                  <a:pt x="1531616" y="2836326"/>
                </a:lnTo>
                <a:lnTo>
                  <a:pt x="0" y="283632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1" name="Freeform 11"/>
          <p:cNvSpPr/>
          <p:nvPr/>
        </p:nvSpPr>
        <p:spPr>
          <a:xfrm>
            <a:off x="16400242" y="3955512"/>
            <a:ext cx="2762807" cy="2905437"/>
          </a:xfrm>
          <a:custGeom>
            <a:avLst/>
            <a:gdLst/>
            <a:ahLst/>
            <a:cxnLst/>
            <a:rect l="l" t="t" r="r" b="b"/>
            <a:pathLst>
              <a:path w="2762807" h="2905437">
                <a:moveTo>
                  <a:pt x="0" y="0"/>
                </a:moveTo>
                <a:lnTo>
                  <a:pt x="2762807" y="0"/>
                </a:lnTo>
                <a:lnTo>
                  <a:pt x="2762807" y="2905437"/>
                </a:lnTo>
                <a:lnTo>
                  <a:pt x="0" y="290543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2" name="Freeform 12"/>
          <p:cNvSpPr/>
          <p:nvPr/>
        </p:nvSpPr>
        <p:spPr>
          <a:xfrm>
            <a:off x="7503818" y="9258300"/>
            <a:ext cx="2423062" cy="2057400"/>
          </a:xfrm>
          <a:custGeom>
            <a:avLst/>
            <a:gdLst/>
            <a:ahLst/>
            <a:cxnLst/>
            <a:rect l="l" t="t" r="r" b="b"/>
            <a:pathLst>
              <a:path w="2423062" h="2057400">
                <a:moveTo>
                  <a:pt x="0" y="0"/>
                </a:moveTo>
                <a:lnTo>
                  <a:pt x="2423063" y="0"/>
                </a:lnTo>
                <a:lnTo>
                  <a:pt x="2423063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3" name="Freeform 13"/>
          <p:cNvSpPr/>
          <p:nvPr/>
        </p:nvSpPr>
        <p:spPr>
          <a:xfrm>
            <a:off x="11597193" y="8436586"/>
            <a:ext cx="2460178" cy="2397556"/>
          </a:xfrm>
          <a:custGeom>
            <a:avLst/>
            <a:gdLst/>
            <a:ahLst/>
            <a:cxnLst/>
            <a:rect l="l" t="t" r="r" b="b"/>
            <a:pathLst>
              <a:path w="2460178" h="2397556">
                <a:moveTo>
                  <a:pt x="0" y="0"/>
                </a:moveTo>
                <a:lnTo>
                  <a:pt x="2460178" y="0"/>
                </a:lnTo>
                <a:lnTo>
                  <a:pt x="2460178" y="2397556"/>
                </a:lnTo>
                <a:lnTo>
                  <a:pt x="0" y="239755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4" name="Freeform 14"/>
          <p:cNvSpPr/>
          <p:nvPr/>
        </p:nvSpPr>
        <p:spPr>
          <a:xfrm>
            <a:off x="724104" y="765701"/>
            <a:ext cx="1710746" cy="2328986"/>
          </a:xfrm>
          <a:custGeom>
            <a:avLst/>
            <a:gdLst/>
            <a:ahLst/>
            <a:cxnLst/>
            <a:rect l="l" t="t" r="r" b="b"/>
            <a:pathLst>
              <a:path w="1710746" h="2328986">
                <a:moveTo>
                  <a:pt x="0" y="0"/>
                </a:moveTo>
                <a:lnTo>
                  <a:pt x="1710746" y="0"/>
                </a:lnTo>
                <a:lnTo>
                  <a:pt x="1710746" y="2328986"/>
                </a:lnTo>
                <a:lnTo>
                  <a:pt x="0" y="232898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529</Words>
  <Application>Microsoft Office PowerPoint</Application>
  <PresentationFormat>Personalizado</PresentationFormat>
  <Paragraphs>130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Kagitingan</vt:lpstr>
      <vt:lpstr>Calibri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Tecnología Informática Digital Innovadora Software Iconos Profesional Corporativo Azul</dc:title>
  <cp:lastModifiedBy>Daniel Pulgar</cp:lastModifiedBy>
  <cp:revision>5</cp:revision>
  <dcterms:created xsi:type="dcterms:W3CDTF">2006-08-16T00:00:00Z</dcterms:created>
  <dcterms:modified xsi:type="dcterms:W3CDTF">2025-09-10T19:57:03Z</dcterms:modified>
  <dc:identifier>DAGx8jH9tbw</dc:identifier>
</cp:coreProperties>
</file>