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8288000" cy="10287000"/>
  <p:notesSz cx="6858000" cy="9144000"/>
  <p:embeddedFontLst>
    <p:embeddedFont>
      <p:font typeface="Kagitingan"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8" d="100"/>
          <a:sy n="48" d="100"/>
        </p:scale>
        <p:origin x="63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sp>
        <p:nvSpPr>
          <p:cNvPr id="2" name="Freeform 2"/>
          <p:cNvSpPr/>
          <p:nvPr/>
        </p:nvSpPr>
        <p:spPr>
          <a:xfrm>
            <a:off x="15920284" y="-355988"/>
            <a:ext cx="1683402" cy="3588648"/>
          </a:xfrm>
          <a:custGeom>
            <a:avLst/>
            <a:gdLst/>
            <a:ahLst/>
            <a:cxnLst/>
            <a:rect l="l" t="t" r="r" b="b"/>
            <a:pathLst>
              <a:path w="1683402" h="3588648">
                <a:moveTo>
                  <a:pt x="0" y="0"/>
                </a:moveTo>
                <a:lnTo>
                  <a:pt x="1683402" y="0"/>
                </a:lnTo>
                <a:lnTo>
                  <a:pt x="1683402" y="3588647"/>
                </a:lnTo>
                <a:lnTo>
                  <a:pt x="0" y="35886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Freeform 3"/>
          <p:cNvSpPr/>
          <p:nvPr/>
        </p:nvSpPr>
        <p:spPr>
          <a:xfrm>
            <a:off x="3297530" y="8755291"/>
            <a:ext cx="2623523" cy="1760145"/>
          </a:xfrm>
          <a:custGeom>
            <a:avLst/>
            <a:gdLst/>
            <a:ahLst/>
            <a:cxnLst/>
            <a:rect l="l" t="t" r="r" b="b"/>
            <a:pathLst>
              <a:path w="2623523" h="1760145">
                <a:moveTo>
                  <a:pt x="0" y="0"/>
                </a:moveTo>
                <a:lnTo>
                  <a:pt x="2623523" y="0"/>
                </a:lnTo>
                <a:lnTo>
                  <a:pt x="2623523" y="1760146"/>
                </a:lnTo>
                <a:lnTo>
                  <a:pt x="0" y="17601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4" name="Freeform 4"/>
          <p:cNvSpPr/>
          <p:nvPr/>
        </p:nvSpPr>
        <p:spPr>
          <a:xfrm>
            <a:off x="-521934" y="6972133"/>
            <a:ext cx="2492076" cy="2469421"/>
          </a:xfrm>
          <a:custGeom>
            <a:avLst/>
            <a:gdLst/>
            <a:ahLst/>
            <a:cxnLst/>
            <a:rect l="l" t="t" r="r" b="b"/>
            <a:pathLst>
              <a:path w="2492076" h="2469421">
                <a:moveTo>
                  <a:pt x="0" y="0"/>
                </a:moveTo>
                <a:lnTo>
                  <a:pt x="2492076" y="0"/>
                </a:lnTo>
                <a:lnTo>
                  <a:pt x="2492076" y="2469421"/>
                </a:lnTo>
                <a:lnTo>
                  <a:pt x="0" y="24694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5" name="TextBox 5"/>
          <p:cNvSpPr txBox="1"/>
          <p:nvPr/>
        </p:nvSpPr>
        <p:spPr>
          <a:xfrm>
            <a:off x="1887758" y="3815345"/>
            <a:ext cx="14512485" cy="3711300"/>
          </a:xfrm>
          <a:prstGeom prst="rect">
            <a:avLst/>
          </a:prstGeom>
        </p:spPr>
        <p:txBody>
          <a:bodyPr lIns="0" tIns="0" rIns="0" bIns="0" rtlCol="0" anchor="t">
            <a:spAutoFit/>
          </a:bodyPr>
          <a:lstStyle/>
          <a:p>
            <a:pPr algn="ctr">
              <a:lnSpc>
                <a:spcPts val="16976"/>
              </a:lnSpc>
            </a:pPr>
            <a:r>
              <a:rPr lang="en-US" sz="16168">
                <a:solidFill>
                  <a:srgbClr val="FFFFFF"/>
                </a:solidFill>
                <a:latin typeface="Kagitingan"/>
                <a:ea typeface="Kagitingan"/>
                <a:cs typeface="Kagitingan"/>
                <a:sym typeface="Kagitingan"/>
              </a:rPr>
              <a:t>OFISYNC</a:t>
            </a:r>
          </a:p>
          <a:p>
            <a:pPr algn="ctr">
              <a:lnSpc>
                <a:spcPts val="12042"/>
              </a:lnSpc>
            </a:pPr>
            <a:r>
              <a:rPr lang="en-US" sz="11469">
                <a:solidFill>
                  <a:srgbClr val="FFFFFF"/>
                </a:solidFill>
                <a:latin typeface="Kagitingan"/>
                <a:ea typeface="Kagitingan"/>
                <a:cs typeface="Kagitingan"/>
                <a:sym typeface="Kagitingan"/>
              </a:rPr>
              <a:t>GESTION DE EDIFICIOS</a:t>
            </a:r>
          </a:p>
        </p:txBody>
      </p:sp>
      <p:sp>
        <p:nvSpPr>
          <p:cNvPr id="6" name="Freeform 6"/>
          <p:cNvSpPr/>
          <p:nvPr/>
        </p:nvSpPr>
        <p:spPr>
          <a:xfrm>
            <a:off x="3670755" y="-1241091"/>
            <a:ext cx="3111534" cy="3436433"/>
          </a:xfrm>
          <a:custGeom>
            <a:avLst/>
            <a:gdLst/>
            <a:ahLst/>
            <a:cxnLst/>
            <a:rect l="l" t="t" r="r" b="b"/>
            <a:pathLst>
              <a:path w="3111534" h="3436433">
                <a:moveTo>
                  <a:pt x="0" y="0"/>
                </a:moveTo>
                <a:lnTo>
                  <a:pt x="3111534" y="0"/>
                </a:lnTo>
                <a:lnTo>
                  <a:pt x="3111534" y="3436434"/>
                </a:lnTo>
                <a:lnTo>
                  <a:pt x="0" y="3436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L"/>
          </a:p>
        </p:txBody>
      </p:sp>
      <p:sp>
        <p:nvSpPr>
          <p:cNvPr id="7" name="Freeform 7"/>
          <p:cNvSpPr/>
          <p:nvPr/>
        </p:nvSpPr>
        <p:spPr>
          <a:xfrm>
            <a:off x="-643715" y="4021888"/>
            <a:ext cx="2735639" cy="2243224"/>
          </a:xfrm>
          <a:custGeom>
            <a:avLst/>
            <a:gdLst/>
            <a:ahLst/>
            <a:cxnLst/>
            <a:rect l="l" t="t" r="r" b="b"/>
            <a:pathLst>
              <a:path w="2735639" h="2243224">
                <a:moveTo>
                  <a:pt x="0" y="0"/>
                </a:moveTo>
                <a:lnTo>
                  <a:pt x="2735639" y="0"/>
                </a:lnTo>
                <a:lnTo>
                  <a:pt x="2735639" y="2243224"/>
                </a:lnTo>
                <a:lnTo>
                  <a:pt x="0" y="22432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CL"/>
          </a:p>
        </p:txBody>
      </p:sp>
      <p:sp>
        <p:nvSpPr>
          <p:cNvPr id="8" name="Freeform 8"/>
          <p:cNvSpPr/>
          <p:nvPr/>
        </p:nvSpPr>
        <p:spPr>
          <a:xfrm>
            <a:off x="12136668" y="-657323"/>
            <a:ext cx="2587517" cy="2587517"/>
          </a:xfrm>
          <a:custGeom>
            <a:avLst/>
            <a:gdLst/>
            <a:ahLst/>
            <a:cxnLst/>
            <a:rect l="l" t="t" r="r" b="b"/>
            <a:pathLst>
              <a:path w="2587517" h="2587517">
                <a:moveTo>
                  <a:pt x="0" y="0"/>
                </a:moveTo>
                <a:lnTo>
                  <a:pt x="2587517" y="0"/>
                </a:lnTo>
                <a:lnTo>
                  <a:pt x="2587517" y="2587517"/>
                </a:lnTo>
                <a:lnTo>
                  <a:pt x="0" y="258751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CL"/>
          </a:p>
        </p:txBody>
      </p:sp>
      <p:sp>
        <p:nvSpPr>
          <p:cNvPr id="9" name="Freeform 9"/>
          <p:cNvSpPr/>
          <p:nvPr/>
        </p:nvSpPr>
        <p:spPr>
          <a:xfrm>
            <a:off x="8361119" y="1034738"/>
            <a:ext cx="1565761" cy="2321209"/>
          </a:xfrm>
          <a:custGeom>
            <a:avLst/>
            <a:gdLst/>
            <a:ahLst/>
            <a:cxnLst/>
            <a:rect l="l" t="t" r="r" b="b"/>
            <a:pathLst>
              <a:path w="1565761" h="2321209">
                <a:moveTo>
                  <a:pt x="0" y="0"/>
                </a:moveTo>
                <a:lnTo>
                  <a:pt x="1565762" y="0"/>
                </a:lnTo>
                <a:lnTo>
                  <a:pt x="1565762" y="2321209"/>
                </a:lnTo>
                <a:lnTo>
                  <a:pt x="0" y="232120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s-CL"/>
          </a:p>
        </p:txBody>
      </p:sp>
      <p:sp>
        <p:nvSpPr>
          <p:cNvPr id="10" name="Freeform 10"/>
          <p:cNvSpPr/>
          <p:nvPr/>
        </p:nvSpPr>
        <p:spPr>
          <a:xfrm>
            <a:off x="15727684" y="7840137"/>
            <a:ext cx="1531616" cy="2836326"/>
          </a:xfrm>
          <a:custGeom>
            <a:avLst/>
            <a:gdLst/>
            <a:ahLst/>
            <a:cxnLst/>
            <a:rect l="l" t="t" r="r" b="b"/>
            <a:pathLst>
              <a:path w="1531616" h="2836326">
                <a:moveTo>
                  <a:pt x="0" y="0"/>
                </a:moveTo>
                <a:lnTo>
                  <a:pt x="1531616" y="0"/>
                </a:lnTo>
                <a:lnTo>
                  <a:pt x="1531616" y="2836326"/>
                </a:lnTo>
                <a:lnTo>
                  <a:pt x="0" y="283632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s-CL"/>
          </a:p>
        </p:txBody>
      </p:sp>
      <p:sp>
        <p:nvSpPr>
          <p:cNvPr id="11" name="Freeform 11"/>
          <p:cNvSpPr/>
          <p:nvPr/>
        </p:nvSpPr>
        <p:spPr>
          <a:xfrm>
            <a:off x="16400242" y="3955512"/>
            <a:ext cx="2762807" cy="2905437"/>
          </a:xfrm>
          <a:custGeom>
            <a:avLst/>
            <a:gdLst/>
            <a:ahLst/>
            <a:cxnLst/>
            <a:rect l="l" t="t" r="r" b="b"/>
            <a:pathLst>
              <a:path w="2762807" h="2905437">
                <a:moveTo>
                  <a:pt x="0" y="0"/>
                </a:moveTo>
                <a:lnTo>
                  <a:pt x="2762807" y="0"/>
                </a:lnTo>
                <a:lnTo>
                  <a:pt x="2762807" y="2905437"/>
                </a:lnTo>
                <a:lnTo>
                  <a:pt x="0" y="290543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s-CL"/>
          </a:p>
        </p:txBody>
      </p:sp>
      <p:sp>
        <p:nvSpPr>
          <p:cNvPr id="12" name="Freeform 12"/>
          <p:cNvSpPr/>
          <p:nvPr/>
        </p:nvSpPr>
        <p:spPr>
          <a:xfrm>
            <a:off x="7503818" y="9258300"/>
            <a:ext cx="2423062" cy="2057400"/>
          </a:xfrm>
          <a:custGeom>
            <a:avLst/>
            <a:gdLst/>
            <a:ahLst/>
            <a:cxnLst/>
            <a:rect l="l" t="t" r="r" b="b"/>
            <a:pathLst>
              <a:path w="2423062" h="2057400">
                <a:moveTo>
                  <a:pt x="0" y="0"/>
                </a:moveTo>
                <a:lnTo>
                  <a:pt x="2423063" y="0"/>
                </a:lnTo>
                <a:lnTo>
                  <a:pt x="2423063" y="2057400"/>
                </a:lnTo>
                <a:lnTo>
                  <a:pt x="0" y="205740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s-CL"/>
          </a:p>
        </p:txBody>
      </p:sp>
      <p:sp>
        <p:nvSpPr>
          <p:cNvPr id="13" name="Freeform 13"/>
          <p:cNvSpPr/>
          <p:nvPr/>
        </p:nvSpPr>
        <p:spPr>
          <a:xfrm>
            <a:off x="11597193" y="8436586"/>
            <a:ext cx="2460178" cy="2397556"/>
          </a:xfrm>
          <a:custGeom>
            <a:avLst/>
            <a:gdLst/>
            <a:ahLst/>
            <a:cxnLst/>
            <a:rect l="l" t="t" r="r" b="b"/>
            <a:pathLst>
              <a:path w="2460178" h="2397556">
                <a:moveTo>
                  <a:pt x="0" y="0"/>
                </a:moveTo>
                <a:lnTo>
                  <a:pt x="2460178" y="0"/>
                </a:lnTo>
                <a:lnTo>
                  <a:pt x="2460178" y="2397556"/>
                </a:lnTo>
                <a:lnTo>
                  <a:pt x="0" y="2397556"/>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s-CL"/>
          </a:p>
        </p:txBody>
      </p:sp>
      <p:sp>
        <p:nvSpPr>
          <p:cNvPr id="14" name="Freeform 14"/>
          <p:cNvSpPr/>
          <p:nvPr/>
        </p:nvSpPr>
        <p:spPr>
          <a:xfrm>
            <a:off x="724104" y="765701"/>
            <a:ext cx="1710746" cy="2328986"/>
          </a:xfrm>
          <a:custGeom>
            <a:avLst/>
            <a:gdLst/>
            <a:ahLst/>
            <a:cxnLst/>
            <a:rect l="l" t="t" r="r" b="b"/>
            <a:pathLst>
              <a:path w="1710746" h="2328986">
                <a:moveTo>
                  <a:pt x="0" y="0"/>
                </a:moveTo>
                <a:lnTo>
                  <a:pt x="1710746" y="0"/>
                </a:lnTo>
                <a:lnTo>
                  <a:pt x="1710746" y="2328986"/>
                </a:lnTo>
                <a:lnTo>
                  <a:pt x="0" y="2328986"/>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es-CL"/>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sp>
        <p:nvSpPr>
          <p:cNvPr id="2" name="Freeform 2"/>
          <p:cNvSpPr/>
          <p:nvPr/>
        </p:nvSpPr>
        <p:spPr>
          <a:xfrm>
            <a:off x="15920284" y="-355988"/>
            <a:ext cx="1683402" cy="3588648"/>
          </a:xfrm>
          <a:custGeom>
            <a:avLst/>
            <a:gdLst/>
            <a:ahLst/>
            <a:cxnLst/>
            <a:rect l="l" t="t" r="r" b="b"/>
            <a:pathLst>
              <a:path w="1683402" h="3588648">
                <a:moveTo>
                  <a:pt x="0" y="0"/>
                </a:moveTo>
                <a:lnTo>
                  <a:pt x="1683402" y="0"/>
                </a:lnTo>
                <a:lnTo>
                  <a:pt x="1683402" y="3588647"/>
                </a:lnTo>
                <a:lnTo>
                  <a:pt x="0" y="358864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s-CL"/>
          </a:p>
        </p:txBody>
      </p:sp>
      <p:sp>
        <p:nvSpPr>
          <p:cNvPr id="3" name="Freeform 3"/>
          <p:cNvSpPr/>
          <p:nvPr/>
        </p:nvSpPr>
        <p:spPr>
          <a:xfrm>
            <a:off x="3297530" y="8755291"/>
            <a:ext cx="2623523" cy="1760145"/>
          </a:xfrm>
          <a:custGeom>
            <a:avLst/>
            <a:gdLst/>
            <a:ahLst/>
            <a:cxnLst/>
            <a:rect l="l" t="t" r="r" b="b"/>
            <a:pathLst>
              <a:path w="2623523" h="1760145">
                <a:moveTo>
                  <a:pt x="0" y="0"/>
                </a:moveTo>
                <a:lnTo>
                  <a:pt x="2623523" y="0"/>
                </a:lnTo>
                <a:lnTo>
                  <a:pt x="2623523" y="1760146"/>
                </a:lnTo>
                <a:lnTo>
                  <a:pt x="0" y="17601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s-CL"/>
          </a:p>
        </p:txBody>
      </p:sp>
      <p:sp>
        <p:nvSpPr>
          <p:cNvPr id="4" name="Freeform 4"/>
          <p:cNvSpPr/>
          <p:nvPr/>
        </p:nvSpPr>
        <p:spPr>
          <a:xfrm>
            <a:off x="-521934" y="6972133"/>
            <a:ext cx="2492076" cy="2469421"/>
          </a:xfrm>
          <a:custGeom>
            <a:avLst/>
            <a:gdLst/>
            <a:ahLst/>
            <a:cxnLst/>
            <a:rect l="l" t="t" r="r" b="b"/>
            <a:pathLst>
              <a:path w="2492076" h="2469421">
                <a:moveTo>
                  <a:pt x="0" y="0"/>
                </a:moveTo>
                <a:lnTo>
                  <a:pt x="2492076" y="0"/>
                </a:lnTo>
                <a:lnTo>
                  <a:pt x="2492076" y="2469421"/>
                </a:lnTo>
                <a:lnTo>
                  <a:pt x="0" y="246942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s-CL"/>
          </a:p>
        </p:txBody>
      </p:sp>
      <p:sp>
        <p:nvSpPr>
          <p:cNvPr id="5" name="TextBox 5"/>
          <p:cNvSpPr txBox="1"/>
          <p:nvPr/>
        </p:nvSpPr>
        <p:spPr>
          <a:xfrm>
            <a:off x="4289282" y="4107912"/>
            <a:ext cx="9709435" cy="3276600"/>
          </a:xfrm>
          <a:prstGeom prst="rect">
            <a:avLst/>
          </a:prstGeom>
        </p:spPr>
        <p:txBody>
          <a:bodyPr lIns="0" tIns="0" rIns="0" bIns="0" rtlCol="0" anchor="t">
            <a:spAutoFit/>
          </a:bodyPr>
          <a:lstStyle/>
          <a:p>
            <a:pPr algn="ctr">
              <a:lnSpc>
                <a:spcPts val="12600"/>
              </a:lnSpc>
            </a:pPr>
            <a:r>
              <a:rPr lang="en-US" sz="12000">
                <a:solidFill>
                  <a:srgbClr val="FFFFFF"/>
                </a:solidFill>
                <a:latin typeface="Kagitingan"/>
                <a:ea typeface="Kagitingan"/>
                <a:cs typeface="Kagitingan"/>
                <a:sym typeface="Kagitingan"/>
              </a:rPr>
              <a:t>GRACIAS POR LA ATENCIÓN</a:t>
            </a:r>
          </a:p>
        </p:txBody>
      </p:sp>
      <p:sp>
        <p:nvSpPr>
          <p:cNvPr id="6" name="Freeform 6"/>
          <p:cNvSpPr/>
          <p:nvPr/>
        </p:nvSpPr>
        <p:spPr>
          <a:xfrm>
            <a:off x="3670755" y="-1241091"/>
            <a:ext cx="3111534" cy="3436433"/>
          </a:xfrm>
          <a:custGeom>
            <a:avLst/>
            <a:gdLst/>
            <a:ahLst/>
            <a:cxnLst/>
            <a:rect l="l" t="t" r="r" b="b"/>
            <a:pathLst>
              <a:path w="3111534" h="3436433">
                <a:moveTo>
                  <a:pt x="0" y="0"/>
                </a:moveTo>
                <a:lnTo>
                  <a:pt x="3111534" y="0"/>
                </a:lnTo>
                <a:lnTo>
                  <a:pt x="3111534" y="3436434"/>
                </a:lnTo>
                <a:lnTo>
                  <a:pt x="0" y="343643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s-CL"/>
          </a:p>
        </p:txBody>
      </p:sp>
      <p:sp>
        <p:nvSpPr>
          <p:cNvPr id="7" name="Freeform 7"/>
          <p:cNvSpPr/>
          <p:nvPr/>
        </p:nvSpPr>
        <p:spPr>
          <a:xfrm>
            <a:off x="-643715" y="4021888"/>
            <a:ext cx="2735639" cy="2243224"/>
          </a:xfrm>
          <a:custGeom>
            <a:avLst/>
            <a:gdLst/>
            <a:ahLst/>
            <a:cxnLst/>
            <a:rect l="l" t="t" r="r" b="b"/>
            <a:pathLst>
              <a:path w="2735639" h="2243224">
                <a:moveTo>
                  <a:pt x="0" y="0"/>
                </a:moveTo>
                <a:lnTo>
                  <a:pt x="2735639" y="0"/>
                </a:lnTo>
                <a:lnTo>
                  <a:pt x="2735639" y="2243224"/>
                </a:lnTo>
                <a:lnTo>
                  <a:pt x="0" y="2243224"/>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s-CL"/>
          </a:p>
        </p:txBody>
      </p:sp>
      <p:sp>
        <p:nvSpPr>
          <p:cNvPr id="8" name="Freeform 8"/>
          <p:cNvSpPr/>
          <p:nvPr/>
        </p:nvSpPr>
        <p:spPr>
          <a:xfrm>
            <a:off x="12136668" y="-657323"/>
            <a:ext cx="2587517" cy="2587517"/>
          </a:xfrm>
          <a:custGeom>
            <a:avLst/>
            <a:gdLst/>
            <a:ahLst/>
            <a:cxnLst/>
            <a:rect l="l" t="t" r="r" b="b"/>
            <a:pathLst>
              <a:path w="2587517" h="2587517">
                <a:moveTo>
                  <a:pt x="0" y="0"/>
                </a:moveTo>
                <a:lnTo>
                  <a:pt x="2587517" y="0"/>
                </a:lnTo>
                <a:lnTo>
                  <a:pt x="2587517" y="2587517"/>
                </a:lnTo>
                <a:lnTo>
                  <a:pt x="0" y="2587517"/>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s-CL"/>
          </a:p>
        </p:txBody>
      </p:sp>
      <p:sp>
        <p:nvSpPr>
          <p:cNvPr id="9" name="Freeform 9"/>
          <p:cNvSpPr/>
          <p:nvPr/>
        </p:nvSpPr>
        <p:spPr>
          <a:xfrm>
            <a:off x="8361119" y="1034738"/>
            <a:ext cx="1565761" cy="2321209"/>
          </a:xfrm>
          <a:custGeom>
            <a:avLst/>
            <a:gdLst/>
            <a:ahLst/>
            <a:cxnLst/>
            <a:rect l="l" t="t" r="r" b="b"/>
            <a:pathLst>
              <a:path w="1565761" h="2321209">
                <a:moveTo>
                  <a:pt x="0" y="0"/>
                </a:moveTo>
                <a:lnTo>
                  <a:pt x="1565762" y="0"/>
                </a:lnTo>
                <a:lnTo>
                  <a:pt x="1565762" y="2321209"/>
                </a:lnTo>
                <a:lnTo>
                  <a:pt x="0" y="2321209"/>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s-CL"/>
          </a:p>
        </p:txBody>
      </p:sp>
      <p:sp>
        <p:nvSpPr>
          <p:cNvPr id="10" name="Freeform 10"/>
          <p:cNvSpPr/>
          <p:nvPr/>
        </p:nvSpPr>
        <p:spPr>
          <a:xfrm>
            <a:off x="15727684" y="7840137"/>
            <a:ext cx="1531616" cy="2836326"/>
          </a:xfrm>
          <a:custGeom>
            <a:avLst/>
            <a:gdLst/>
            <a:ahLst/>
            <a:cxnLst/>
            <a:rect l="l" t="t" r="r" b="b"/>
            <a:pathLst>
              <a:path w="1531616" h="2836326">
                <a:moveTo>
                  <a:pt x="0" y="0"/>
                </a:moveTo>
                <a:lnTo>
                  <a:pt x="1531616" y="0"/>
                </a:lnTo>
                <a:lnTo>
                  <a:pt x="1531616" y="2836326"/>
                </a:lnTo>
                <a:lnTo>
                  <a:pt x="0" y="2836326"/>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s-CL"/>
          </a:p>
        </p:txBody>
      </p:sp>
      <p:sp>
        <p:nvSpPr>
          <p:cNvPr id="11" name="Freeform 11"/>
          <p:cNvSpPr/>
          <p:nvPr/>
        </p:nvSpPr>
        <p:spPr>
          <a:xfrm>
            <a:off x="16400242" y="3955512"/>
            <a:ext cx="2762807" cy="2905437"/>
          </a:xfrm>
          <a:custGeom>
            <a:avLst/>
            <a:gdLst/>
            <a:ahLst/>
            <a:cxnLst/>
            <a:rect l="l" t="t" r="r" b="b"/>
            <a:pathLst>
              <a:path w="2762807" h="2905437">
                <a:moveTo>
                  <a:pt x="0" y="0"/>
                </a:moveTo>
                <a:lnTo>
                  <a:pt x="2762807" y="0"/>
                </a:lnTo>
                <a:lnTo>
                  <a:pt x="2762807" y="2905437"/>
                </a:lnTo>
                <a:lnTo>
                  <a:pt x="0" y="2905437"/>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s-CL"/>
          </a:p>
        </p:txBody>
      </p:sp>
      <p:sp>
        <p:nvSpPr>
          <p:cNvPr id="12" name="Freeform 12"/>
          <p:cNvSpPr/>
          <p:nvPr/>
        </p:nvSpPr>
        <p:spPr>
          <a:xfrm>
            <a:off x="7503818" y="9258300"/>
            <a:ext cx="2423062" cy="2057400"/>
          </a:xfrm>
          <a:custGeom>
            <a:avLst/>
            <a:gdLst/>
            <a:ahLst/>
            <a:cxnLst/>
            <a:rect l="l" t="t" r="r" b="b"/>
            <a:pathLst>
              <a:path w="2423062" h="2057400">
                <a:moveTo>
                  <a:pt x="0" y="0"/>
                </a:moveTo>
                <a:lnTo>
                  <a:pt x="2423063" y="0"/>
                </a:lnTo>
                <a:lnTo>
                  <a:pt x="2423063" y="2057400"/>
                </a:lnTo>
                <a:lnTo>
                  <a:pt x="0" y="205740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s-CL"/>
          </a:p>
        </p:txBody>
      </p:sp>
      <p:sp>
        <p:nvSpPr>
          <p:cNvPr id="13" name="Freeform 13"/>
          <p:cNvSpPr/>
          <p:nvPr/>
        </p:nvSpPr>
        <p:spPr>
          <a:xfrm>
            <a:off x="11597193" y="8436586"/>
            <a:ext cx="2460178" cy="2397556"/>
          </a:xfrm>
          <a:custGeom>
            <a:avLst/>
            <a:gdLst/>
            <a:ahLst/>
            <a:cxnLst/>
            <a:rect l="l" t="t" r="r" b="b"/>
            <a:pathLst>
              <a:path w="2460178" h="2397556">
                <a:moveTo>
                  <a:pt x="0" y="0"/>
                </a:moveTo>
                <a:lnTo>
                  <a:pt x="2460178" y="0"/>
                </a:lnTo>
                <a:lnTo>
                  <a:pt x="2460178" y="2397556"/>
                </a:lnTo>
                <a:lnTo>
                  <a:pt x="0" y="2397556"/>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s-CL"/>
          </a:p>
        </p:txBody>
      </p:sp>
      <p:sp>
        <p:nvSpPr>
          <p:cNvPr id="14" name="Freeform 14"/>
          <p:cNvSpPr/>
          <p:nvPr/>
        </p:nvSpPr>
        <p:spPr>
          <a:xfrm>
            <a:off x="724104" y="765701"/>
            <a:ext cx="1710746" cy="2328986"/>
          </a:xfrm>
          <a:custGeom>
            <a:avLst/>
            <a:gdLst/>
            <a:ahLst/>
            <a:cxnLst/>
            <a:rect l="l" t="t" r="r" b="b"/>
            <a:pathLst>
              <a:path w="1710746" h="2328986">
                <a:moveTo>
                  <a:pt x="0" y="0"/>
                </a:moveTo>
                <a:lnTo>
                  <a:pt x="1710746" y="0"/>
                </a:lnTo>
                <a:lnTo>
                  <a:pt x="1710746" y="2328986"/>
                </a:lnTo>
                <a:lnTo>
                  <a:pt x="0" y="2328986"/>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es-CL"/>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grpSp>
        <p:nvGrpSpPr>
          <p:cNvPr id="2" name="Group 2"/>
          <p:cNvGrpSpPr/>
          <p:nvPr/>
        </p:nvGrpSpPr>
        <p:grpSpPr>
          <a:xfrm>
            <a:off x="543455" y="1753533"/>
            <a:ext cx="17201089" cy="7398385"/>
            <a:chOff x="0" y="0"/>
            <a:chExt cx="4530328" cy="1948546"/>
          </a:xfrm>
        </p:grpSpPr>
        <p:sp>
          <p:nvSpPr>
            <p:cNvPr id="3" name="Freeform 3"/>
            <p:cNvSpPr/>
            <p:nvPr/>
          </p:nvSpPr>
          <p:spPr>
            <a:xfrm>
              <a:off x="0" y="0"/>
              <a:ext cx="4530328" cy="1948546"/>
            </a:xfrm>
            <a:custGeom>
              <a:avLst/>
              <a:gdLst/>
              <a:ahLst/>
              <a:cxnLst/>
              <a:rect l="l" t="t" r="r" b="b"/>
              <a:pathLst>
                <a:path w="4530328" h="1948546">
                  <a:moveTo>
                    <a:pt x="22954" y="0"/>
                  </a:moveTo>
                  <a:lnTo>
                    <a:pt x="4507374" y="0"/>
                  </a:lnTo>
                  <a:cubicBezTo>
                    <a:pt x="4513462" y="0"/>
                    <a:pt x="4519300" y="2418"/>
                    <a:pt x="4523605" y="6723"/>
                  </a:cubicBezTo>
                  <a:cubicBezTo>
                    <a:pt x="4527910" y="11028"/>
                    <a:pt x="4530328" y="16866"/>
                    <a:pt x="4530328" y="22954"/>
                  </a:cubicBezTo>
                  <a:lnTo>
                    <a:pt x="4530328" y="1925592"/>
                  </a:lnTo>
                  <a:cubicBezTo>
                    <a:pt x="4530328" y="1931680"/>
                    <a:pt x="4527910" y="1937518"/>
                    <a:pt x="4523605" y="1941823"/>
                  </a:cubicBezTo>
                  <a:cubicBezTo>
                    <a:pt x="4519300" y="1946128"/>
                    <a:pt x="4513462" y="1948546"/>
                    <a:pt x="4507374" y="1948546"/>
                  </a:cubicBezTo>
                  <a:lnTo>
                    <a:pt x="22954" y="1948546"/>
                  </a:lnTo>
                  <a:cubicBezTo>
                    <a:pt x="16866" y="1948546"/>
                    <a:pt x="11028" y="1946128"/>
                    <a:pt x="6723" y="1941823"/>
                  </a:cubicBezTo>
                  <a:cubicBezTo>
                    <a:pt x="2418" y="1937518"/>
                    <a:pt x="0" y="1931680"/>
                    <a:pt x="0" y="1925592"/>
                  </a:cubicBezTo>
                  <a:lnTo>
                    <a:pt x="0" y="22954"/>
                  </a:lnTo>
                  <a:cubicBezTo>
                    <a:pt x="0" y="16866"/>
                    <a:pt x="2418" y="11028"/>
                    <a:pt x="6723" y="6723"/>
                  </a:cubicBezTo>
                  <a:cubicBezTo>
                    <a:pt x="11028" y="2418"/>
                    <a:pt x="16866" y="0"/>
                    <a:pt x="22954" y="0"/>
                  </a:cubicBezTo>
                  <a:close/>
                </a:path>
              </a:pathLst>
            </a:custGeom>
            <a:solidFill>
              <a:srgbClr val="A8D0F0"/>
            </a:solidFill>
          </p:spPr>
          <p:txBody>
            <a:bodyPr/>
            <a:lstStyle/>
            <a:p>
              <a:endParaRPr lang="es-CL"/>
            </a:p>
          </p:txBody>
        </p:sp>
        <p:sp>
          <p:nvSpPr>
            <p:cNvPr id="4" name="TextBox 4"/>
            <p:cNvSpPr txBox="1"/>
            <p:nvPr/>
          </p:nvSpPr>
          <p:spPr>
            <a:xfrm>
              <a:off x="0" y="-47625"/>
              <a:ext cx="4530328" cy="19961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43455" y="533075"/>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01</a:t>
            </a:r>
          </a:p>
        </p:txBody>
      </p:sp>
      <p:sp>
        <p:nvSpPr>
          <p:cNvPr id="6" name="TextBox 6"/>
          <p:cNvSpPr txBox="1"/>
          <p:nvPr/>
        </p:nvSpPr>
        <p:spPr>
          <a:xfrm>
            <a:off x="1455045" y="2154708"/>
            <a:ext cx="15578478" cy="6886298"/>
          </a:xfrm>
          <a:prstGeom prst="rect">
            <a:avLst/>
          </a:prstGeom>
        </p:spPr>
        <p:txBody>
          <a:bodyPr lIns="0" tIns="0" rIns="0" bIns="0" rtlCol="0" anchor="t">
            <a:spAutoFit/>
          </a:bodyPr>
          <a:lstStyle/>
          <a:p>
            <a:pPr algn="ctr">
              <a:lnSpc>
                <a:spcPts val="3659"/>
              </a:lnSpc>
            </a:pPr>
            <a:r>
              <a:rPr lang="en-US" sz="3485">
                <a:solidFill>
                  <a:srgbClr val="2C5371"/>
                </a:solidFill>
                <a:latin typeface="Kagitingan"/>
                <a:ea typeface="Kagitingan"/>
                <a:cs typeface="Kagitingan"/>
                <a:sym typeface="Kagitingan"/>
              </a:rPr>
              <a:t>El proyecto APT consiste en el desarrollo de OfiSync, un sistema multiplataforma (portal web y aplicación móvil) diseñado para modernizar y automatizar los procesos administrativos en edificios. Su objetivo es facilitar la gestión de gastos comunes, reservas de servicios, bitácoras y control de accesos, reemplazando métodos manuales y el uso de herramientas como Excel.</a:t>
            </a:r>
          </a:p>
          <a:p>
            <a:pPr algn="ctr">
              <a:lnSpc>
                <a:spcPts val="3659"/>
              </a:lnSpc>
            </a:pPr>
            <a:r>
              <a:rPr lang="en-US" sz="3485">
                <a:solidFill>
                  <a:srgbClr val="2C5371"/>
                </a:solidFill>
                <a:latin typeface="Kagitingan"/>
                <a:ea typeface="Kagitingan"/>
                <a:cs typeface="Kagitingan"/>
                <a:sym typeface="Kagitingan"/>
              </a:rPr>
              <a:t>Relevancia: Este proyecto aborda la falta de digitalización en muchos edificios de la Región Metropolitana, donde aún se gestionan procesos manualmente. OfiSync ofrece una solución accesible que mejorará la eficiencia operativa, reducirá errores administrativos y aumentará la transparencia, beneficiando a administradores, conserjes, personal de aseo e inquilinos.</a:t>
            </a:r>
          </a:p>
          <a:p>
            <a:pPr marL="0" lvl="0" indent="0" algn="ctr">
              <a:lnSpc>
                <a:spcPts val="3659"/>
              </a:lnSpc>
            </a:pPr>
            <a:endParaRPr lang="en-US" sz="3485">
              <a:solidFill>
                <a:srgbClr val="2C5371"/>
              </a:solidFill>
              <a:latin typeface="Kagitingan"/>
              <a:ea typeface="Kagitingan"/>
              <a:cs typeface="Kagitingan"/>
              <a:sym typeface="Kagitingan"/>
            </a:endParaRPr>
          </a:p>
          <a:p>
            <a:pPr marL="0" lvl="0" indent="0" algn="ctr">
              <a:lnSpc>
                <a:spcPts val="3659"/>
              </a:lnSpc>
            </a:pPr>
            <a:endParaRPr lang="en-US" sz="3485">
              <a:solidFill>
                <a:srgbClr val="2C5371"/>
              </a:solidFill>
              <a:latin typeface="Kagitingan"/>
              <a:ea typeface="Kagitingan"/>
              <a:cs typeface="Kagitingan"/>
              <a:sym typeface="Kagitingan"/>
            </a:endParaRPr>
          </a:p>
          <a:p>
            <a:pPr algn="ctr">
              <a:lnSpc>
                <a:spcPts val="3659"/>
              </a:lnSpc>
            </a:pPr>
            <a:endParaRPr lang="en-US" sz="3485">
              <a:solidFill>
                <a:srgbClr val="2C5371"/>
              </a:solidFill>
              <a:latin typeface="Kagitingan"/>
              <a:ea typeface="Kagitingan"/>
              <a:cs typeface="Kagitingan"/>
              <a:sym typeface="Kagitingan"/>
            </a:endParaRPr>
          </a:p>
        </p:txBody>
      </p:sp>
      <p:sp>
        <p:nvSpPr>
          <p:cNvPr id="7" name="TextBox 7"/>
          <p:cNvSpPr txBox="1"/>
          <p:nvPr/>
        </p:nvSpPr>
        <p:spPr>
          <a:xfrm>
            <a:off x="271149" y="716633"/>
            <a:ext cx="17201089" cy="671759"/>
          </a:xfrm>
          <a:prstGeom prst="rect">
            <a:avLst/>
          </a:prstGeom>
        </p:spPr>
        <p:txBody>
          <a:bodyPr lIns="0" tIns="0" rIns="0" bIns="0" rtlCol="0" anchor="t">
            <a:spAutoFit/>
          </a:bodyPr>
          <a:lstStyle/>
          <a:p>
            <a:pPr algn="ctr">
              <a:lnSpc>
                <a:spcPts val="5001"/>
              </a:lnSpc>
              <a:spcBef>
                <a:spcPct val="0"/>
              </a:spcBef>
            </a:pPr>
            <a:r>
              <a:rPr lang="en-US" sz="4762">
                <a:solidFill>
                  <a:srgbClr val="FFFFFF"/>
                </a:solidFill>
                <a:latin typeface="Kagitingan"/>
                <a:ea typeface="Kagitingan"/>
                <a:cs typeface="Kagitingan"/>
                <a:sym typeface="Kagitingan"/>
              </a:rPr>
              <a:t>DESCRIPCIÓN OFISYNC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sp>
        <p:nvSpPr>
          <p:cNvPr id="2" name="TextBox 2"/>
          <p:cNvSpPr txBox="1"/>
          <p:nvPr/>
        </p:nvSpPr>
        <p:spPr>
          <a:xfrm>
            <a:off x="467815" y="326591"/>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02</a:t>
            </a:r>
          </a:p>
        </p:txBody>
      </p:sp>
      <p:sp>
        <p:nvSpPr>
          <p:cNvPr id="3" name="TextBox 3"/>
          <p:cNvSpPr txBox="1"/>
          <p:nvPr/>
        </p:nvSpPr>
        <p:spPr>
          <a:xfrm>
            <a:off x="9144000" y="691933"/>
            <a:ext cx="8600545" cy="740208"/>
          </a:xfrm>
          <a:prstGeom prst="rect">
            <a:avLst/>
          </a:prstGeom>
        </p:spPr>
        <p:txBody>
          <a:bodyPr lIns="0" tIns="0" rIns="0" bIns="0" rtlCol="0" anchor="t">
            <a:spAutoFit/>
          </a:bodyPr>
          <a:lstStyle/>
          <a:p>
            <a:pPr algn="r">
              <a:lnSpc>
                <a:spcPts val="5623"/>
              </a:lnSpc>
            </a:pPr>
            <a:r>
              <a:rPr lang="en-US" sz="5356">
                <a:solidFill>
                  <a:srgbClr val="FFFFFF"/>
                </a:solidFill>
                <a:latin typeface="Kagitingan"/>
                <a:ea typeface="Kagitingan"/>
                <a:cs typeface="Kagitingan"/>
                <a:sym typeface="Kagitingan"/>
              </a:rPr>
              <a:t>RELACION PERFIL DE EGRESO</a:t>
            </a:r>
          </a:p>
        </p:txBody>
      </p:sp>
      <p:grpSp>
        <p:nvGrpSpPr>
          <p:cNvPr id="4" name="Group 4"/>
          <p:cNvGrpSpPr/>
          <p:nvPr/>
        </p:nvGrpSpPr>
        <p:grpSpPr>
          <a:xfrm>
            <a:off x="1028700" y="1696640"/>
            <a:ext cx="7319224" cy="3777564"/>
            <a:chOff x="0" y="38100"/>
            <a:chExt cx="9758965" cy="5036752"/>
          </a:xfrm>
        </p:grpSpPr>
        <p:sp>
          <p:nvSpPr>
            <p:cNvPr id="5" name="TextBox 5"/>
            <p:cNvSpPr txBox="1"/>
            <p:nvPr/>
          </p:nvSpPr>
          <p:spPr>
            <a:xfrm>
              <a:off x="0" y="1603816"/>
              <a:ext cx="9758965" cy="3471036"/>
            </a:xfrm>
            <a:prstGeom prst="rect">
              <a:avLst/>
            </a:prstGeom>
          </p:spPr>
          <p:txBody>
            <a:bodyPr lIns="0" tIns="0" rIns="0" bIns="0" rtlCol="0" anchor="t">
              <a:spAutoFit/>
            </a:bodyPr>
            <a:lstStyle/>
            <a:p>
              <a:pPr algn="l">
                <a:lnSpc>
                  <a:spcPts val="2866"/>
                </a:lnSpc>
              </a:pPr>
              <a:r>
                <a:rPr lang="en-US" sz="2730" dirty="0">
                  <a:solidFill>
                    <a:srgbClr val="FFFFFF"/>
                  </a:solidFill>
                  <a:latin typeface="Kagitingan"/>
                  <a:ea typeface="Kagitingan"/>
                  <a:cs typeface="Kagitingan"/>
                  <a:sym typeface="Kagitingan"/>
                </a:rPr>
                <a:t>En </a:t>
              </a:r>
              <a:r>
                <a:rPr lang="en-US" sz="2730" dirty="0" err="1">
                  <a:solidFill>
                    <a:srgbClr val="FFFFFF"/>
                  </a:solidFill>
                  <a:latin typeface="Kagitingan"/>
                  <a:ea typeface="Kagitingan"/>
                  <a:cs typeface="Kagitingan"/>
                  <a:sym typeface="Kagitingan"/>
                </a:rPr>
                <a:t>OfiSync</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aplico</a:t>
              </a:r>
              <a:r>
                <a:rPr lang="en-US" sz="2730" dirty="0">
                  <a:solidFill>
                    <a:srgbClr val="FFFFFF"/>
                  </a:solidFill>
                  <a:latin typeface="Kagitingan"/>
                  <a:ea typeface="Kagitingan"/>
                  <a:cs typeface="Kagitingan"/>
                  <a:sym typeface="Kagitingan"/>
                </a:rPr>
                <a:t> las </a:t>
              </a:r>
              <a:r>
                <a:rPr lang="en-US" sz="2730" dirty="0" err="1">
                  <a:solidFill>
                    <a:srgbClr val="FFFFFF"/>
                  </a:solidFill>
                  <a:latin typeface="Kagitingan"/>
                  <a:ea typeface="Kagitingan"/>
                  <a:cs typeface="Kagitingan"/>
                  <a:sym typeface="Kagitingan"/>
                </a:rPr>
                <a:t>competencias</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adquiridas</a:t>
              </a:r>
              <a:r>
                <a:rPr lang="en-US" sz="2730" dirty="0">
                  <a:solidFill>
                    <a:srgbClr val="FFFFFF"/>
                  </a:solidFill>
                  <a:latin typeface="Kagitingan"/>
                  <a:ea typeface="Kagitingan"/>
                  <a:cs typeface="Kagitingan"/>
                  <a:sym typeface="Kagitingan"/>
                </a:rPr>
                <a:t> para </a:t>
              </a:r>
              <a:r>
                <a:rPr lang="en-US" sz="2730" dirty="0" err="1">
                  <a:solidFill>
                    <a:srgbClr val="FFFFFF"/>
                  </a:solidFill>
                  <a:latin typeface="Kagitingan"/>
                  <a:ea typeface="Kagitingan"/>
                  <a:cs typeface="Kagitingan"/>
                  <a:sym typeface="Kagitingan"/>
                </a:rPr>
                <a:t>ofrecer</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soluciones</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informáticas</a:t>
              </a:r>
              <a:r>
                <a:rPr lang="en-US" sz="2730" dirty="0">
                  <a:solidFill>
                    <a:srgbClr val="FFFFFF"/>
                  </a:solidFill>
                  <a:latin typeface="Kagitingan"/>
                  <a:ea typeface="Kagitingan"/>
                  <a:cs typeface="Kagitingan"/>
                  <a:sym typeface="Kagitingan"/>
                </a:rPr>
                <a:t> que </a:t>
              </a:r>
              <a:r>
                <a:rPr lang="en-US" sz="2730" dirty="0" err="1">
                  <a:solidFill>
                    <a:srgbClr val="FFFFFF"/>
                  </a:solidFill>
                  <a:latin typeface="Kagitingan"/>
                  <a:ea typeface="Kagitingan"/>
                  <a:cs typeface="Kagitingan"/>
                  <a:sym typeface="Kagitingan"/>
                </a:rPr>
                <a:t>automatizan</a:t>
              </a:r>
              <a:r>
                <a:rPr lang="en-US" sz="2730" dirty="0">
                  <a:solidFill>
                    <a:srgbClr val="FFFFFF"/>
                  </a:solidFill>
                  <a:latin typeface="Kagitingan"/>
                  <a:ea typeface="Kagitingan"/>
                  <a:cs typeface="Kagitingan"/>
                  <a:sym typeface="Kagitingan"/>
                </a:rPr>
                <a:t> y </a:t>
              </a:r>
              <a:r>
                <a:rPr lang="en-US" sz="2730" dirty="0" err="1">
                  <a:solidFill>
                    <a:srgbClr val="FFFFFF"/>
                  </a:solidFill>
                  <a:latin typeface="Kagitingan"/>
                  <a:ea typeface="Kagitingan"/>
                  <a:cs typeface="Kagitingan"/>
                  <a:sym typeface="Kagitingan"/>
                </a:rPr>
                <a:t>optimizan</a:t>
              </a:r>
              <a:r>
                <a:rPr lang="en-US" sz="2730" dirty="0">
                  <a:solidFill>
                    <a:srgbClr val="FFFFFF"/>
                  </a:solidFill>
                  <a:latin typeface="Kagitingan"/>
                  <a:ea typeface="Kagitingan"/>
                  <a:cs typeface="Kagitingan"/>
                  <a:sym typeface="Kagitingan"/>
                </a:rPr>
                <a:t> la </a:t>
              </a:r>
              <a:r>
                <a:rPr lang="en-US" sz="2730" dirty="0" err="1">
                  <a:solidFill>
                    <a:srgbClr val="FFFFFF"/>
                  </a:solidFill>
                  <a:latin typeface="Kagitingan"/>
                  <a:ea typeface="Kagitingan"/>
                  <a:cs typeface="Kagitingan"/>
                  <a:sym typeface="Kagitingan"/>
                </a:rPr>
                <a:t>gestión</a:t>
              </a:r>
              <a:r>
                <a:rPr lang="en-US" sz="2730" dirty="0">
                  <a:solidFill>
                    <a:srgbClr val="FFFFFF"/>
                  </a:solidFill>
                  <a:latin typeface="Kagitingan"/>
                  <a:ea typeface="Kagitingan"/>
                  <a:cs typeface="Kagitingan"/>
                  <a:sym typeface="Kagitingan"/>
                </a:rPr>
                <a:t> de </a:t>
              </a:r>
              <a:r>
                <a:rPr lang="en-US" sz="2730" dirty="0" err="1">
                  <a:solidFill>
                    <a:srgbClr val="FFFFFF"/>
                  </a:solidFill>
                  <a:latin typeface="Kagitingan"/>
                  <a:ea typeface="Kagitingan"/>
                  <a:cs typeface="Kagitingan"/>
                  <a:sym typeface="Kagitingan"/>
                </a:rPr>
                <a:t>edificios</a:t>
              </a:r>
              <a:r>
                <a:rPr lang="en-US" sz="2730" dirty="0">
                  <a:solidFill>
                    <a:srgbClr val="FFFFFF"/>
                  </a:solidFill>
                  <a:latin typeface="Kagitingan"/>
                  <a:ea typeface="Kagitingan"/>
                  <a:cs typeface="Kagitingan"/>
                  <a:sym typeface="Kagitingan"/>
                </a:rPr>
                <a:t>. A </a:t>
              </a:r>
              <a:r>
                <a:rPr lang="en-US" sz="2730" dirty="0" err="1">
                  <a:solidFill>
                    <a:srgbClr val="FFFFFF"/>
                  </a:solidFill>
                  <a:latin typeface="Kagitingan"/>
                  <a:ea typeface="Kagitingan"/>
                  <a:cs typeface="Kagitingan"/>
                  <a:sym typeface="Kagitingan"/>
                </a:rPr>
                <a:t>través</a:t>
              </a:r>
              <a:r>
                <a:rPr lang="en-US" sz="2730" dirty="0">
                  <a:solidFill>
                    <a:srgbClr val="FFFFFF"/>
                  </a:solidFill>
                  <a:latin typeface="Kagitingan"/>
                  <a:ea typeface="Kagitingan"/>
                  <a:cs typeface="Kagitingan"/>
                  <a:sym typeface="Kagitingan"/>
                </a:rPr>
                <a:t> de un </a:t>
              </a:r>
              <a:r>
                <a:rPr lang="en-US" sz="2730" dirty="0" err="1">
                  <a:solidFill>
                    <a:srgbClr val="FFFFFF"/>
                  </a:solidFill>
                  <a:latin typeface="Kagitingan"/>
                  <a:ea typeface="Kagitingan"/>
                  <a:cs typeface="Kagitingan"/>
                  <a:sym typeface="Kagitingan"/>
                </a:rPr>
                <a:t>desarrollo</a:t>
              </a:r>
              <a:r>
                <a:rPr lang="en-US" sz="2730" dirty="0">
                  <a:solidFill>
                    <a:srgbClr val="FFFFFF"/>
                  </a:solidFill>
                  <a:latin typeface="Kagitingan"/>
                  <a:ea typeface="Kagitingan"/>
                  <a:cs typeface="Kagitingan"/>
                  <a:sym typeface="Kagitingan"/>
                </a:rPr>
                <a:t> de software </a:t>
              </a:r>
              <a:r>
                <a:rPr lang="en-US" sz="2730" dirty="0" err="1">
                  <a:solidFill>
                    <a:srgbClr val="FFFFFF"/>
                  </a:solidFill>
                  <a:latin typeface="Kagitingan"/>
                  <a:ea typeface="Kagitingan"/>
                  <a:cs typeface="Kagitingan"/>
                  <a:sym typeface="Kagitingan"/>
                </a:rPr>
                <a:t>estructurado</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implemento</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buenas</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prácticas</a:t>
              </a:r>
              <a:r>
                <a:rPr lang="en-US" sz="2730" dirty="0">
                  <a:solidFill>
                    <a:srgbClr val="FFFFFF"/>
                  </a:solidFill>
                  <a:latin typeface="Kagitingan"/>
                  <a:ea typeface="Kagitingan"/>
                  <a:cs typeface="Kagitingan"/>
                  <a:sym typeface="Kagitingan"/>
                </a:rPr>
                <a:t> de </a:t>
              </a:r>
              <a:r>
                <a:rPr lang="en-US" sz="2730" dirty="0" err="1">
                  <a:solidFill>
                    <a:srgbClr val="FFFFFF"/>
                  </a:solidFill>
                  <a:latin typeface="Kagitingan"/>
                  <a:ea typeface="Kagitingan"/>
                  <a:cs typeface="Kagitingan"/>
                  <a:sym typeface="Kagitingan"/>
                </a:rPr>
                <a:t>codificación</a:t>
              </a:r>
              <a:r>
                <a:rPr lang="en-US" sz="2730" dirty="0">
                  <a:solidFill>
                    <a:srgbClr val="FFFFFF"/>
                  </a:solidFill>
                  <a:latin typeface="Kagitingan"/>
                  <a:ea typeface="Kagitingan"/>
                  <a:cs typeface="Kagitingan"/>
                  <a:sym typeface="Kagitingan"/>
                </a:rPr>
                <a:t> que </a:t>
              </a:r>
              <a:r>
                <a:rPr lang="en-US" sz="2730" dirty="0" err="1">
                  <a:solidFill>
                    <a:srgbClr val="FFFFFF"/>
                  </a:solidFill>
                  <a:latin typeface="Kagitingan"/>
                  <a:ea typeface="Kagitingan"/>
                  <a:cs typeface="Kagitingan"/>
                  <a:sym typeface="Kagitingan"/>
                </a:rPr>
                <a:t>garantizan</a:t>
              </a:r>
              <a:r>
                <a:rPr lang="en-US" sz="2730" dirty="0">
                  <a:solidFill>
                    <a:srgbClr val="FFFFFF"/>
                  </a:solidFill>
                  <a:latin typeface="Kagitingan"/>
                  <a:ea typeface="Kagitingan"/>
                  <a:cs typeface="Kagitingan"/>
                  <a:sym typeface="Kagitingan"/>
                </a:rPr>
                <a:t> un </a:t>
              </a:r>
              <a:r>
                <a:rPr lang="en-US" sz="2730" dirty="0" err="1">
                  <a:solidFill>
                    <a:srgbClr val="FFFFFF"/>
                  </a:solidFill>
                  <a:latin typeface="Kagitingan"/>
                  <a:ea typeface="Kagitingan"/>
                  <a:cs typeface="Kagitingan"/>
                  <a:sym typeface="Kagitingan"/>
                </a:rPr>
                <a:t>producto</a:t>
              </a:r>
              <a:r>
                <a:rPr lang="en-US" sz="2730" dirty="0">
                  <a:solidFill>
                    <a:srgbClr val="FFFFFF"/>
                  </a:solidFill>
                  <a:latin typeface="Kagitingan"/>
                  <a:ea typeface="Kagitingan"/>
                  <a:cs typeface="Kagitingan"/>
                  <a:sym typeface="Kagitingan"/>
                </a:rPr>
                <a:t> de </a:t>
              </a:r>
              <a:r>
                <a:rPr lang="en-US" sz="2730" dirty="0" err="1">
                  <a:solidFill>
                    <a:srgbClr val="FFFFFF"/>
                  </a:solidFill>
                  <a:latin typeface="Kagitingan"/>
                  <a:ea typeface="Kagitingan"/>
                  <a:cs typeface="Kagitingan"/>
                  <a:sym typeface="Kagitingan"/>
                </a:rPr>
                <a:t>alta</a:t>
              </a:r>
              <a:r>
                <a:rPr lang="en-US" sz="2730" dirty="0">
                  <a:solidFill>
                    <a:srgbClr val="FFFFFF"/>
                  </a:solidFill>
                  <a:latin typeface="Kagitingan"/>
                  <a:ea typeface="Kagitingan"/>
                  <a:cs typeface="Kagitingan"/>
                  <a:sym typeface="Kagitingan"/>
                </a:rPr>
                <a:t> </a:t>
              </a:r>
              <a:r>
                <a:rPr lang="en-US" sz="2730" dirty="0" err="1">
                  <a:solidFill>
                    <a:srgbClr val="FFFFFF"/>
                  </a:solidFill>
                  <a:latin typeface="Kagitingan"/>
                  <a:ea typeface="Kagitingan"/>
                  <a:cs typeface="Kagitingan"/>
                  <a:sym typeface="Kagitingan"/>
                </a:rPr>
                <a:t>calidad</a:t>
              </a:r>
              <a:r>
                <a:rPr lang="en-US" sz="2730" dirty="0">
                  <a:solidFill>
                    <a:srgbClr val="FFFFFF"/>
                  </a:solidFill>
                  <a:latin typeface="Kagitingan"/>
                  <a:ea typeface="Kagitingan"/>
                  <a:cs typeface="Kagitingan"/>
                  <a:sym typeface="Kagitingan"/>
                </a:rPr>
                <a:t>.</a:t>
              </a:r>
            </a:p>
          </p:txBody>
        </p:sp>
        <p:sp>
          <p:nvSpPr>
            <p:cNvPr id="6" name="TextBox 6"/>
            <p:cNvSpPr txBox="1"/>
            <p:nvPr/>
          </p:nvSpPr>
          <p:spPr>
            <a:xfrm>
              <a:off x="0" y="38100"/>
              <a:ext cx="9758965" cy="1105567"/>
            </a:xfrm>
            <a:prstGeom prst="rect">
              <a:avLst/>
            </a:prstGeom>
          </p:spPr>
          <p:txBody>
            <a:bodyPr lIns="0" tIns="0" rIns="0" bIns="0" rtlCol="0" anchor="t">
              <a:spAutoFit/>
            </a:bodyPr>
            <a:lstStyle/>
            <a:p>
              <a:pPr algn="l">
                <a:lnSpc>
                  <a:spcPts val="3177"/>
                </a:lnSpc>
              </a:pPr>
              <a:r>
                <a:rPr lang="en-US" sz="3026">
                  <a:solidFill>
                    <a:srgbClr val="A8D0F0"/>
                  </a:solidFill>
                  <a:latin typeface="Kagitingan"/>
                  <a:ea typeface="Kagitingan"/>
                  <a:cs typeface="Kagitingan"/>
                  <a:sym typeface="Kagitingan"/>
                </a:rPr>
                <a:t>SOLUCIONES INFORMÁTICAS Y DESARROLLO DE SOFTWARE</a:t>
              </a:r>
            </a:p>
          </p:txBody>
        </p:sp>
      </p:grpSp>
      <p:grpSp>
        <p:nvGrpSpPr>
          <p:cNvPr id="7" name="Group 7"/>
          <p:cNvGrpSpPr/>
          <p:nvPr/>
        </p:nvGrpSpPr>
        <p:grpSpPr>
          <a:xfrm>
            <a:off x="9144000" y="2236488"/>
            <a:ext cx="7861420" cy="2725029"/>
            <a:chOff x="0" y="0"/>
            <a:chExt cx="10481893" cy="3633372"/>
          </a:xfrm>
        </p:grpSpPr>
        <p:sp>
          <p:nvSpPr>
            <p:cNvPr id="8" name="TextBox 8"/>
            <p:cNvSpPr txBox="1"/>
            <p:nvPr/>
          </p:nvSpPr>
          <p:spPr>
            <a:xfrm>
              <a:off x="0" y="1179254"/>
              <a:ext cx="10481893" cy="2454117"/>
            </a:xfrm>
            <a:prstGeom prst="rect">
              <a:avLst/>
            </a:prstGeom>
          </p:spPr>
          <p:txBody>
            <a:bodyPr lIns="0" tIns="0" rIns="0" bIns="0" rtlCol="0" anchor="t">
              <a:spAutoFit/>
            </a:bodyPr>
            <a:lstStyle/>
            <a:p>
              <a:pPr algn="l">
                <a:lnSpc>
                  <a:spcPts val="2880"/>
                </a:lnSpc>
              </a:pPr>
              <a:r>
                <a:rPr lang="en-US" sz="2743">
                  <a:solidFill>
                    <a:srgbClr val="FFFFFF"/>
                  </a:solidFill>
                  <a:latin typeface="Kagitingan"/>
                  <a:ea typeface="Kagitingan"/>
                  <a:cs typeface="Kagitingan"/>
                  <a:sym typeface="Kagitingan"/>
                </a:rPr>
                <a:t>Diseño un modelo de datos escalable que soporta todos los procesos del sistema, garantizando su eficiencia y consistencia. La arquitectura del sistema se define para cumplir con los estándares de la industria.</a:t>
              </a:r>
            </a:p>
          </p:txBody>
        </p:sp>
        <p:sp>
          <p:nvSpPr>
            <p:cNvPr id="9" name="TextBox 9"/>
            <p:cNvSpPr txBox="1"/>
            <p:nvPr/>
          </p:nvSpPr>
          <p:spPr>
            <a:xfrm>
              <a:off x="0" y="28575"/>
              <a:ext cx="10481893" cy="582383"/>
            </a:xfrm>
            <a:prstGeom prst="rect">
              <a:avLst/>
            </a:prstGeom>
          </p:spPr>
          <p:txBody>
            <a:bodyPr lIns="0" tIns="0" rIns="0" bIns="0" rtlCol="0" anchor="t">
              <a:spAutoFit/>
            </a:bodyPr>
            <a:lstStyle/>
            <a:p>
              <a:pPr algn="l">
                <a:lnSpc>
                  <a:spcPts val="3206"/>
                </a:lnSpc>
              </a:pPr>
              <a:r>
                <a:rPr lang="en-US" sz="3053">
                  <a:solidFill>
                    <a:srgbClr val="A8D0F0"/>
                  </a:solidFill>
                  <a:latin typeface="Kagitingan"/>
                  <a:ea typeface="Kagitingan"/>
                  <a:cs typeface="Kagitingan"/>
                  <a:sym typeface="Kagitingan"/>
                </a:rPr>
                <a:t>MODELOS DE DATOS Y ARQUITECTURA</a:t>
              </a:r>
            </a:p>
          </p:txBody>
        </p:sp>
      </p:grpSp>
      <p:grpSp>
        <p:nvGrpSpPr>
          <p:cNvPr id="10" name="Group 10"/>
          <p:cNvGrpSpPr/>
          <p:nvPr/>
        </p:nvGrpSpPr>
        <p:grpSpPr>
          <a:xfrm>
            <a:off x="1028700" y="6178495"/>
            <a:ext cx="7319224" cy="3036979"/>
            <a:chOff x="0" y="0"/>
            <a:chExt cx="9758965" cy="4049305"/>
          </a:xfrm>
        </p:grpSpPr>
        <p:sp>
          <p:nvSpPr>
            <p:cNvPr id="11" name="TextBox 11"/>
            <p:cNvSpPr txBox="1"/>
            <p:nvPr/>
          </p:nvSpPr>
          <p:spPr>
            <a:xfrm>
              <a:off x="0" y="1584968"/>
              <a:ext cx="9758965" cy="2464337"/>
            </a:xfrm>
            <a:prstGeom prst="rect">
              <a:avLst/>
            </a:prstGeom>
          </p:spPr>
          <p:txBody>
            <a:bodyPr lIns="0" tIns="0" rIns="0" bIns="0" rtlCol="0" anchor="t">
              <a:spAutoFit/>
            </a:bodyPr>
            <a:lstStyle/>
            <a:p>
              <a:pPr algn="l">
                <a:lnSpc>
                  <a:spcPts val="2909"/>
                </a:lnSpc>
              </a:pPr>
              <a:r>
                <a:rPr lang="en-US" sz="2771">
                  <a:solidFill>
                    <a:srgbClr val="FFFFFF"/>
                  </a:solidFill>
                  <a:latin typeface="Kagitingan"/>
                  <a:ea typeface="Kagitingan"/>
                  <a:cs typeface="Kagitingan"/>
                  <a:sym typeface="Kagitingan"/>
                </a:rPr>
                <a:t>Utilizo Scrum para gestionar el proyecto, lo que me permite planificar de manera iterativa, realizar entregas progresivas y adaptarme a cambios en los requerimientos, como me enseñaron en la carrera.</a:t>
              </a:r>
            </a:p>
          </p:txBody>
        </p:sp>
        <p:sp>
          <p:nvSpPr>
            <p:cNvPr id="12" name="TextBox 12"/>
            <p:cNvSpPr txBox="1"/>
            <p:nvPr/>
          </p:nvSpPr>
          <p:spPr>
            <a:xfrm>
              <a:off x="0" y="38100"/>
              <a:ext cx="9758965" cy="1105343"/>
            </a:xfrm>
            <a:prstGeom prst="rect">
              <a:avLst/>
            </a:prstGeom>
          </p:spPr>
          <p:txBody>
            <a:bodyPr lIns="0" tIns="0" rIns="0" bIns="0" rtlCol="0" anchor="t">
              <a:spAutoFit/>
            </a:bodyPr>
            <a:lstStyle/>
            <a:p>
              <a:pPr algn="l">
                <a:lnSpc>
                  <a:spcPts val="3168"/>
                </a:lnSpc>
              </a:pPr>
              <a:r>
                <a:rPr lang="en-US" sz="3017">
                  <a:solidFill>
                    <a:srgbClr val="A8D0F0"/>
                  </a:solidFill>
                  <a:latin typeface="Kagitingan"/>
                  <a:ea typeface="Kagitingan"/>
                  <a:cs typeface="Kagitingan"/>
                  <a:sym typeface="Kagitingan"/>
                </a:rPr>
                <a:t>GESTIÓN DE PROYECTOS Y METODOLOGÍAS ÁGILES</a:t>
              </a:r>
            </a:p>
          </p:txBody>
        </p:sp>
      </p:grpSp>
      <p:grpSp>
        <p:nvGrpSpPr>
          <p:cNvPr id="13" name="Group 13"/>
          <p:cNvGrpSpPr/>
          <p:nvPr/>
        </p:nvGrpSpPr>
        <p:grpSpPr>
          <a:xfrm>
            <a:off x="9144000" y="5977657"/>
            <a:ext cx="7861420" cy="2626993"/>
            <a:chOff x="0" y="0"/>
            <a:chExt cx="10481893" cy="3502658"/>
          </a:xfrm>
        </p:grpSpPr>
        <p:sp>
          <p:nvSpPr>
            <p:cNvPr id="14" name="TextBox 14"/>
            <p:cNvSpPr txBox="1"/>
            <p:nvPr/>
          </p:nvSpPr>
          <p:spPr>
            <a:xfrm>
              <a:off x="0" y="1048200"/>
              <a:ext cx="10481893" cy="2454457"/>
            </a:xfrm>
            <a:prstGeom prst="rect">
              <a:avLst/>
            </a:prstGeom>
          </p:spPr>
          <p:txBody>
            <a:bodyPr lIns="0" tIns="0" rIns="0" bIns="0" rtlCol="0" anchor="t">
              <a:spAutoFit/>
            </a:bodyPr>
            <a:lstStyle/>
            <a:p>
              <a:pPr algn="l">
                <a:lnSpc>
                  <a:spcPts val="2895"/>
                </a:lnSpc>
              </a:pPr>
              <a:r>
                <a:rPr lang="en-US" sz="2757">
                  <a:solidFill>
                    <a:srgbClr val="FFFFFF"/>
                  </a:solidFill>
                  <a:latin typeface="Kagitingan"/>
                  <a:ea typeface="Kagitingan"/>
                  <a:cs typeface="Kagitingan"/>
                  <a:sym typeface="Kagitingan"/>
                </a:rPr>
                <a:t>Implemento la automatización de procesos clave y aseguro la seguridad del sistema, utilizando validaciones y cifrado para proteger la información, lo cual es fundamental para cumplir con los estándares actuales de la industria.</a:t>
              </a:r>
            </a:p>
          </p:txBody>
        </p:sp>
        <p:sp>
          <p:nvSpPr>
            <p:cNvPr id="15" name="TextBox 15"/>
            <p:cNvSpPr txBox="1"/>
            <p:nvPr/>
          </p:nvSpPr>
          <p:spPr>
            <a:xfrm>
              <a:off x="0" y="28575"/>
              <a:ext cx="10481893" cy="582447"/>
            </a:xfrm>
            <a:prstGeom prst="rect">
              <a:avLst/>
            </a:prstGeom>
          </p:spPr>
          <p:txBody>
            <a:bodyPr lIns="0" tIns="0" rIns="0" bIns="0" rtlCol="0" anchor="t">
              <a:spAutoFit/>
            </a:bodyPr>
            <a:lstStyle/>
            <a:p>
              <a:pPr algn="l">
                <a:lnSpc>
                  <a:spcPts val="3208"/>
                </a:lnSpc>
              </a:pPr>
              <a:r>
                <a:rPr lang="en-US" sz="3055">
                  <a:solidFill>
                    <a:srgbClr val="A8D0F0"/>
                  </a:solidFill>
                  <a:latin typeface="Kagitingan"/>
                  <a:ea typeface="Kagitingan"/>
                  <a:cs typeface="Kagitingan"/>
                  <a:sym typeface="Kagitingan"/>
                </a:rPr>
                <a:t>AUTOMATIZACIÓN DE PROCESOS Y SEGURIDAD</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grpSp>
        <p:nvGrpSpPr>
          <p:cNvPr id="2" name="Group 2"/>
          <p:cNvGrpSpPr/>
          <p:nvPr/>
        </p:nvGrpSpPr>
        <p:grpSpPr>
          <a:xfrm>
            <a:off x="533930" y="1763869"/>
            <a:ext cx="17201089" cy="8094279"/>
            <a:chOff x="0" y="0"/>
            <a:chExt cx="4530328" cy="2131827"/>
          </a:xfrm>
        </p:grpSpPr>
        <p:sp>
          <p:nvSpPr>
            <p:cNvPr id="3" name="Freeform 3"/>
            <p:cNvSpPr/>
            <p:nvPr/>
          </p:nvSpPr>
          <p:spPr>
            <a:xfrm>
              <a:off x="0" y="0"/>
              <a:ext cx="4530328" cy="2131826"/>
            </a:xfrm>
            <a:custGeom>
              <a:avLst/>
              <a:gdLst/>
              <a:ahLst/>
              <a:cxnLst/>
              <a:rect l="l" t="t" r="r" b="b"/>
              <a:pathLst>
                <a:path w="4530328" h="2131826">
                  <a:moveTo>
                    <a:pt x="22954" y="0"/>
                  </a:moveTo>
                  <a:lnTo>
                    <a:pt x="4507374" y="0"/>
                  </a:lnTo>
                  <a:cubicBezTo>
                    <a:pt x="4513462" y="0"/>
                    <a:pt x="4519300" y="2418"/>
                    <a:pt x="4523605" y="6723"/>
                  </a:cubicBezTo>
                  <a:cubicBezTo>
                    <a:pt x="4527910" y="11028"/>
                    <a:pt x="4530328" y="16866"/>
                    <a:pt x="4530328" y="22954"/>
                  </a:cubicBezTo>
                  <a:lnTo>
                    <a:pt x="4530328" y="2108872"/>
                  </a:lnTo>
                  <a:cubicBezTo>
                    <a:pt x="4530328" y="2121550"/>
                    <a:pt x="4520051" y="2131826"/>
                    <a:pt x="4507374" y="2131826"/>
                  </a:cubicBezTo>
                  <a:lnTo>
                    <a:pt x="22954" y="2131826"/>
                  </a:lnTo>
                  <a:cubicBezTo>
                    <a:pt x="16866" y="2131826"/>
                    <a:pt x="11028" y="2129408"/>
                    <a:pt x="6723" y="2125103"/>
                  </a:cubicBezTo>
                  <a:cubicBezTo>
                    <a:pt x="2418" y="2120799"/>
                    <a:pt x="0" y="2114960"/>
                    <a:pt x="0" y="2108872"/>
                  </a:cubicBezTo>
                  <a:lnTo>
                    <a:pt x="0" y="22954"/>
                  </a:lnTo>
                  <a:cubicBezTo>
                    <a:pt x="0" y="16866"/>
                    <a:pt x="2418" y="11028"/>
                    <a:pt x="6723" y="6723"/>
                  </a:cubicBezTo>
                  <a:cubicBezTo>
                    <a:pt x="11028" y="2418"/>
                    <a:pt x="16866" y="0"/>
                    <a:pt x="22954" y="0"/>
                  </a:cubicBezTo>
                  <a:close/>
                </a:path>
              </a:pathLst>
            </a:custGeom>
            <a:solidFill>
              <a:srgbClr val="A8D0F0"/>
            </a:solidFill>
          </p:spPr>
          <p:txBody>
            <a:bodyPr/>
            <a:lstStyle/>
            <a:p>
              <a:endParaRPr lang="es-CL"/>
            </a:p>
          </p:txBody>
        </p:sp>
        <p:sp>
          <p:nvSpPr>
            <p:cNvPr id="4" name="TextBox 4"/>
            <p:cNvSpPr txBox="1"/>
            <p:nvPr/>
          </p:nvSpPr>
          <p:spPr>
            <a:xfrm>
              <a:off x="0" y="-47625"/>
              <a:ext cx="4530328" cy="217945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7290103" y="1868865"/>
            <a:ext cx="3319845" cy="1767827"/>
            <a:chOff x="0" y="0"/>
            <a:chExt cx="812800" cy="432818"/>
          </a:xfrm>
        </p:grpSpPr>
        <p:sp>
          <p:nvSpPr>
            <p:cNvPr id="6" name="Freeform 6"/>
            <p:cNvSpPr/>
            <p:nvPr/>
          </p:nvSpPr>
          <p:spPr>
            <a:xfrm>
              <a:off x="0" y="0"/>
              <a:ext cx="812800" cy="432818"/>
            </a:xfrm>
            <a:custGeom>
              <a:avLst/>
              <a:gdLst/>
              <a:ahLst/>
              <a:cxnLst/>
              <a:rect l="l" t="t" r="r" b="b"/>
              <a:pathLst>
                <a:path w="812800" h="432818">
                  <a:moveTo>
                    <a:pt x="406400" y="0"/>
                  </a:moveTo>
                  <a:cubicBezTo>
                    <a:pt x="181951" y="0"/>
                    <a:pt x="0" y="96890"/>
                    <a:pt x="0" y="216409"/>
                  </a:cubicBezTo>
                  <a:cubicBezTo>
                    <a:pt x="0" y="335929"/>
                    <a:pt x="181951" y="432818"/>
                    <a:pt x="406400" y="432818"/>
                  </a:cubicBezTo>
                  <a:cubicBezTo>
                    <a:pt x="630849" y="432818"/>
                    <a:pt x="812800" y="335929"/>
                    <a:pt x="812800" y="216409"/>
                  </a:cubicBezTo>
                  <a:cubicBezTo>
                    <a:pt x="812800" y="96890"/>
                    <a:pt x="630849" y="0"/>
                    <a:pt x="406400" y="0"/>
                  </a:cubicBezTo>
                  <a:close/>
                </a:path>
              </a:pathLst>
            </a:custGeom>
            <a:solidFill>
              <a:srgbClr val="2C5371"/>
            </a:solidFill>
            <a:ln w="38100" cap="sq">
              <a:solidFill>
                <a:srgbClr val="FFFFFF"/>
              </a:solidFill>
              <a:prstDash val="solid"/>
              <a:miter/>
            </a:ln>
          </p:spPr>
          <p:txBody>
            <a:bodyPr/>
            <a:lstStyle/>
            <a:p>
              <a:endParaRPr lang="es-CL"/>
            </a:p>
          </p:txBody>
        </p:sp>
        <p:sp>
          <p:nvSpPr>
            <p:cNvPr id="7" name="TextBox 7"/>
            <p:cNvSpPr txBox="1"/>
            <p:nvPr/>
          </p:nvSpPr>
          <p:spPr>
            <a:xfrm>
              <a:off x="76200" y="2477"/>
              <a:ext cx="660400" cy="389765"/>
            </a:xfrm>
            <a:prstGeom prst="rect">
              <a:avLst/>
            </a:prstGeom>
          </p:spPr>
          <p:txBody>
            <a:bodyPr lIns="50800" tIns="50800" rIns="50800" bIns="50800" rtlCol="0" anchor="ctr"/>
            <a:lstStyle/>
            <a:p>
              <a:pPr algn="ctr">
                <a:lnSpc>
                  <a:spcPts val="2859"/>
                </a:lnSpc>
              </a:pPr>
              <a:endParaRPr/>
            </a:p>
          </p:txBody>
        </p:sp>
      </p:grpSp>
      <p:grpSp>
        <p:nvGrpSpPr>
          <p:cNvPr id="8" name="Group 8"/>
          <p:cNvGrpSpPr/>
          <p:nvPr/>
        </p:nvGrpSpPr>
        <p:grpSpPr>
          <a:xfrm>
            <a:off x="12762599" y="1868865"/>
            <a:ext cx="3319845" cy="1767827"/>
            <a:chOff x="0" y="0"/>
            <a:chExt cx="812800" cy="432818"/>
          </a:xfrm>
        </p:grpSpPr>
        <p:sp>
          <p:nvSpPr>
            <p:cNvPr id="9" name="Freeform 9"/>
            <p:cNvSpPr/>
            <p:nvPr/>
          </p:nvSpPr>
          <p:spPr>
            <a:xfrm>
              <a:off x="0" y="0"/>
              <a:ext cx="812800" cy="432818"/>
            </a:xfrm>
            <a:custGeom>
              <a:avLst/>
              <a:gdLst/>
              <a:ahLst/>
              <a:cxnLst/>
              <a:rect l="l" t="t" r="r" b="b"/>
              <a:pathLst>
                <a:path w="812800" h="432818">
                  <a:moveTo>
                    <a:pt x="406400" y="0"/>
                  </a:moveTo>
                  <a:cubicBezTo>
                    <a:pt x="181951" y="0"/>
                    <a:pt x="0" y="96890"/>
                    <a:pt x="0" y="216409"/>
                  </a:cubicBezTo>
                  <a:cubicBezTo>
                    <a:pt x="0" y="335929"/>
                    <a:pt x="181951" y="432818"/>
                    <a:pt x="406400" y="432818"/>
                  </a:cubicBezTo>
                  <a:cubicBezTo>
                    <a:pt x="630849" y="432818"/>
                    <a:pt x="812800" y="335929"/>
                    <a:pt x="812800" y="216409"/>
                  </a:cubicBezTo>
                  <a:cubicBezTo>
                    <a:pt x="812800" y="96890"/>
                    <a:pt x="630849" y="0"/>
                    <a:pt x="406400" y="0"/>
                  </a:cubicBezTo>
                  <a:close/>
                </a:path>
              </a:pathLst>
            </a:custGeom>
            <a:solidFill>
              <a:srgbClr val="2C5371"/>
            </a:solidFill>
            <a:ln w="38100" cap="sq">
              <a:solidFill>
                <a:srgbClr val="FFFFFF"/>
              </a:solidFill>
              <a:prstDash val="solid"/>
              <a:miter/>
            </a:ln>
          </p:spPr>
          <p:txBody>
            <a:bodyPr/>
            <a:lstStyle/>
            <a:p>
              <a:endParaRPr lang="es-CL"/>
            </a:p>
          </p:txBody>
        </p:sp>
        <p:sp>
          <p:nvSpPr>
            <p:cNvPr id="10" name="TextBox 10"/>
            <p:cNvSpPr txBox="1"/>
            <p:nvPr/>
          </p:nvSpPr>
          <p:spPr>
            <a:xfrm>
              <a:off x="76200" y="2477"/>
              <a:ext cx="660400" cy="389765"/>
            </a:xfrm>
            <a:prstGeom prst="rect">
              <a:avLst/>
            </a:prstGeom>
          </p:spPr>
          <p:txBody>
            <a:bodyPr lIns="50800" tIns="50800" rIns="50800" bIns="50800" rtlCol="0" anchor="ctr"/>
            <a:lstStyle/>
            <a:p>
              <a:pPr algn="ctr">
                <a:lnSpc>
                  <a:spcPts val="2859"/>
                </a:lnSpc>
              </a:pPr>
              <a:endParaRPr/>
            </a:p>
          </p:txBody>
        </p:sp>
      </p:grpSp>
      <p:grpSp>
        <p:nvGrpSpPr>
          <p:cNvPr id="11" name="Group 11"/>
          <p:cNvGrpSpPr/>
          <p:nvPr/>
        </p:nvGrpSpPr>
        <p:grpSpPr>
          <a:xfrm>
            <a:off x="1924317" y="1859915"/>
            <a:ext cx="3319845" cy="1776778"/>
            <a:chOff x="0" y="0"/>
            <a:chExt cx="812800" cy="435010"/>
          </a:xfrm>
        </p:grpSpPr>
        <p:sp>
          <p:nvSpPr>
            <p:cNvPr id="12" name="Freeform 12"/>
            <p:cNvSpPr/>
            <p:nvPr/>
          </p:nvSpPr>
          <p:spPr>
            <a:xfrm>
              <a:off x="0" y="0"/>
              <a:ext cx="812800" cy="435010"/>
            </a:xfrm>
            <a:custGeom>
              <a:avLst/>
              <a:gdLst/>
              <a:ahLst/>
              <a:cxnLst/>
              <a:rect l="l" t="t" r="r" b="b"/>
              <a:pathLst>
                <a:path w="812800" h="435010">
                  <a:moveTo>
                    <a:pt x="406400" y="0"/>
                  </a:moveTo>
                  <a:cubicBezTo>
                    <a:pt x="181951" y="0"/>
                    <a:pt x="0" y="97380"/>
                    <a:pt x="0" y="217505"/>
                  </a:cubicBezTo>
                  <a:cubicBezTo>
                    <a:pt x="0" y="337629"/>
                    <a:pt x="181951" y="435010"/>
                    <a:pt x="406400" y="435010"/>
                  </a:cubicBezTo>
                  <a:cubicBezTo>
                    <a:pt x="630849" y="435010"/>
                    <a:pt x="812800" y="337629"/>
                    <a:pt x="812800" y="217505"/>
                  </a:cubicBezTo>
                  <a:cubicBezTo>
                    <a:pt x="812800" y="97380"/>
                    <a:pt x="630849" y="0"/>
                    <a:pt x="406400" y="0"/>
                  </a:cubicBezTo>
                  <a:close/>
                </a:path>
              </a:pathLst>
            </a:custGeom>
            <a:solidFill>
              <a:srgbClr val="2C5371"/>
            </a:solidFill>
            <a:ln w="38100" cap="sq">
              <a:solidFill>
                <a:srgbClr val="FFFFFF"/>
              </a:solidFill>
              <a:prstDash val="solid"/>
              <a:miter/>
            </a:ln>
          </p:spPr>
          <p:txBody>
            <a:bodyPr/>
            <a:lstStyle/>
            <a:p>
              <a:endParaRPr lang="es-CL"/>
            </a:p>
          </p:txBody>
        </p:sp>
        <p:sp>
          <p:nvSpPr>
            <p:cNvPr id="13" name="TextBox 13"/>
            <p:cNvSpPr txBox="1"/>
            <p:nvPr/>
          </p:nvSpPr>
          <p:spPr>
            <a:xfrm>
              <a:off x="76200" y="2682"/>
              <a:ext cx="660400" cy="391545"/>
            </a:xfrm>
            <a:prstGeom prst="rect">
              <a:avLst/>
            </a:prstGeom>
          </p:spPr>
          <p:txBody>
            <a:bodyPr lIns="50800" tIns="50800" rIns="50800" bIns="50800" rtlCol="0" anchor="ctr"/>
            <a:lstStyle/>
            <a:p>
              <a:pPr algn="ctr">
                <a:lnSpc>
                  <a:spcPts val="2859"/>
                </a:lnSpc>
              </a:pPr>
              <a:endParaRPr/>
            </a:p>
          </p:txBody>
        </p:sp>
      </p:grpSp>
      <p:sp>
        <p:nvSpPr>
          <p:cNvPr id="14" name="TextBox 14"/>
          <p:cNvSpPr txBox="1"/>
          <p:nvPr/>
        </p:nvSpPr>
        <p:spPr>
          <a:xfrm>
            <a:off x="543455" y="533075"/>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03</a:t>
            </a:r>
          </a:p>
        </p:txBody>
      </p:sp>
      <p:sp>
        <p:nvSpPr>
          <p:cNvPr id="15" name="TextBox 15"/>
          <p:cNvSpPr txBox="1"/>
          <p:nvPr/>
        </p:nvSpPr>
        <p:spPr>
          <a:xfrm>
            <a:off x="7740433" y="691933"/>
            <a:ext cx="10004111" cy="740208"/>
          </a:xfrm>
          <a:prstGeom prst="rect">
            <a:avLst/>
          </a:prstGeom>
        </p:spPr>
        <p:txBody>
          <a:bodyPr lIns="0" tIns="0" rIns="0" bIns="0" rtlCol="0" anchor="t">
            <a:spAutoFit/>
          </a:bodyPr>
          <a:lstStyle/>
          <a:p>
            <a:pPr algn="r">
              <a:lnSpc>
                <a:spcPts val="5623"/>
              </a:lnSpc>
            </a:pPr>
            <a:r>
              <a:rPr lang="en-US" sz="5356">
                <a:solidFill>
                  <a:srgbClr val="FFFFFF"/>
                </a:solidFill>
                <a:latin typeface="Kagitingan"/>
                <a:ea typeface="Kagitingan"/>
                <a:cs typeface="Kagitingan"/>
                <a:sym typeface="Kagitingan"/>
              </a:rPr>
              <a:t>FACTIBILIDAD DEL PROYECTO</a:t>
            </a:r>
          </a:p>
        </p:txBody>
      </p:sp>
      <p:sp>
        <p:nvSpPr>
          <p:cNvPr id="16" name="TextBox 16"/>
          <p:cNvSpPr txBox="1"/>
          <p:nvPr/>
        </p:nvSpPr>
        <p:spPr>
          <a:xfrm>
            <a:off x="1572955" y="3665267"/>
            <a:ext cx="4583813" cy="6192881"/>
          </a:xfrm>
          <a:prstGeom prst="rect">
            <a:avLst/>
          </a:prstGeom>
        </p:spPr>
        <p:txBody>
          <a:bodyPr lIns="0" tIns="0" rIns="0" bIns="0" rtlCol="0" anchor="t">
            <a:spAutoFit/>
          </a:bodyPr>
          <a:lstStyle/>
          <a:p>
            <a:pPr algn="ctr">
              <a:lnSpc>
                <a:spcPts val="2714"/>
              </a:lnSpc>
            </a:pPr>
            <a:r>
              <a:rPr lang="en-US" sz="2585">
                <a:solidFill>
                  <a:srgbClr val="2C5371"/>
                </a:solidFill>
                <a:latin typeface="Kagitingan"/>
                <a:ea typeface="Kagitingan"/>
                <a:cs typeface="Kagitingan"/>
                <a:sym typeface="Kagitingan"/>
              </a:rPr>
              <a:t>El proyecto es factible dentro del marco académico de la asignatura, ya que está bien delimitado en términos de funcionalidades y objetivos. Hemos definido un backlog organizado y priorizado con épicas e historias de usuario. El tiempo estimado de 11 semanas está dividido en 6 sprints, lo cual permite entregas frecuentes y el seguimiento del progreso. Las tecnologías que utilizaremos (como Ionic y Django) son accesibles y manejables dentro del contexto académico.</a:t>
            </a:r>
          </a:p>
        </p:txBody>
      </p:sp>
      <p:sp>
        <p:nvSpPr>
          <p:cNvPr id="17" name="TextBox 17"/>
          <p:cNvSpPr txBox="1"/>
          <p:nvPr/>
        </p:nvSpPr>
        <p:spPr>
          <a:xfrm>
            <a:off x="1201564" y="2438426"/>
            <a:ext cx="4583813" cy="507929"/>
          </a:xfrm>
          <a:prstGeom prst="rect">
            <a:avLst/>
          </a:prstGeom>
        </p:spPr>
        <p:txBody>
          <a:bodyPr lIns="0" tIns="0" rIns="0" bIns="0" rtlCol="0" anchor="t">
            <a:spAutoFit/>
          </a:bodyPr>
          <a:lstStyle/>
          <a:p>
            <a:pPr algn="ctr">
              <a:lnSpc>
                <a:spcPts val="3846"/>
              </a:lnSpc>
            </a:pPr>
            <a:r>
              <a:rPr lang="en-US" sz="3662">
                <a:solidFill>
                  <a:srgbClr val="FFFFFF"/>
                </a:solidFill>
                <a:latin typeface="Kagitingan"/>
                <a:ea typeface="Kagitingan"/>
                <a:cs typeface="Kagitingan"/>
                <a:sym typeface="Kagitingan"/>
              </a:rPr>
              <a:t>FORTALEZAS</a:t>
            </a:r>
          </a:p>
        </p:txBody>
      </p:sp>
      <p:sp>
        <p:nvSpPr>
          <p:cNvPr id="18" name="TextBox 18"/>
          <p:cNvSpPr txBox="1"/>
          <p:nvPr/>
        </p:nvSpPr>
        <p:spPr>
          <a:xfrm>
            <a:off x="6852093" y="3665267"/>
            <a:ext cx="4583813" cy="4135481"/>
          </a:xfrm>
          <a:prstGeom prst="rect">
            <a:avLst/>
          </a:prstGeom>
        </p:spPr>
        <p:txBody>
          <a:bodyPr lIns="0" tIns="0" rIns="0" bIns="0" rtlCol="0" anchor="t">
            <a:spAutoFit/>
          </a:bodyPr>
          <a:lstStyle/>
          <a:p>
            <a:pPr algn="ctr">
              <a:lnSpc>
                <a:spcPts val="2714"/>
              </a:lnSpc>
            </a:pPr>
            <a:r>
              <a:rPr lang="en-US" sz="2585">
                <a:solidFill>
                  <a:srgbClr val="2C5371"/>
                </a:solidFill>
                <a:latin typeface="Kagitingan"/>
                <a:ea typeface="Kagitingan"/>
                <a:cs typeface="Kagitingan"/>
                <a:sym typeface="Kagitingan"/>
              </a:rPr>
              <a:t>Algunas posibles dificultades incluyen la sincronización entre las plataformas (web y móvil) y la configuración del VPS. Estos pueden ser puntos de fricción durante el desarrollo del proyecto, pero se mitigarán mediante una planificación cuidadosa. Aparte, se requiere una planificación cuidadosa para no sobrecargar los sprints.</a:t>
            </a:r>
          </a:p>
        </p:txBody>
      </p:sp>
      <p:sp>
        <p:nvSpPr>
          <p:cNvPr id="19" name="TextBox 19"/>
          <p:cNvSpPr txBox="1"/>
          <p:nvPr/>
        </p:nvSpPr>
        <p:spPr>
          <a:xfrm>
            <a:off x="6658120" y="2230428"/>
            <a:ext cx="4583813" cy="993704"/>
          </a:xfrm>
          <a:prstGeom prst="rect">
            <a:avLst/>
          </a:prstGeom>
        </p:spPr>
        <p:txBody>
          <a:bodyPr lIns="0" tIns="0" rIns="0" bIns="0" rtlCol="0" anchor="t">
            <a:spAutoFit/>
          </a:bodyPr>
          <a:lstStyle/>
          <a:p>
            <a:pPr algn="ctr">
              <a:lnSpc>
                <a:spcPts val="3846"/>
              </a:lnSpc>
            </a:pPr>
            <a:r>
              <a:rPr lang="en-US" sz="3662">
                <a:solidFill>
                  <a:srgbClr val="FFFFFF"/>
                </a:solidFill>
                <a:latin typeface="Kagitingan"/>
                <a:ea typeface="Kagitingan"/>
                <a:cs typeface="Kagitingan"/>
                <a:sym typeface="Kagitingan"/>
              </a:rPr>
              <a:t>DIFICULTADES POTENCIALES</a:t>
            </a:r>
          </a:p>
        </p:txBody>
      </p:sp>
      <p:sp>
        <p:nvSpPr>
          <p:cNvPr id="20" name="TextBox 20"/>
          <p:cNvSpPr txBox="1"/>
          <p:nvPr/>
        </p:nvSpPr>
        <p:spPr>
          <a:xfrm>
            <a:off x="12131232" y="3665267"/>
            <a:ext cx="4583813" cy="2763881"/>
          </a:xfrm>
          <a:prstGeom prst="rect">
            <a:avLst/>
          </a:prstGeom>
        </p:spPr>
        <p:txBody>
          <a:bodyPr lIns="0" tIns="0" rIns="0" bIns="0" rtlCol="0" anchor="t">
            <a:spAutoFit/>
          </a:bodyPr>
          <a:lstStyle/>
          <a:p>
            <a:pPr algn="ctr">
              <a:lnSpc>
                <a:spcPts val="2714"/>
              </a:lnSpc>
            </a:pPr>
            <a:r>
              <a:rPr lang="en-US" sz="2585">
                <a:solidFill>
                  <a:srgbClr val="2C5371"/>
                </a:solidFill>
                <a:latin typeface="Kagitingan"/>
                <a:ea typeface="Kagitingan"/>
                <a:cs typeface="Kagitingan"/>
                <a:sym typeface="Kagitingan"/>
              </a:rPr>
              <a:t>Aplicaremos metodologías ágiles, priorizando las funcionalidades más críticas en los primeros sprints. Además, realizaremos pruebas frecuentes y validaciones de cada módulo antes de su integración final.</a:t>
            </a:r>
          </a:p>
        </p:txBody>
      </p:sp>
      <p:sp>
        <p:nvSpPr>
          <p:cNvPr id="21" name="TextBox 21"/>
          <p:cNvSpPr txBox="1"/>
          <p:nvPr/>
        </p:nvSpPr>
        <p:spPr>
          <a:xfrm>
            <a:off x="12130615" y="2522626"/>
            <a:ext cx="4583813" cy="507929"/>
          </a:xfrm>
          <a:prstGeom prst="rect">
            <a:avLst/>
          </a:prstGeom>
        </p:spPr>
        <p:txBody>
          <a:bodyPr lIns="0" tIns="0" rIns="0" bIns="0" rtlCol="0" anchor="t">
            <a:spAutoFit/>
          </a:bodyPr>
          <a:lstStyle/>
          <a:p>
            <a:pPr algn="ctr">
              <a:lnSpc>
                <a:spcPts val="3846"/>
              </a:lnSpc>
            </a:pPr>
            <a:r>
              <a:rPr lang="en-US" sz="3662">
                <a:solidFill>
                  <a:srgbClr val="FFFFFF"/>
                </a:solidFill>
                <a:latin typeface="Kagitingan"/>
                <a:ea typeface="Kagitingan"/>
                <a:cs typeface="Kagitingan"/>
                <a:sym typeface="Kagitingan"/>
              </a:rPr>
              <a:t>SOLUCIONES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grpSp>
        <p:nvGrpSpPr>
          <p:cNvPr id="2" name="Group 2"/>
          <p:cNvGrpSpPr/>
          <p:nvPr/>
        </p:nvGrpSpPr>
        <p:grpSpPr>
          <a:xfrm>
            <a:off x="543455" y="1753533"/>
            <a:ext cx="7700633" cy="7398385"/>
            <a:chOff x="0" y="0"/>
            <a:chExt cx="2028150" cy="1948546"/>
          </a:xfrm>
        </p:grpSpPr>
        <p:sp>
          <p:nvSpPr>
            <p:cNvPr id="3" name="Freeform 3"/>
            <p:cNvSpPr/>
            <p:nvPr/>
          </p:nvSpPr>
          <p:spPr>
            <a:xfrm>
              <a:off x="0" y="0"/>
              <a:ext cx="2028150" cy="1948546"/>
            </a:xfrm>
            <a:custGeom>
              <a:avLst/>
              <a:gdLst/>
              <a:ahLst/>
              <a:cxnLst/>
              <a:rect l="l" t="t" r="r" b="b"/>
              <a:pathLst>
                <a:path w="2028150" h="1948546">
                  <a:moveTo>
                    <a:pt x="51273" y="0"/>
                  </a:moveTo>
                  <a:lnTo>
                    <a:pt x="1976877" y="0"/>
                  </a:lnTo>
                  <a:cubicBezTo>
                    <a:pt x="1990475" y="0"/>
                    <a:pt x="2003517" y="5402"/>
                    <a:pt x="2013133" y="15018"/>
                  </a:cubicBezTo>
                  <a:cubicBezTo>
                    <a:pt x="2022748" y="24633"/>
                    <a:pt x="2028150" y="37675"/>
                    <a:pt x="2028150" y="51273"/>
                  </a:cubicBezTo>
                  <a:lnTo>
                    <a:pt x="2028150" y="1897273"/>
                  </a:lnTo>
                  <a:cubicBezTo>
                    <a:pt x="2028150" y="1925590"/>
                    <a:pt x="2005194" y="1948546"/>
                    <a:pt x="1976877" y="1948546"/>
                  </a:cubicBezTo>
                  <a:lnTo>
                    <a:pt x="51273" y="1948546"/>
                  </a:lnTo>
                  <a:cubicBezTo>
                    <a:pt x="22956" y="1948546"/>
                    <a:pt x="0" y="1925590"/>
                    <a:pt x="0" y="1897273"/>
                  </a:cubicBezTo>
                  <a:lnTo>
                    <a:pt x="0" y="51273"/>
                  </a:lnTo>
                  <a:cubicBezTo>
                    <a:pt x="0" y="22956"/>
                    <a:pt x="22956" y="0"/>
                    <a:pt x="51273" y="0"/>
                  </a:cubicBezTo>
                  <a:close/>
                </a:path>
              </a:pathLst>
            </a:custGeom>
            <a:solidFill>
              <a:srgbClr val="A8D0F0"/>
            </a:solidFill>
          </p:spPr>
          <p:txBody>
            <a:bodyPr/>
            <a:lstStyle/>
            <a:p>
              <a:endParaRPr lang="es-CL"/>
            </a:p>
          </p:txBody>
        </p:sp>
        <p:sp>
          <p:nvSpPr>
            <p:cNvPr id="4" name="TextBox 4"/>
            <p:cNvSpPr txBox="1"/>
            <p:nvPr/>
          </p:nvSpPr>
          <p:spPr>
            <a:xfrm>
              <a:off x="0" y="-47625"/>
              <a:ext cx="2028150" cy="1996171"/>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543455" y="533075"/>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04</a:t>
            </a:r>
          </a:p>
        </p:txBody>
      </p:sp>
      <p:sp>
        <p:nvSpPr>
          <p:cNvPr id="6" name="TextBox 6"/>
          <p:cNvSpPr txBox="1"/>
          <p:nvPr/>
        </p:nvSpPr>
        <p:spPr>
          <a:xfrm>
            <a:off x="1455045" y="2154708"/>
            <a:ext cx="6244432" cy="4600298"/>
          </a:xfrm>
          <a:prstGeom prst="rect">
            <a:avLst/>
          </a:prstGeom>
        </p:spPr>
        <p:txBody>
          <a:bodyPr lIns="0" tIns="0" rIns="0" bIns="0" rtlCol="0" anchor="t">
            <a:spAutoFit/>
          </a:bodyPr>
          <a:lstStyle/>
          <a:p>
            <a:pPr marL="0" lvl="0" indent="0" algn="ctr">
              <a:lnSpc>
                <a:spcPts val="3659"/>
              </a:lnSpc>
            </a:pPr>
            <a:r>
              <a:rPr lang="en-US" sz="3485">
                <a:solidFill>
                  <a:srgbClr val="2C5371"/>
                </a:solidFill>
                <a:latin typeface="Kagitingan"/>
                <a:ea typeface="Kagitingan"/>
                <a:cs typeface="Kagitingan"/>
                <a:sym typeface="Kagitingan"/>
              </a:rPr>
              <a:t>Objetivo General:</a:t>
            </a:r>
          </a:p>
          <a:p>
            <a:pPr algn="ctr">
              <a:lnSpc>
                <a:spcPts val="3659"/>
              </a:lnSpc>
            </a:pPr>
            <a:r>
              <a:rPr lang="en-US" sz="3485">
                <a:solidFill>
                  <a:srgbClr val="2C5371"/>
                </a:solidFill>
                <a:latin typeface="Kagitingan"/>
                <a:ea typeface="Kagitingan"/>
                <a:cs typeface="Kagitingan"/>
                <a:sym typeface="Kagitingan"/>
              </a:rPr>
              <a:t>Desarrollar un sistema multiplataforma compuesto por un portal web y una aplicación móvil que modernice y automatice la administración de edificios, mejorando la eficiencia operativa y la experiencia de los usuarios involucrados.</a:t>
            </a:r>
          </a:p>
        </p:txBody>
      </p:sp>
      <p:sp>
        <p:nvSpPr>
          <p:cNvPr id="7" name="TextBox 7"/>
          <p:cNvSpPr txBox="1"/>
          <p:nvPr/>
        </p:nvSpPr>
        <p:spPr>
          <a:xfrm>
            <a:off x="271149" y="466400"/>
            <a:ext cx="17201089" cy="671759"/>
          </a:xfrm>
          <a:prstGeom prst="rect">
            <a:avLst/>
          </a:prstGeom>
        </p:spPr>
        <p:txBody>
          <a:bodyPr lIns="0" tIns="0" rIns="0" bIns="0" rtlCol="0" anchor="t">
            <a:spAutoFit/>
          </a:bodyPr>
          <a:lstStyle/>
          <a:p>
            <a:pPr algn="ctr">
              <a:lnSpc>
                <a:spcPts val="5001"/>
              </a:lnSpc>
              <a:spcBef>
                <a:spcPct val="0"/>
              </a:spcBef>
            </a:pPr>
            <a:r>
              <a:rPr lang="en-US" sz="4762">
                <a:solidFill>
                  <a:srgbClr val="FFFFFF"/>
                </a:solidFill>
                <a:latin typeface="Kagitingan"/>
                <a:ea typeface="Kagitingan"/>
                <a:cs typeface="Kagitingan"/>
                <a:sym typeface="Kagitingan"/>
              </a:rPr>
              <a:t>OBJETIVOS DEL PROYECTO</a:t>
            </a:r>
          </a:p>
        </p:txBody>
      </p:sp>
      <p:grpSp>
        <p:nvGrpSpPr>
          <p:cNvPr id="8" name="Group 8"/>
          <p:cNvGrpSpPr/>
          <p:nvPr/>
        </p:nvGrpSpPr>
        <p:grpSpPr>
          <a:xfrm>
            <a:off x="9334009" y="1444307"/>
            <a:ext cx="7925291" cy="8420881"/>
            <a:chOff x="0" y="0"/>
            <a:chExt cx="2087319" cy="2217845"/>
          </a:xfrm>
        </p:grpSpPr>
        <p:sp>
          <p:nvSpPr>
            <p:cNvPr id="9" name="Freeform 9"/>
            <p:cNvSpPr/>
            <p:nvPr/>
          </p:nvSpPr>
          <p:spPr>
            <a:xfrm>
              <a:off x="0" y="0"/>
              <a:ext cx="2087319" cy="2217845"/>
            </a:xfrm>
            <a:custGeom>
              <a:avLst/>
              <a:gdLst/>
              <a:ahLst/>
              <a:cxnLst/>
              <a:rect l="l" t="t" r="r" b="b"/>
              <a:pathLst>
                <a:path w="2087319" h="2217845">
                  <a:moveTo>
                    <a:pt x="49820" y="0"/>
                  </a:moveTo>
                  <a:lnTo>
                    <a:pt x="2037499" y="0"/>
                  </a:lnTo>
                  <a:cubicBezTo>
                    <a:pt x="2050713" y="0"/>
                    <a:pt x="2063385" y="5249"/>
                    <a:pt x="2072728" y="14592"/>
                  </a:cubicBezTo>
                  <a:cubicBezTo>
                    <a:pt x="2082071" y="23935"/>
                    <a:pt x="2087319" y="36607"/>
                    <a:pt x="2087319" y="49820"/>
                  </a:cubicBezTo>
                  <a:lnTo>
                    <a:pt x="2087319" y="2168025"/>
                  </a:lnTo>
                  <a:cubicBezTo>
                    <a:pt x="2087319" y="2181238"/>
                    <a:pt x="2082071" y="2193910"/>
                    <a:pt x="2072728" y="2203253"/>
                  </a:cubicBezTo>
                  <a:cubicBezTo>
                    <a:pt x="2063385" y="2212596"/>
                    <a:pt x="2050713" y="2217845"/>
                    <a:pt x="2037499" y="2217845"/>
                  </a:cubicBezTo>
                  <a:lnTo>
                    <a:pt x="49820" y="2217845"/>
                  </a:lnTo>
                  <a:cubicBezTo>
                    <a:pt x="36607" y="2217845"/>
                    <a:pt x="23935" y="2212596"/>
                    <a:pt x="14592" y="2203253"/>
                  </a:cubicBezTo>
                  <a:cubicBezTo>
                    <a:pt x="5249" y="2193910"/>
                    <a:pt x="0" y="2181238"/>
                    <a:pt x="0" y="2168025"/>
                  </a:cubicBezTo>
                  <a:lnTo>
                    <a:pt x="0" y="49820"/>
                  </a:lnTo>
                  <a:cubicBezTo>
                    <a:pt x="0" y="36607"/>
                    <a:pt x="5249" y="23935"/>
                    <a:pt x="14592" y="14592"/>
                  </a:cubicBezTo>
                  <a:cubicBezTo>
                    <a:pt x="23935" y="5249"/>
                    <a:pt x="36607" y="0"/>
                    <a:pt x="49820" y="0"/>
                  </a:cubicBezTo>
                  <a:close/>
                </a:path>
              </a:pathLst>
            </a:custGeom>
            <a:solidFill>
              <a:srgbClr val="A8D0F0"/>
            </a:solidFill>
          </p:spPr>
          <p:txBody>
            <a:bodyPr/>
            <a:lstStyle/>
            <a:p>
              <a:endParaRPr lang="es-CL"/>
            </a:p>
          </p:txBody>
        </p:sp>
        <p:sp>
          <p:nvSpPr>
            <p:cNvPr id="10" name="TextBox 10"/>
            <p:cNvSpPr txBox="1"/>
            <p:nvPr/>
          </p:nvSpPr>
          <p:spPr>
            <a:xfrm>
              <a:off x="0" y="-47625"/>
              <a:ext cx="2087319" cy="2265470"/>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9491722" y="1782108"/>
            <a:ext cx="7609864" cy="6912969"/>
          </a:xfrm>
          <a:prstGeom prst="rect">
            <a:avLst/>
          </a:prstGeom>
        </p:spPr>
        <p:txBody>
          <a:bodyPr lIns="0" tIns="0" rIns="0" bIns="0" rtlCol="0" anchor="t">
            <a:spAutoFit/>
          </a:bodyPr>
          <a:lstStyle/>
          <a:p>
            <a:pPr marL="0" lvl="0" indent="0" algn="ctr">
              <a:lnSpc>
                <a:spcPts val="2819"/>
              </a:lnSpc>
            </a:pPr>
            <a:r>
              <a:rPr lang="en-US" sz="2685">
                <a:solidFill>
                  <a:srgbClr val="2C5371"/>
                </a:solidFill>
                <a:latin typeface="Kagitingan"/>
                <a:ea typeface="Kagitingan"/>
                <a:cs typeface="Kagitingan"/>
                <a:sym typeface="Kagitingan"/>
              </a:rPr>
              <a:t>Objetivos Específicos:</a:t>
            </a:r>
          </a:p>
          <a:p>
            <a:pPr marL="0" lvl="0" indent="0" algn="ctr">
              <a:lnSpc>
                <a:spcPts val="2819"/>
              </a:lnSpc>
            </a:pPr>
            <a:r>
              <a:rPr lang="en-US" sz="2685">
                <a:solidFill>
                  <a:srgbClr val="2C5371"/>
                </a:solidFill>
                <a:latin typeface="Kagitingan"/>
                <a:ea typeface="Kagitingan"/>
                <a:cs typeface="Kagitingan"/>
                <a:sym typeface="Kagitingan"/>
              </a:rPr>
              <a:t>Reducir errores administrativos mediante la digitalización de procesos clave como la gestión de gastos comunes, reservas y bitácoras.</a:t>
            </a:r>
          </a:p>
          <a:p>
            <a:pPr marL="0" lvl="0" indent="0" algn="ctr">
              <a:lnSpc>
                <a:spcPts val="2819"/>
              </a:lnSpc>
            </a:pPr>
            <a:endParaRPr lang="en-US" sz="2685">
              <a:solidFill>
                <a:srgbClr val="2C5371"/>
              </a:solidFill>
              <a:latin typeface="Kagitingan"/>
              <a:ea typeface="Kagitingan"/>
              <a:cs typeface="Kagitingan"/>
              <a:sym typeface="Kagitingan"/>
            </a:endParaRPr>
          </a:p>
          <a:p>
            <a:pPr marL="0" lvl="0" indent="0" algn="ctr">
              <a:lnSpc>
                <a:spcPts val="2819"/>
              </a:lnSpc>
            </a:pPr>
            <a:r>
              <a:rPr lang="en-US" sz="2685">
                <a:solidFill>
                  <a:srgbClr val="2C5371"/>
                </a:solidFill>
                <a:latin typeface="Kagitingan"/>
                <a:ea typeface="Kagitingan"/>
                <a:cs typeface="Kagitingan"/>
                <a:sym typeface="Kagitingan"/>
              </a:rPr>
              <a:t>Mejorar la transparencia y confianza de los inquilinos en la gestión de pagos y reservas, mediante un sistema accesible, seguro y eficiente.</a:t>
            </a:r>
          </a:p>
          <a:p>
            <a:pPr marL="0" lvl="0" indent="0" algn="ctr">
              <a:lnSpc>
                <a:spcPts val="2819"/>
              </a:lnSpc>
            </a:pPr>
            <a:endParaRPr lang="en-US" sz="2685">
              <a:solidFill>
                <a:srgbClr val="2C5371"/>
              </a:solidFill>
              <a:latin typeface="Kagitingan"/>
              <a:ea typeface="Kagitingan"/>
              <a:cs typeface="Kagitingan"/>
              <a:sym typeface="Kagitingan"/>
            </a:endParaRPr>
          </a:p>
          <a:p>
            <a:pPr marL="0" lvl="0" indent="0" algn="ctr">
              <a:lnSpc>
                <a:spcPts val="2819"/>
              </a:lnSpc>
            </a:pPr>
            <a:r>
              <a:rPr lang="en-US" sz="2685">
                <a:solidFill>
                  <a:srgbClr val="2C5371"/>
                </a:solidFill>
                <a:latin typeface="Kagitingan"/>
                <a:ea typeface="Kagitingan"/>
                <a:cs typeface="Kagitingan"/>
                <a:sym typeface="Kagitingan"/>
              </a:rPr>
              <a:t>Ahorrar tiempo y recursos optimizando los flujos de trabajo de administradores, conserjes y personal de aseo.</a:t>
            </a:r>
          </a:p>
          <a:p>
            <a:pPr marL="0" lvl="0" indent="0" algn="ctr">
              <a:lnSpc>
                <a:spcPts val="2819"/>
              </a:lnSpc>
            </a:pPr>
            <a:endParaRPr lang="en-US" sz="2685">
              <a:solidFill>
                <a:srgbClr val="2C5371"/>
              </a:solidFill>
              <a:latin typeface="Kagitingan"/>
              <a:ea typeface="Kagitingan"/>
              <a:cs typeface="Kagitingan"/>
              <a:sym typeface="Kagitingan"/>
            </a:endParaRPr>
          </a:p>
          <a:p>
            <a:pPr marL="0" lvl="0" indent="0" algn="ctr">
              <a:lnSpc>
                <a:spcPts val="2819"/>
              </a:lnSpc>
            </a:pPr>
            <a:r>
              <a:rPr lang="en-US" sz="2685">
                <a:solidFill>
                  <a:srgbClr val="2C5371"/>
                </a:solidFill>
                <a:latin typeface="Kagitingan"/>
                <a:ea typeface="Kagitingan"/>
                <a:cs typeface="Kagitingan"/>
                <a:sym typeface="Kagitingan"/>
              </a:rPr>
              <a:t>Desarrollar una solución escalable y flexible, capaz de adaptarse a futuras mejoras o ampliaciones funcionales.</a:t>
            </a:r>
          </a:p>
          <a:p>
            <a:pPr marL="0" lvl="0" indent="0" algn="ctr">
              <a:lnSpc>
                <a:spcPts val="2819"/>
              </a:lnSpc>
            </a:pPr>
            <a:endParaRPr lang="en-US" sz="2685">
              <a:solidFill>
                <a:srgbClr val="2C5371"/>
              </a:solidFill>
              <a:latin typeface="Kagitingan"/>
              <a:ea typeface="Kagitingan"/>
              <a:cs typeface="Kagitingan"/>
              <a:sym typeface="Kagitingan"/>
            </a:endParaRPr>
          </a:p>
          <a:p>
            <a:pPr algn="ctr">
              <a:lnSpc>
                <a:spcPts val="2189"/>
              </a:lnSpc>
            </a:pPr>
            <a:r>
              <a:rPr lang="en-US" sz="2085">
                <a:solidFill>
                  <a:srgbClr val="2C5371"/>
                </a:solidFill>
                <a:latin typeface="Kagitingan"/>
                <a:ea typeface="Kagitingan"/>
                <a:cs typeface="Kagitingan"/>
                <a:sym typeface="Kagitingan"/>
              </a:rPr>
              <a:t>Implementar metodologías ágiles para garantizar una gestión eficiente del desarrollo y entregas oportunas.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sp>
        <p:nvSpPr>
          <p:cNvPr id="2" name="TextBox 2"/>
          <p:cNvSpPr txBox="1"/>
          <p:nvPr/>
        </p:nvSpPr>
        <p:spPr>
          <a:xfrm>
            <a:off x="543455" y="533075"/>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05</a:t>
            </a:r>
          </a:p>
        </p:txBody>
      </p:sp>
      <p:sp>
        <p:nvSpPr>
          <p:cNvPr id="3" name="TextBox 3"/>
          <p:cNvSpPr txBox="1"/>
          <p:nvPr/>
        </p:nvSpPr>
        <p:spPr>
          <a:xfrm>
            <a:off x="9268373" y="691933"/>
            <a:ext cx="8476172" cy="740208"/>
          </a:xfrm>
          <a:prstGeom prst="rect">
            <a:avLst/>
          </a:prstGeom>
        </p:spPr>
        <p:txBody>
          <a:bodyPr lIns="0" tIns="0" rIns="0" bIns="0" rtlCol="0" anchor="t">
            <a:spAutoFit/>
          </a:bodyPr>
          <a:lstStyle/>
          <a:p>
            <a:pPr algn="r">
              <a:lnSpc>
                <a:spcPts val="5623"/>
              </a:lnSpc>
            </a:pPr>
            <a:r>
              <a:rPr lang="en-US" sz="5356">
                <a:solidFill>
                  <a:srgbClr val="FFFFFF"/>
                </a:solidFill>
                <a:latin typeface="Kagitingan"/>
                <a:ea typeface="Kagitingan"/>
                <a:cs typeface="Kagitingan"/>
                <a:sym typeface="Kagitingan"/>
              </a:rPr>
              <a:t>METODOLOGÍA DE TRABAJO</a:t>
            </a:r>
          </a:p>
        </p:txBody>
      </p:sp>
      <p:grpSp>
        <p:nvGrpSpPr>
          <p:cNvPr id="4" name="Group 4"/>
          <p:cNvGrpSpPr/>
          <p:nvPr/>
        </p:nvGrpSpPr>
        <p:grpSpPr>
          <a:xfrm>
            <a:off x="667828" y="1432142"/>
            <a:ext cx="17201089" cy="7897613"/>
            <a:chOff x="0" y="0"/>
            <a:chExt cx="4530328" cy="2080030"/>
          </a:xfrm>
        </p:grpSpPr>
        <p:sp>
          <p:nvSpPr>
            <p:cNvPr id="5" name="Freeform 5"/>
            <p:cNvSpPr/>
            <p:nvPr/>
          </p:nvSpPr>
          <p:spPr>
            <a:xfrm>
              <a:off x="0" y="0"/>
              <a:ext cx="4530328" cy="2080030"/>
            </a:xfrm>
            <a:custGeom>
              <a:avLst/>
              <a:gdLst/>
              <a:ahLst/>
              <a:cxnLst/>
              <a:rect l="l" t="t" r="r" b="b"/>
              <a:pathLst>
                <a:path w="4530328" h="2080030">
                  <a:moveTo>
                    <a:pt x="22954" y="0"/>
                  </a:moveTo>
                  <a:lnTo>
                    <a:pt x="4507374" y="0"/>
                  </a:lnTo>
                  <a:cubicBezTo>
                    <a:pt x="4513462" y="0"/>
                    <a:pt x="4519300" y="2418"/>
                    <a:pt x="4523605" y="6723"/>
                  </a:cubicBezTo>
                  <a:cubicBezTo>
                    <a:pt x="4527910" y="11028"/>
                    <a:pt x="4530328" y="16866"/>
                    <a:pt x="4530328" y="22954"/>
                  </a:cubicBezTo>
                  <a:lnTo>
                    <a:pt x="4530328" y="2057076"/>
                  </a:lnTo>
                  <a:cubicBezTo>
                    <a:pt x="4530328" y="2063163"/>
                    <a:pt x="4527910" y="2069002"/>
                    <a:pt x="4523605" y="2073307"/>
                  </a:cubicBezTo>
                  <a:cubicBezTo>
                    <a:pt x="4519300" y="2077611"/>
                    <a:pt x="4513462" y="2080030"/>
                    <a:pt x="4507374" y="2080030"/>
                  </a:cubicBezTo>
                  <a:lnTo>
                    <a:pt x="22954" y="2080030"/>
                  </a:lnTo>
                  <a:cubicBezTo>
                    <a:pt x="16866" y="2080030"/>
                    <a:pt x="11028" y="2077611"/>
                    <a:pt x="6723" y="2073307"/>
                  </a:cubicBezTo>
                  <a:cubicBezTo>
                    <a:pt x="2418" y="2069002"/>
                    <a:pt x="0" y="2063163"/>
                    <a:pt x="0" y="2057076"/>
                  </a:cubicBezTo>
                  <a:lnTo>
                    <a:pt x="0" y="22954"/>
                  </a:lnTo>
                  <a:cubicBezTo>
                    <a:pt x="0" y="16866"/>
                    <a:pt x="2418" y="11028"/>
                    <a:pt x="6723" y="6723"/>
                  </a:cubicBezTo>
                  <a:cubicBezTo>
                    <a:pt x="11028" y="2418"/>
                    <a:pt x="16866" y="0"/>
                    <a:pt x="22954" y="0"/>
                  </a:cubicBezTo>
                  <a:close/>
                </a:path>
              </a:pathLst>
            </a:custGeom>
            <a:solidFill>
              <a:srgbClr val="000000">
                <a:alpha val="0"/>
              </a:srgbClr>
            </a:solidFill>
            <a:ln w="38100" cap="rnd">
              <a:solidFill>
                <a:srgbClr val="A8D0F0"/>
              </a:solidFill>
              <a:prstDash val="solid"/>
              <a:round/>
            </a:ln>
          </p:spPr>
          <p:txBody>
            <a:bodyPr/>
            <a:lstStyle/>
            <a:p>
              <a:endParaRPr lang="es-CL"/>
            </a:p>
          </p:txBody>
        </p:sp>
        <p:sp>
          <p:nvSpPr>
            <p:cNvPr id="6" name="TextBox 6"/>
            <p:cNvSpPr txBox="1"/>
            <p:nvPr/>
          </p:nvSpPr>
          <p:spPr>
            <a:xfrm>
              <a:off x="0" y="-47625"/>
              <a:ext cx="4530328" cy="2127655"/>
            </a:xfrm>
            <a:prstGeom prst="rect">
              <a:avLst/>
            </a:prstGeom>
          </p:spPr>
          <p:txBody>
            <a:bodyPr lIns="50800" tIns="50800" rIns="50800" bIns="50800" rtlCol="0" anchor="ctr"/>
            <a:lstStyle/>
            <a:p>
              <a:pPr algn="ctr">
                <a:lnSpc>
                  <a:spcPts val="2659"/>
                </a:lnSpc>
              </a:pPr>
              <a:endParaRPr/>
            </a:p>
          </p:txBody>
        </p:sp>
      </p:grpSp>
      <p:grpSp>
        <p:nvGrpSpPr>
          <p:cNvPr id="7" name="Group 7"/>
          <p:cNvGrpSpPr/>
          <p:nvPr/>
        </p:nvGrpSpPr>
        <p:grpSpPr>
          <a:xfrm>
            <a:off x="1028700" y="2127119"/>
            <a:ext cx="8596252" cy="4292051"/>
            <a:chOff x="0" y="0"/>
            <a:chExt cx="11461669" cy="5722735"/>
          </a:xfrm>
        </p:grpSpPr>
        <p:sp>
          <p:nvSpPr>
            <p:cNvPr id="8" name="TextBox 8"/>
            <p:cNvSpPr txBox="1"/>
            <p:nvPr/>
          </p:nvSpPr>
          <p:spPr>
            <a:xfrm>
              <a:off x="0" y="1313648"/>
              <a:ext cx="11461669" cy="4409087"/>
            </a:xfrm>
            <a:prstGeom prst="rect">
              <a:avLst/>
            </a:prstGeom>
          </p:spPr>
          <p:txBody>
            <a:bodyPr lIns="0" tIns="0" rIns="0" bIns="0" rtlCol="0" anchor="t">
              <a:spAutoFit/>
            </a:bodyPr>
            <a:lstStyle/>
            <a:p>
              <a:pPr algn="l">
                <a:lnSpc>
                  <a:spcPts val="3240"/>
                </a:lnSpc>
              </a:pPr>
              <a:r>
                <a:rPr lang="en-US" sz="3086">
                  <a:solidFill>
                    <a:srgbClr val="FFFFFF"/>
                  </a:solidFill>
                  <a:latin typeface="Kagitingan"/>
                  <a:ea typeface="Kagitingan"/>
                  <a:cs typeface="Kagitingan"/>
                  <a:sym typeface="Kagitingan"/>
                </a:rPr>
                <a:t>El proyecto será desarrollado utilizando la metodología Scrum, con el objetivo de entregar resultados funcionales en ciclos cortos y facilitar la adaptación a cambios o nuevas prioridades. Scrum fomentará una colaboración continua entre los miembros del equipo y los stakeholders, permitiendo una retroalimentación constante.</a:t>
              </a:r>
            </a:p>
          </p:txBody>
        </p:sp>
        <p:sp>
          <p:nvSpPr>
            <p:cNvPr id="9" name="TextBox 9"/>
            <p:cNvSpPr txBox="1"/>
            <p:nvPr/>
          </p:nvSpPr>
          <p:spPr>
            <a:xfrm>
              <a:off x="0" y="57150"/>
              <a:ext cx="11461669" cy="836393"/>
            </a:xfrm>
            <a:prstGeom prst="rect">
              <a:avLst/>
            </a:prstGeom>
          </p:spPr>
          <p:txBody>
            <a:bodyPr lIns="0" tIns="0" rIns="0" bIns="0" rtlCol="0" anchor="t">
              <a:spAutoFit/>
            </a:bodyPr>
            <a:lstStyle/>
            <a:p>
              <a:pPr algn="l">
                <a:lnSpc>
                  <a:spcPts val="4668"/>
                </a:lnSpc>
              </a:pPr>
              <a:r>
                <a:rPr lang="en-US" sz="4446">
                  <a:solidFill>
                    <a:srgbClr val="A8D0F0"/>
                  </a:solidFill>
                  <a:latin typeface="Kagitingan"/>
                  <a:ea typeface="Kagitingan"/>
                  <a:cs typeface="Kagitingan"/>
                  <a:sym typeface="Kagitingan"/>
                </a:rPr>
                <a:t>METODOLOGÍA ÁGIL</a:t>
              </a:r>
            </a:p>
          </p:txBody>
        </p:sp>
      </p:grpSp>
      <p:grpSp>
        <p:nvGrpSpPr>
          <p:cNvPr id="10" name="Group 10"/>
          <p:cNvGrpSpPr/>
          <p:nvPr/>
        </p:nvGrpSpPr>
        <p:grpSpPr>
          <a:xfrm>
            <a:off x="10196581" y="2127119"/>
            <a:ext cx="7547964" cy="5607240"/>
            <a:chOff x="0" y="0"/>
            <a:chExt cx="10063952" cy="7476320"/>
          </a:xfrm>
        </p:grpSpPr>
        <p:sp>
          <p:nvSpPr>
            <p:cNvPr id="11" name="TextBox 11"/>
            <p:cNvSpPr txBox="1"/>
            <p:nvPr/>
          </p:nvSpPr>
          <p:spPr>
            <a:xfrm>
              <a:off x="0" y="1084837"/>
              <a:ext cx="10063952" cy="6391484"/>
            </a:xfrm>
            <a:prstGeom prst="rect">
              <a:avLst/>
            </a:prstGeom>
          </p:spPr>
          <p:txBody>
            <a:bodyPr lIns="0" tIns="0" rIns="0" bIns="0" rtlCol="0" anchor="t">
              <a:spAutoFit/>
            </a:bodyPr>
            <a:lstStyle/>
            <a:p>
              <a:pPr algn="l">
                <a:lnSpc>
                  <a:spcPts val="2729"/>
                </a:lnSpc>
              </a:pPr>
              <a:r>
                <a:rPr lang="en-US" sz="2599">
                  <a:solidFill>
                    <a:srgbClr val="FFFFFF"/>
                  </a:solidFill>
                  <a:latin typeface="Kagitingan"/>
                  <a:ea typeface="Kagitingan"/>
                  <a:cs typeface="Kagitingan"/>
                  <a:sym typeface="Kagitingan"/>
                </a:rPr>
                <a:t>Product Owner: Alexander Pulgar</a:t>
              </a:r>
            </a:p>
            <a:p>
              <a:pPr algn="l">
                <a:lnSpc>
                  <a:spcPts val="2729"/>
                </a:lnSpc>
              </a:pPr>
              <a:endParaRPr lang="en-US" sz="2599">
                <a:solidFill>
                  <a:srgbClr val="FFFFFF"/>
                </a:solidFill>
                <a:latin typeface="Kagitingan"/>
                <a:ea typeface="Kagitingan"/>
                <a:cs typeface="Kagitingan"/>
                <a:sym typeface="Kagitingan"/>
              </a:endParaRPr>
            </a:p>
            <a:p>
              <a:pPr algn="l">
                <a:lnSpc>
                  <a:spcPts val="2729"/>
                </a:lnSpc>
              </a:pPr>
              <a:r>
                <a:rPr lang="en-US" sz="2599">
                  <a:solidFill>
                    <a:srgbClr val="FFFFFF"/>
                  </a:solidFill>
                  <a:latin typeface="Kagitingan"/>
                  <a:ea typeface="Kagitingan"/>
                  <a:cs typeface="Kagitingan"/>
                  <a:sym typeface="Kagitingan"/>
                </a:rPr>
                <a:t>Scrum Master: John Herrera</a:t>
              </a:r>
            </a:p>
            <a:p>
              <a:pPr algn="l">
                <a:lnSpc>
                  <a:spcPts val="2729"/>
                </a:lnSpc>
              </a:pPr>
              <a:endParaRPr lang="en-US" sz="2599">
                <a:solidFill>
                  <a:srgbClr val="FFFFFF"/>
                </a:solidFill>
                <a:latin typeface="Kagitingan"/>
                <a:ea typeface="Kagitingan"/>
                <a:cs typeface="Kagitingan"/>
                <a:sym typeface="Kagitingan"/>
              </a:endParaRPr>
            </a:p>
            <a:p>
              <a:pPr algn="l">
                <a:lnSpc>
                  <a:spcPts val="2729"/>
                </a:lnSpc>
              </a:pPr>
              <a:r>
                <a:rPr lang="en-US" sz="2599">
                  <a:solidFill>
                    <a:srgbClr val="FFFFFF"/>
                  </a:solidFill>
                  <a:latin typeface="Kagitingan"/>
                  <a:ea typeface="Kagitingan"/>
                  <a:cs typeface="Kagitingan"/>
                  <a:sym typeface="Kagitingan"/>
                </a:rPr>
                <a:t>Dev. Front-End: John Herrera</a:t>
              </a:r>
            </a:p>
            <a:p>
              <a:pPr algn="l">
                <a:lnSpc>
                  <a:spcPts val="2729"/>
                </a:lnSpc>
              </a:pPr>
              <a:endParaRPr lang="en-US" sz="2599">
                <a:solidFill>
                  <a:srgbClr val="FFFFFF"/>
                </a:solidFill>
                <a:latin typeface="Kagitingan"/>
                <a:ea typeface="Kagitingan"/>
                <a:cs typeface="Kagitingan"/>
                <a:sym typeface="Kagitingan"/>
              </a:endParaRPr>
            </a:p>
            <a:p>
              <a:pPr algn="l">
                <a:lnSpc>
                  <a:spcPts val="2729"/>
                </a:lnSpc>
              </a:pPr>
              <a:r>
                <a:rPr lang="en-US" sz="2599">
                  <a:solidFill>
                    <a:srgbClr val="FFFFFF"/>
                  </a:solidFill>
                  <a:latin typeface="Kagitingan"/>
                  <a:ea typeface="Kagitingan"/>
                  <a:cs typeface="Kagitingan"/>
                  <a:sym typeface="Kagitingan"/>
                </a:rPr>
                <a:t>Developer Back-End 1: John Herrera</a:t>
              </a:r>
            </a:p>
            <a:p>
              <a:pPr algn="l">
                <a:lnSpc>
                  <a:spcPts val="2729"/>
                </a:lnSpc>
              </a:pPr>
              <a:r>
                <a:rPr lang="en-US" sz="2599">
                  <a:solidFill>
                    <a:srgbClr val="FFFFFF"/>
                  </a:solidFill>
                  <a:latin typeface="Kagitingan"/>
                  <a:ea typeface="Kagitingan"/>
                  <a:cs typeface="Kagitingan"/>
                  <a:sym typeface="Kagitingan"/>
                </a:rPr>
                <a:t>Developer Back-End 2: Erick San Martín</a:t>
              </a:r>
            </a:p>
            <a:p>
              <a:pPr algn="l">
                <a:lnSpc>
                  <a:spcPts val="2729"/>
                </a:lnSpc>
              </a:pPr>
              <a:r>
                <a:rPr lang="en-US" sz="2599">
                  <a:solidFill>
                    <a:srgbClr val="FFFFFF"/>
                  </a:solidFill>
                  <a:latin typeface="Kagitingan"/>
                  <a:ea typeface="Kagitingan"/>
                  <a:cs typeface="Kagitingan"/>
                  <a:sym typeface="Kagitingan"/>
                </a:rPr>
                <a:t>Developer Back-End 3: Alexander Pulgar</a:t>
              </a:r>
            </a:p>
            <a:p>
              <a:pPr algn="l">
                <a:lnSpc>
                  <a:spcPts val="2729"/>
                </a:lnSpc>
              </a:pPr>
              <a:r>
                <a:rPr lang="en-US" sz="2599">
                  <a:solidFill>
                    <a:srgbClr val="FFFFFF"/>
                  </a:solidFill>
                  <a:latin typeface="Kagitingan"/>
                  <a:ea typeface="Kagitingan"/>
                  <a:cs typeface="Kagitingan"/>
                  <a:sym typeface="Kagitingan"/>
                </a:rPr>
                <a:t>DBA: Erick San Martín</a:t>
              </a:r>
            </a:p>
            <a:p>
              <a:pPr algn="l">
                <a:lnSpc>
                  <a:spcPts val="2729"/>
                </a:lnSpc>
              </a:pPr>
              <a:endParaRPr lang="en-US" sz="2599">
                <a:solidFill>
                  <a:srgbClr val="FFFFFF"/>
                </a:solidFill>
                <a:latin typeface="Kagitingan"/>
                <a:ea typeface="Kagitingan"/>
                <a:cs typeface="Kagitingan"/>
                <a:sym typeface="Kagitingan"/>
              </a:endParaRPr>
            </a:p>
            <a:p>
              <a:pPr algn="l">
                <a:lnSpc>
                  <a:spcPts val="2729"/>
                </a:lnSpc>
              </a:pPr>
              <a:r>
                <a:rPr lang="en-US" sz="2599">
                  <a:solidFill>
                    <a:srgbClr val="FFFFFF"/>
                  </a:solidFill>
                  <a:latin typeface="Kagitingan"/>
                  <a:ea typeface="Kagitingan"/>
                  <a:cs typeface="Kagitingan"/>
                  <a:sym typeface="Kagitingan"/>
                </a:rPr>
                <a:t>QA 1: John Herrera</a:t>
              </a:r>
            </a:p>
            <a:p>
              <a:pPr algn="l">
                <a:lnSpc>
                  <a:spcPts val="2729"/>
                </a:lnSpc>
              </a:pPr>
              <a:r>
                <a:rPr lang="en-US" sz="2599">
                  <a:solidFill>
                    <a:srgbClr val="FFFFFF"/>
                  </a:solidFill>
                  <a:latin typeface="Kagitingan"/>
                  <a:ea typeface="Kagitingan"/>
                  <a:cs typeface="Kagitingan"/>
                  <a:sym typeface="Kagitingan"/>
                </a:rPr>
                <a:t>QA 2: Alexander Pulgar</a:t>
              </a:r>
            </a:p>
            <a:p>
              <a:pPr algn="l">
                <a:lnSpc>
                  <a:spcPts val="2729"/>
                </a:lnSpc>
              </a:pPr>
              <a:endParaRPr lang="en-US" sz="2599">
                <a:solidFill>
                  <a:srgbClr val="FFFFFF"/>
                </a:solidFill>
                <a:latin typeface="Kagitingan"/>
                <a:ea typeface="Kagitingan"/>
                <a:cs typeface="Kagitingan"/>
                <a:sym typeface="Kagitingan"/>
              </a:endParaRPr>
            </a:p>
          </p:txBody>
        </p:sp>
        <p:sp>
          <p:nvSpPr>
            <p:cNvPr id="12" name="TextBox 12"/>
            <p:cNvSpPr txBox="1"/>
            <p:nvPr/>
          </p:nvSpPr>
          <p:spPr>
            <a:xfrm>
              <a:off x="0" y="47625"/>
              <a:ext cx="10063952" cy="692304"/>
            </a:xfrm>
            <a:prstGeom prst="rect">
              <a:avLst/>
            </a:prstGeom>
          </p:spPr>
          <p:txBody>
            <a:bodyPr lIns="0" tIns="0" rIns="0" bIns="0" rtlCol="0" anchor="t">
              <a:spAutoFit/>
            </a:bodyPr>
            <a:lstStyle/>
            <a:p>
              <a:pPr algn="l">
                <a:lnSpc>
                  <a:spcPts val="3866"/>
                </a:lnSpc>
              </a:pPr>
              <a:r>
                <a:rPr lang="en-US" sz="3681">
                  <a:solidFill>
                    <a:srgbClr val="A8D0F0"/>
                  </a:solidFill>
                  <a:latin typeface="Kagitingan"/>
                  <a:ea typeface="Kagitingan"/>
                  <a:cs typeface="Kagitingan"/>
                  <a:sym typeface="Kagitingan"/>
                </a:rPr>
                <a:t>ROLES Y EQUIPO </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grpSp>
        <p:nvGrpSpPr>
          <p:cNvPr id="2" name="Group 2"/>
          <p:cNvGrpSpPr/>
          <p:nvPr/>
        </p:nvGrpSpPr>
        <p:grpSpPr>
          <a:xfrm>
            <a:off x="499773" y="1028700"/>
            <a:ext cx="5246595" cy="6805735"/>
            <a:chOff x="0" y="0"/>
            <a:chExt cx="1381819" cy="1792457"/>
          </a:xfrm>
        </p:grpSpPr>
        <p:sp>
          <p:nvSpPr>
            <p:cNvPr id="3" name="Freeform 3"/>
            <p:cNvSpPr/>
            <p:nvPr/>
          </p:nvSpPr>
          <p:spPr>
            <a:xfrm>
              <a:off x="0" y="0"/>
              <a:ext cx="1381819" cy="1792457"/>
            </a:xfrm>
            <a:custGeom>
              <a:avLst/>
              <a:gdLst/>
              <a:ahLst/>
              <a:cxnLst/>
              <a:rect l="l" t="t" r="r" b="b"/>
              <a:pathLst>
                <a:path w="1381819" h="1792457">
                  <a:moveTo>
                    <a:pt x="75256" y="0"/>
                  </a:moveTo>
                  <a:lnTo>
                    <a:pt x="1306563" y="0"/>
                  </a:lnTo>
                  <a:cubicBezTo>
                    <a:pt x="1348126" y="0"/>
                    <a:pt x="1381819" y="33693"/>
                    <a:pt x="1381819" y="75256"/>
                  </a:cubicBezTo>
                  <a:lnTo>
                    <a:pt x="1381819" y="1717201"/>
                  </a:lnTo>
                  <a:cubicBezTo>
                    <a:pt x="1381819" y="1758764"/>
                    <a:pt x="1348126" y="1792457"/>
                    <a:pt x="1306563" y="1792457"/>
                  </a:cubicBezTo>
                  <a:lnTo>
                    <a:pt x="75256" y="1792457"/>
                  </a:lnTo>
                  <a:cubicBezTo>
                    <a:pt x="33693" y="1792457"/>
                    <a:pt x="0" y="1758764"/>
                    <a:pt x="0" y="1717201"/>
                  </a:cubicBezTo>
                  <a:lnTo>
                    <a:pt x="0" y="75256"/>
                  </a:lnTo>
                  <a:cubicBezTo>
                    <a:pt x="0" y="33693"/>
                    <a:pt x="33693" y="0"/>
                    <a:pt x="75256" y="0"/>
                  </a:cubicBezTo>
                  <a:close/>
                </a:path>
              </a:pathLst>
            </a:custGeom>
            <a:solidFill>
              <a:srgbClr val="A8D0F0"/>
            </a:solidFill>
            <a:ln cap="rnd">
              <a:noFill/>
              <a:prstDash val="solid"/>
              <a:round/>
            </a:ln>
          </p:spPr>
          <p:txBody>
            <a:bodyPr/>
            <a:lstStyle/>
            <a:p>
              <a:endParaRPr lang="es-CL"/>
            </a:p>
          </p:txBody>
        </p:sp>
        <p:sp>
          <p:nvSpPr>
            <p:cNvPr id="4" name="TextBox 4"/>
            <p:cNvSpPr txBox="1"/>
            <p:nvPr/>
          </p:nvSpPr>
          <p:spPr>
            <a:xfrm>
              <a:off x="0" y="-47625"/>
              <a:ext cx="1381819" cy="1840082"/>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6420537" y="1028700"/>
            <a:ext cx="5267856" cy="9258300"/>
            <a:chOff x="0" y="0"/>
            <a:chExt cx="1387419" cy="2438400"/>
          </a:xfrm>
        </p:grpSpPr>
        <p:sp>
          <p:nvSpPr>
            <p:cNvPr id="6" name="Freeform 6"/>
            <p:cNvSpPr/>
            <p:nvPr/>
          </p:nvSpPr>
          <p:spPr>
            <a:xfrm>
              <a:off x="0" y="0"/>
              <a:ext cx="1387419" cy="2438400"/>
            </a:xfrm>
            <a:custGeom>
              <a:avLst/>
              <a:gdLst/>
              <a:ahLst/>
              <a:cxnLst/>
              <a:rect l="l" t="t" r="r" b="b"/>
              <a:pathLst>
                <a:path w="1387419" h="2438400">
                  <a:moveTo>
                    <a:pt x="74952" y="0"/>
                  </a:moveTo>
                  <a:lnTo>
                    <a:pt x="1312467" y="0"/>
                  </a:lnTo>
                  <a:cubicBezTo>
                    <a:pt x="1353862" y="0"/>
                    <a:pt x="1387419" y="33557"/>
                    <a:pt x="1387419" y="74952"/>
                  </a:cubicBezTo>
                  <a:lnTo>
                    <a:pt x="1387419" y="2363448"/>
                  </a:lnTo>
                  <a:cubicBezTo>
                    <a:pt x="1387419" y="2404843"/>
                    <a:pt x="1353862" y="2438400"/>
                    <a:pt x="1312467" y="2438400"/>
                  </a:cubicBezTo>
                  <a:lnTo>
                    <a:pt x="74952" y="2438400"/>
                  </a:lnTo>
                  <a:cubicBezTo>
                    <a:pt x="33557" y="2438400"/>
                    <a:pt x="0" y="2404843"/>
                    <a:pt x="0" y="2363448"/>
                  </a:cubicBezTo>
                  <a:lnTo>
                    <a:pt x="0" y="74952"/>
                  </a:lnTo>
                  <a:cubicBezTo>
                    <a:pt x="0" y="33557"/>
                    <a:pt x="33557" y="0"/>
                    <a:pt x="74952" y="0"/>
                  </a:cubicBezTo>
                  <a:close/>
                </a:path>
              </a:pathLst>
            </a:custGeom>
            <a:solidFill>
              <a:srgbClr val="A8D0F0"/>
            </a:solidFill>
            <a:ln cap="rnd">
              <a:noFill/>
              <a:prstDash val="solid"/>
              <a:round/>
            </a:ln>
          </p:spPr>
          <p:txBody>
            <a:bodyPr/>
            <a:lstStyle/>
            <a:p>
              <a:endParaRPr lang="es-CL"/>
            </a:p>
          </p:txBody>
        </p:sp>
        <p:sp>
          <p:nvSpPr>
            <p:cNvPr id="7" name="TextBox 7"/>
            <p:cNvSpPr txBox="1"/>
            <p:nvPr/>
          </p:nvSpPr>
          <p:spPr>
            <a:xfrm>
              <a:off x="0" y="-47625"/>
              <a:ext cx="1387419" cy="2486025"/>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2586577" y="1137209"/>
            <a:ext cx="5161354" cy="8290172"/>
            <a:chOff x="0" y="0"/>
            <a:chExt cx="1359369" cy="2183420"/>
          </a:xfrm>
        </p:grpSpPr>
        <p:sp>
          <p:nvSpPr>
            <p:cNvPr id="9" name="Freeform 9"/>
            <p:cNvSpPr/>
            <p:nvPr/>
          </p:nvSpPr>
          <p:spPr>
            <a:xfrm>
              <a:off x="0" y="0"/>
              <a:ext cx="1359369" cy="2183420"/>
            </a:xfrm>
            <a:custGeom>
              <a:avLst/>
              <a:gdLst/>
              <a:ahLst/>
              <a:cxnLst/>
              <a:rect l="l" t="t" r="r" b="b"/>
              <a:pathLst>
                <a:path w="1359369" h="2183420">
                  <a:moveTo>
                    <a:pt x="76499" y="0"/>
                  </a:moveTo>
                  <a:lnTo>
                    <a:pt x="1282870" y="0"/>
                  </a:lnTo>
                  <a:cubicBezTo>
                    <a:pt x="1325119" y="0"/>
                    <a:pt x="1359369" y="34250"/>
                    <a:pt x="1359369" y="76499"/>
                  </a:cubicBezTo>
                  <a:lnTo>
                    <a:pt x="1359369" y="2106921"/>
                  </a:lnTo>
                  <a:cubicBezTo>
                    <a:pt x="1359369" y="2127209"/>
                    <a:pt x="1351309" y="2146667"/>
                    <a:pt x="1336963" y="2161014"/>
                  </a:cubicBezTo>
                  <a:cubicBezTo>
                    <a:pt x="1322617" y="2175360"/>
                    <a:pt x="1303159" y="2183420"/>
                    <a:pt x="1282870" y="2183420"/>
                  </a:cubicBezTo>
                  <a:lnTo>
                    <a:pt x="76499" y="2183420"/>
                  </a:lnTo>
                  <a:cubicBezTo>
                    <a:pt x="34250" y="2183420"/>
                    <a:pt x="0" y="2149170"/>
                    <a:pt x="0" y="2106921"/>
                  </a:cubicBezTo>
                  <a:lnTo>
                    <a:pt x="0" y="76499"/>
                  </a:lnTo>
                  <a:cubicBezTo>
                    <a:pt x="0" y="34250"/>
                    <a:pt x="34250" y="0"/>
                    <a:pt x="76499" y="0"/>
                  </a:cubicBezTo>
                  <a:close/>
                </a:path>
              </a:pathLst>
            </a:custGeom>
            <a:solidFill>
              <a:srgbClr val="A8D0F0"/>
            </a:solidFill>
            <a:ln cap="rnd">
              <a:noFill/>
              <a:prstDash val="solid"/>
              <a:round/>
            </a:ln>
          </p:spPr>
          <p:txBody>
            <a:bodyPr/>
            <a:lstStyle/>
            <a:p>
              <a:endParaRPr lang="es-CL"/>
            </a:p>
          </p:txBody>
        </p:sp>
        <p:sp>
          <p:nvSpPr>
            <p:cNvPr id="10" name="TextBox 10"/>
            <p:cNvSpPr txBox="1"/>
            <p:nvPr/>
          </p:nvSpPr>
          <p:spPr>
            <a:xfrm>
              <a:off x="0" y="-47625"/>
              <a:ext cx="1359369" cy="2231045"/>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TextBox 11"/>
          <p:cNvSpPr txBox="1"/>
          <p:nvPr/>
        </p:nvSpPr>
        <p:spPr>
          <a:xfrm>
            <a:off x="540069" y="129633"/>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06</a:t>
            </a:r>
          </a:p>
        </p:txBody>
      </p:sp>
      <p:sp>
        <p:nvSpPr>
          <p:cNvPr id="12" name="TextBox 12"/>
          <p:cNvSpPr txBox="1"/>
          <p:nvPr/>
        </p:nvSpPr>
        <p:spPr>
          <a:xfrm>
            <a:off x="11319752" y="288492"/>
            <a:ext cx="6645670" cy="740208"/>
          </a:xfrm>
          <a:prstGeom prst="rect">
            <a:avLst/>
          </a:prstGeom>
        </p:spPr>
        <p:txBody>
          <a:bodyPr lIns="0" tIns="0" rIns="0" bIns="0" rtlCol="0" anchor="t">
            <a:spAutoFit/>
          </a:bodyPr>
          <a:lstStyle/>
          <a:p>
            <a:pPr algn="r">
              <a:lnSpc>
                <a:spcPts val="5623"/>
              </a:lnSpc>
            </a:pPr>
            <a:r>
              <a:rPr lang="en-US" sz="5356">
                <a:solidFill>
                  <a:srgbClr val="FFFFFF"/>
                </a:solidFill>
                <a:latin typeface="Kagitingan"/>
                <a:ea typeface="Kagitingan"/>
                <a:cs typeface="Kagitingan"/>
                <a:sym typeface="Kagitingan"/>
              </a:rPr>
              <a:t>PLAN DE TRABAJO</a:t>
            </a:r>
          </a:p>
        </p:txBody>
      </p:sp>
      <p:sp>
        <p:nvSpPr>
          <p:cNvPr id="13" name="TextBox 13"/>
          <p:cNvSpPr txBox="1"/>
          <p:nvPr/>
        </p:nvSpPr>
        <p:spPr>
          <a:xfrm>
            <a:off x="540069" y="1999726"/>
            <a:ext cx="5206300" cy="4844810"/>
          </a:xfrm>
          <a:prstGeom prst="rect">
            <a:avLst/>
          </a:prstGeom>
        </p:spPr>
        <p:txBody>
          <a:bodyPr lIns="0" tIns="0" rIns="0" bIns="0" rtlCol="0" anchor="t">
            <a:spAutoFit/>
          </a:bodyPr>
          <a:lstStyle/>
          <a:p>
            <a:pPr marL="608993" lvl="1" indent="-304497" algn="ctr">
              <a:lnSpc>
                <a:spcPts val="2961"/>
              </a:lnSpc>
              <a:buFont typeface="Arial"/>
              <a:buChar char="•"/>
            </a:pPr>
            <a:r>
              <a:rPr lang="en-US" sz="2820">
                <a:solidFill>
                  <a:srgbClr val="FFFFFF"/>
                </a:solidFill>
                <a:latin typeface="Kagitingan"/>
                <a:ea typeface="Kagitingan"/>
                <a:cs typeface="Kagitingan"/>
                <a:sym typeface="Kagitingan"/>
              </a:rPr>
              <a:t>Infraestructura y BD</a:t>
            </a:r>
          </a:p>
          <a:p>
            <a:pPr marL="0" lvl="0" indent="0" algn="ctr">
              <a:lnSpc>
                <a:spcPts val="2961"/>
              </a:lnSpc>
            </a:pPr>
            <a:r>
              <a:rPr lang="en-US" sz="2820">
                <a:solidFill>
                  <a:srgbClr val="FFFFFF"/>
                </a:solidFill>
                <a:latin typeface="Kagitingan"/>
                <a:ea typeface="Kagitingan"/>
                <a:cs typeface="Kagitingan"/>
                <a:sym typeface="Kagitingan"/>
              </a:rPr>
              <a:t>Configuración del VPS y BD</a:t>
            </a:r>
          </a:p>
          <a:p>
            <a:pPr marL="0" lvl="0" indent="0" algn="ctr">
              <a:lnSpc>
                <a:spcPts val="2961"/>
              </a:lnSpc>
            </a:pPr>
            <a:r>
              <a:rPr lang="en-US" sz="2820">
                <a:solidFill>
                  <a:srgbClr val="FFFFFF"/>
                </a:solidFill>
                <a:latin typeface="Kagitingan"/>
                <a:ea typeface="Kagitingan"/>
                <a:cs typeface="Kagitingan"/>
                <a:sym typeface="Kagitingan"/>
              </a:rPr>
              <a:t>Duración: 3 semanas</a:t>
            </a:r>
          </a:p>
          <a:p>
            <a:pPr marL="0" lvl="0" indent="0" algn="ctr">
              <a:lnSpc>
                <a:spcPts val="2961"/>
              </a:lnSpc>
            </a:pPr>
            <a:r>
              <a:rPr lang="en-US" sz="2820">
                <a:solidFill>
                  <a:srgbClr val="FFFFFF"/>
                </a:solidFill>
                <a:latin typeface="Kagitingan"/>
                <a:ea typeface="Kagitingan"/>
                <a:cs typeface="Kagitingan"/>
                <a:sym typeface="Kagitingan"/>
              </a:rPr>
              <a:t>Responsable: Erick San Martín</a:t>
            </a:r>
          </a:p>
          <a:p>
            <a:pPr marL="0" lvl="0" indent="0" algn="ctr">
              <a:lnSpc>
                <a:spcPts val="2961"/>
              </a:lnSpc>
            </a:pPr>
            <a:r>
              <a:rPr lang="en-US" sz="2820">
                <a:solidFill>
                  <a:srgbClr val="FFFFFF"/>
                </a:solidFill>
                <a:latin typeface="Kagitingan"/>
                <a:ea typeface="Kagitingan"/>
                <a:cs typeface="Kagitingan"/>
                <a:sym typeface="Kagitingan"/>
              </a:rPr>
              <a:t>Recursos: Servidores en la nube, PostgreSQL.</a:t>
            </a:r>
          </a:p>
          <a:p>
            <a:pPr marL="0" lvl="0" indent="0" algn="ctr">
              <a:lnSpc>
                <a:spcPts val="2961"/>
              </a:lnSpc>
            </a:pPr>
            <a:endParaRPr lang="en-US" sz="2820">
              <a:solidFill>
                <a:srgbClr val="FFFFFF"/>
              </a:solidFill>
              <a:latin typeface="Kagitingan"/>
              <a:ea typeface="Kagitingan"/>
              <a:cs typeface="Kagitingan"/>
              <a:sym typeface="Kagitingan"/>
            </a:endParaRPr>
          </a:p>
          <a:p>
            <a:pPr marL="608993" lvl="1" indent="-304497" algn="ctr">
              <a:lnSpc>
                <a:spcPts val="2961"/>
              </a:lnSpc>
              <a:buFont typeface="Arial"/>
              <a:buChar char="•"/>
            </a:pPr>
            <a:r>
              <a:rPr lang="en-US" sz="2820">
                <a:solidFill>
                  <a:srgbClr val="FFFFFF"/>
                </a:solidFill>
                <a:latin typeface="Kagitingan"/>
                <a:ea typeface="Kagitingan"/>
                <a:cs typeface="Kagitingan"/>
                <a:sym typeface="Kagitingan"/>
              </a:rPr>
              <a:t>Base Portal Web  </a:t>
            </a:r>
          </a:p>
          <a:p>
            <a:pPr marL="0" lvl="0" indent="0" algn="ctr">
              <a:lnSpc>
                <a:spcPts val="2961"/>
              </a:lnSpc>
            </a:pPr>
            <a:r>
              <a:rPr lang="en-US" sz="2820">
                <a:solidFill>
                  <a:srgbClr val="FFFFFF"/>
                </a:solidFill>
                <a:latin typeface="Kagitingan"/>
                <a:ea typeface="Kagitingan"/>
                <a:cs typeface="Kagitingan"/>
                <a:sym typeface="Kagitingan"/>
              </a:rPr>
              <a:t>Creación de la estructura base de la app</a:t>
            </a:r>
          </a:p>
          <a:p>
            <a:pPr marL="0" lvl="0" indent="0" algn="ctr">
              <a:lnSpc>
                <a:spcPts val="2961"/>
              </a:lnSpc>
            </a:pPr>
            <a:r>
              <a:rPr lang="en-US" sz="2820">
                <a:solidFill>
                  <a:srgbClr val="FFFFFF"/>
                </a:solidFill>
                <a:latin typeface="Kagitingan"/>
                <a:ea typeface="Kagitingan"/>
                <a:cs typeface="Kagitingan"/>
                <a:sym typeface="Kagitingan"/>
              </a:rPr>
              <a:t>Duración: 2 semanas</a:t>
            </a:r>
          </a:p>
          <a:p>
            <a:pPr marL="0" lvl="0" indent="0" algn="ctr">
              <a:lnSpc>
                <a:spcPts val="2961"/>
              </a:lnSpc>
            </a:pPr>
            <a:r>
              <a:rPr lang="en-US" sz="2820">
                <a:solidFill>
                  <a:srgbClr val="FFFFFF"/>
                </a:solidFill>
                <a:latin typeface="Kagitingan"/>
                <a:ea typeface="Kagitingan"/>
                <a:cs typeface="Kagitingan"/>
                <a:sym typeface="Kagitingan"/>
              </a:rPr>
              <a:t>Responsable: John Herrera</a:t>
            </a:r>
          </a:p>
          <a:p>
            <a:pPr algn="ctr">
              <a:lnSpc>
                <a:spcPts val="2961"/>
              </a:lnSpc>
            </a:pPr>
            <a:r>
              <a:rPr lang="en-US" sz="2820">
                <a:solidFill>
                  <a:srgbClr val="FFFFFF"/>
                </a:solidFill>
                <a:latin typeface="Kagitingan"/>
                <a:ea typeface="Kagitingan"/>
                <a:cs typeface="Kagitingan"/>
                <a:sym typeface="Kagitingan"/>
              </a:rPr>
              <a:t>Recurso: HTML, CSS, Django</a:t>
            </a:r>
          </a:p>
        </p:txBody>
      </p:sp>
      <p:sp>
        <p:nvSpPr>
          <p:cNvPr id="14" name="TextBox 14"/>
          <p:cNvSpPr txBox="1"/>
          <p:nvPr/>
        </p:nvSpPr>
        <p:spPr>
          <a:xfrm>
            <a:off x="540069" y="1175309"/>
            <a:ext cx="4880432" cy="463316"/>
          </a:xfrm>
          <a:prstGeom prst="rect">
            <a:avLst/>
          </a:prstGeom>
        </p:spPr>
        <p:txBody>
          <a:bodyPr lIns="0" tIns="0" rIns="0" bIns="0" rtlCol="0" anchor="t">
            <a:spAutoFit/>
          </a:bodyPr>
          <a:lstStyle/>
          <a:p>
            <a:pPr algn="ctr">
              <a:lnSpc>
                <a:spcPts val="3487"/>
              </a:lnSpc>
            </a:pPr>
            <a:r>
              <a:rPr lang="en-US" sz="3321">
                <a:solidFill>
                  <a:srgbClr val="2C5371"/>
                </a:solidFill>
                <a:latin typeface="Kagitingan"/>
                <a:ea typeface="Kagitingan"/>
                <a:cs typeface="Kagitingan"/>
                <a:sym typeface="Kagitingan"/>
              </a:rPr>
              <a:t>SPRINT 1</a:t>
            </a:r>
          </a:p>
        </p:txBody>
      </p:sp>
      <p:sp>
        <p:nvSpPr>
          <p:cNvPr id="15" name="TextBox 15"/>
          <p:cNvSpPr txBox="1"/>
          <p:nvPr/>
        </p:nvSpPr>
        <p:spPr>
          <a:xfrm>
            <a:off x="6825461" y="1529572"/>
            <a:ext cx="4351505" cy="8187783"/>
          </a:xfrm>
          <a:prstGeom prst="rect">
            <a:avLst/>
          </a:prstGeom>
        </p:spPr>
        <p:txBody>
          <a:bodyPr lIns="0" tIns="0" rIns="0" bIns="0" rtlCol="0" anchor="t">
            <a:spAutoFit/>
          </a:bodyPr>
          <a:lstStyle/>
          <a:p>
            <a:pPr marL="0" lvl="0" indent="0" algn="ctr">
              <a:lnSpc>
                <a:spcPts val="2945"/>
              </a:lnSpc>
            </a:pPr>
            <a:r>
              <a:rPr lang="en-US" sz="2804">
                <a:solidFill>
                  <a:srgbClr val="FFFFFF"/>
                </a:solidFill>
                <a:latin typeface="Kagitingan"/>
                <a:ea typeface="Kagitingan"/>
                <a:cs typeface="Kagitingan"/>
                <a:sym typeface="Kagitingan"/>
              </a:rPr>
              <a:t>Autenticación de Usuario</a:t>
            </a:r>
          </a:p>
          <a:p>
            <a:pPr marL="0" lvl="0" indent="0" algn="ctr">
              <a:lnSpc>
                <a:spcPts val="2945"/>
              </a:lnSpc>
            </a:pPr>
            <a:endParaRPr lang="en-US" sz="2804">
              <a:solidFill>
                <a:srgbClr val="FFFFFF"/>
              </a:solidFill>
              <a:latin typeface="Kagitingan"/>
              <a:ea typeface="Kagitingan"/>
              <a:cs typeface="Kagitingan"/>
              <a:sym typeface="Kagitingan"/>
            </a:endParaRPr>
          </a:p>
          <a:p>
            <a:pPr marL="0" lvl="0" indent="0" algn="ctr">
              <a:lnSpc>
                <a:spcPts val="2945"/>
              </a:lnSpc>
            </a:pPr>
            <a:r>
              <a:rPr lang="en-US" sz="2804">
                <a:solidFill>
                  <a:srgbClr val="FFFFFF"/>
                </a:solidFill>
                <a:latin typeface="Kagitingan"/>
                <a:ea typeface="Kagitingan"/>
                <a:cs typeface="Kagitingan"/>
                <a:sym typeface="Kagitingan"/>
              </a:rPr>
              <a:t>Actividad: Desarrollo del sistema de login y gestión de sesiones</a:t>
            </a:r>
          </a:p>
          <a:p>
            <a:pPr marL="0" lvl="0" indent="0" algn="ctr">
              <a:lnSpc>
                <a:spcPts val="2945"/>
              </a:lnSpc>
            </a:pPr>
            <a:r>
              <a:rPr lang="en-US" sz="2804">
                <a:solidFill>
                  <a:srgbClr val="FFFFFF"/>
                </a:solidFill>
                <a:latin typeface="Kagitingan"/>
                <a:ea typeface="Kagitingan"/>
                <a:cs typeface="Kagitingan"/>
                <a:sym typeface="Kagitingan"/>
              </a:rPr>
              <a:t>Duración: 1 semana</a:t>
            </a:r>
          </a:p>
          <a:p>
            <a:pPr marL="0" lvl="0" indent="0" algn="ctr">
              <a:lnSpc>
                <a:spcPts val="2945"/>
              </a:lnSpc>
            </a:pPr>
            <a:r>
              <a:rPr lang="en-US" sz="2804">
                <a:solidFill>
                  <a:srgbClr val="FFFFFF"/>
                </a:solidFill>
                <a:latin typeface="Kagitingan"/>
                <a:ea typeface="Kagitingan"/>
                <a:cs typeface="Kagitingan"/>
                <a:sym typeface="Kagitingan"/>
              </a:rPr>
              <a:t>Responsables: John Herrera / Erick San Martín</a:t>
            </a:r>
          </a:p>
          <a:p>
            <a:pPr marL="0" lvl="0" indent="0" algn="ctr">
              <a:lnSpc>
                <a:spcPts val="2945"/>
              </a:lnSpc>
            </a:pPr>
            <a:r>
              <a:rPr lang="en-US" sz="2804">
                <a:solidFill>
                  <a:srgbClr val="FFFFFF"/>
                </a:solidFill>
                <a:latin typeface="Kagitingan"/>
                <a:ea typeface="Kagitingan"/>
                <a:cs typeface="Kagitingan"/>
                <a:sym typeface="Kagitingan"/>
              </a:rPr>
              <a:t>Recursos: HTML, CSS, Django</a:t>
            </a:r>
          </a:p>
          <a:p>
            <a:pPr marL="0" lvl="0" indent="0" algn="ctr">
              <a:lnSpc>
                <a:spcPts val="2945"/>
              </a:lnSpc>
            </a:pPr>
            <a:endParaRPr lang="en-US" sz="2804">
              <a:solidFill>
                <a:srgbClr val="FFFFFF"/>
              </a:solidFill>
              <a:latin typeface="Kagitingan"/>
              <a:ea typeface="Kagitingan"/>
              <a:cs typeface="Kagitingan"/>
              <a:sym typeface="Kagitingan"/>
            </a:endParaRPr>
          </a:p>
          <a:p>
            <a:pPr marL="0" lvl="0" indent="0" algn="ctr">
              <a:lnSpc>
                <a:spcPts val="2945"/>
              </a:lnSpc>
            </a:pPr>
            <a:r>
              <a:rPr lang="en-US" sz="2804">
                <a:solidFill>
                  <a:srgbClr val="FFFFFF"/>
                </a:solidFill>
                <a:latin typeface="Kagitingan"/>
                <a:ea typeface="Kagitingan"/>
                <a:cs typeface="Kagitingan"/>
                <a:sym typeface="Kagitingan"/>
              </a:rPr>
              <a:t>Consulta de Gastos Comunes</a:t>
            </a:r>
          </a:p>
          <a:p>
            <a:pPr marL="0" lvl="0" indent="0" algn="ctr">
              <a:lnSpc>
                <a:spcPts val="2945"/>
              </a:lnSpc>
            </a:pPr>
            <a:endParaRPr lang="en-US" sz="2804">
              <a:solidFill>
                <a:srgbClr val="FFFFFF"/>
              </a:solidFill>
              <a:latin typeface="Kagitingan"/>
              <a:ea typeface="Kagitingan"/>
              <a:cs typeface="Kagitingan"/>
              <a:sym typeface="Kagitingan"/>
            </a:endParaRPr>
          </a:p>
          <a:p>
            <a:pPr marL="0" lvl="0" indent="0" algn="ctr">
              <a:lnSpc>
                <a:spcPts val="2945"/>
              </a:lnSpc>
            </a:pPr>
            <a:r>
              <a:rPr lang="en-US" sz="2804">
                <a:solidFill>
                  <a:srgbClr val="FFFFFF"/>
                </a:solidFill>
                <a:latin typeface="Kagitingan"/>
                <a:ea typeface="Kagitingan"/>
                <a:cs typeface="Kagitingan"/>
                <a:sym typeface="Kagitingan"/>
              </a:rPr>
              <a:t>Actividad: Funcionalidades para consultar y registrar gastos comunes</a:t>
            </a:r>
          </a:p>
          <a:p>
            <a:pPr marL="0" lvl="0" indent="0" algn="ctr">
              <a:lnSpc>
                <a:spcPts val="2945"/>
              </a:lnSpc>
            </a:pPr>
            <a:r>
              <a:rPr lang="en-US" sz="2804">
                <a:solidFill>
                  <a:srgbClr val="FFFFFF"/>
                </a:solidFill>
                <a:latin typeface="Kagitingan"/>
                <a:ea typeface="Kagitingan"/>
                <a:cs typeface="Kagitingan"/>
                <a:sym typeface="Kagitingan"/>
              </a:rPr>
              <a:t>Duración: 2 semanas</a:t>
            </a:r>
          </a:p>
          <a:p>
            <a:pPr marL="0" lvl="0" indent="0" algn="ctr">
              <a:lnSpc>
                <a:spcPts val="2945"/>
              </a:lnSpc>
            </a:pPr>
            <a:r>
              <a:rPr lang="en-US" sz="2804">
                <a:solidFill>
                  <a:srgbClr val="FFFFFF"/>
                </a:solidFill>
                <a:latin typeface="Kagitingan"/>
                <a:ea typeface="Kagitingan"/>
                <a:cs typeface="Kagitingan"/>
                <a:sym typeface="Kagitingan"/>
              </a:rPr>
              <a:t>Responsable: Alexander Pulgar (App Móvil)</a:t>
            </a:r>
          </a:p>
          <a:p>
            <a:pPr algn="ctr">
              <a:lnSpc>
                <a:spcPts val="2945"/>
              </a:lnSpc>
            </a:pPr>
            <a:r>
              <a:rPr lang="en-US" sz="2804">
                <a:solidFill>
                  <a:srgbClr val="FFFFFF"/>
                </a:solidFill>
                <a:latin typeface="Kagitingan"/>
                <a:ea typeface="Kagitingan"/>
                <a:cs typeface="Kagitingan"/>
                <a:sym typeface="Kagitingan"/>
              </a:rPr>
              <a:t>Recursos: Ionic</a:t>
            </a:r>
          </a:p>
        </p:txBody>
      </p:sp>
      <p:sp>
        <p:nvSpPr>
          <p:cNvPr id="16" name="TextBox 16"/>
          <p:cNvSpPr txBox="1"/>
          <p:nvPr/>
        </p:nvSpPr>
        <p:spPr>
          <a:xfrm>
            <a:off x="6968248" y="1066800"/>
            <a:ext cx="4351505" cy="474477"/>
          </a:xfrm>
          <a:prstGeom prst="rect">
            <a:avLst/>
          </a:prstGeom>
        </p:spPr>
        <p:txBody>
          <a:bodyPr lIns="0" tIns="0" rIns="0" bIns="0" rtlCol="0" anchor="t">
            <a:spAutoFit/>
          </a:bodyPr>
          <a:lstStyle/>
          <a:p>
            <a:pPr algn="ctr">
              <a:lnSpc>
                <a:spcPts val="3577"/>
              </a:lnSpc>
            </a:pPr>
            <a:r>
              <a:rPr lang="en-US" sz="3406">
                <a:solidFill>
                  <a:srgbClr val="2C5371"/>
                </a:solidFill>
                <a:latin typeface="Kagitingan"/>
                <a:ea typeface="Kagitingan"/>
                <a:cs typeface="Kagitingan"/>
                <a:sym typeface="Kagitingan"/>
              </a:rPr>
              <a:t>SPRINT 2</a:t>
            </a:r>
          </a:p>
        </p:txBody>
      </p:sp>
      <p:sp>
        <p:nvSpPr>
          <p:cNvPr id="17" name="TextBox 17"/>
          <p:cNvSpPr txBox="1"/>
          <p:nvPr/>
        </p:nvSpPr>
        <p:spPr>
          <a:xfrm>
            <a:off x="12907795" y="1990201"/>
            <a:ext cx="4351505" cy="4732114"/>
          </a:xfrm>
          <a:prstGeom prst="rect">
            <a:avLst/>
          </a:prstGeom>
        </p:spPr>
        <p:txBody>
          <a:bodyPr lIns="0" tIns="0" rIns="0" bIns="0" rtlCol="0" anchor="t">
            <a:spAutoFit/>
          </a:bodyPr>
          <a:lstStyle/>
          <a:p>
            <a:pPr marL="0" lvl="0" indent="0" algn="ctr">
              <a:lnSpc>
                <a:spcPts val="2525"/>
              </a:lnSpc>
            </a:pPr>
            <a:r>
              <a:rPr lang="en-US" sz="2404">
                <a:solidFill>
                  <a:srgbClr val="FFFFFF"/>
                </a:solidFill>
                <a:latin typeface="Kagitingan"/>
                <a:ea typeface="Kagitingan"/>
                <a:cs typeface="Kagitingan"/>
                <a:sym typeface="Kagitingan"/>
              </a:rPr>
              <a:t>API Módulos Conserje y Aseo</a:t>
            </a:r>
          </a:p>
          <a:p>
            <a:pPr marL="0" lvl="0" indent="0" algn="ctr">
              <a:lnSpc>
                <a:spcPts val="2525"/>
              </a:lnSpc>
            </a:pPr>
            <a:r>
              <a:rPr lang="en-US" sz="2404">
                <a:solidFill>
                  <a:srgbClr val="FFFFFF"/>
                </a:solidFill>
                <a:latin typeface="Kagitingan"/>
                <a:ea typeface="Kagitingan"/>
                <a:cs typeface="Kagitingan"/>
                <a:sym typeface="Kagitingan"/>
              </a:rPr>
              <a:t>Actividad: Desarrollo de APIs para gestión de actividades</a:t>
            </a:r>
          </a:p>
          <a:p>
            <a:pPr marL="0" lvl="0" indent="0" algn="ctr">
              <a:lnSpc>
                <a:spcPts val="2525"/>
              </a:lnSpc>
            </a:pPr>
            <a:r>
              <a:rPr lang="en-US" sz="2404">
                <a:solidFill>
                  <a:srgbClr val="FFFFFF"/>
                </a:solidFill>
                <a:latin typeface="Kagitingan"/>
                <a:ea typeface="Kagitingan"/>
                <a:cs typeface="Kagitingan"/>
                <a:sym typeface="Kagitingan"/>
              </a:rPr>
              <a:t>Duración: 2 semanas</a:t>
            </a:r>
          </a:p>
          <a:p>
            <a:pPr marL="0" lvl="0" indent="0" algn="ctr">
              <a:lnSpc>
                <a:spcPts val="2525"/>
              </a:lnSpc>
            </a:pPr>
            <a:r>
              <a:rPr lang="en-US" sz="2404">
                <a:solidFill>
                  <a:srgbClr val="FFFFFF"/>
                </a:solidFill>
                <a:latin typeface="Kagitingan"/>
                <a:ea typeface="Kagitingan"/>
                <a:cs typeface="Kagitingan"/>
                <a:sym typeface="Kagitingan"/>
              </a:rPr>
              <a:t>Responsable: Erick San Martín</a:t>
            </a:r>
          </a:p>
          <a:p>
            <a:pPr marL="0" lvl="0" indent="0" algn="ctr">
              <a:lnSpc>
                <a:spcPts val="2525"/>
              </a:lnSpc>
            </a:pPr>
            <a:r>
              <a:rPr lang="en-US" sz="2404">
                <a:solidFill>
                  <a:srgbClr val="FFFFFF"/>
                </a:solidFill>
                <a:latin typeface="Kagitingan"/>
                <a:ea typeface="Kagitingan"/>
                <a:cs typeface="Kagitingan"/>
                <a:sym typeface="Kagitingan"/>
              </a:rPr>
              <a:t>Recursos: Django</a:t>
            </a:r>
          </a:p>
          <a:p>
            <a:pPr marL="0" lvl="0" indent="0" algn="ctr">
              <a:lnSpc>
                <a:spcPts val="2525"/>
              </a:lnSpc>
            </a:pPr>
            <a:endParaRPr lang="en-US" sz="2404">
              <a:solidFill>
                <a:srgbClr val="FFFFFF"/>
              </a:solidFill>
              <a:latin typeface="Kagitingan"/>
              <a:ea typeface="Kagitingan"/>
              <a:cs typeface="Kagitingan"/>
              <a:sym typeface="Kagitingan"/>
            </a:endParaRPr>
          </a:p>
          <a:p>
            <a:pPr marL="0" lvl="0" indent="0" algn="ctr">
              <a:lnSpc>
                <a:spcPts val="2525"/>
              </a:lnSpc>
            </a:pPr>
            <a:r>
              <a:rPr lang="en-US" sz="2404">
                <a:solidFill>
                  <a:srgbClr val="FFFFFF"/>
                </a:solidFill>
                <a:latin typeface="Kagitingan"/>
                <a:ea typeface="Kagitingan"/>
                <a:cs typeface="Kagitingan"/>
                <a:sym typeface="Kagitingan"/>
              </a:rPr>
              <a:t>APIs de Reservas y Comprobantes de Pago</a:t>
            </a:r>
          </a:p>
          <a:p>
            <a:pPr marL="0" lvl="0" indent="0" algn="ctr">
              <a:lnSpc>
                <a:spcPts val="2525"/>
              </a:lnSpc>
            </a:pPr>
            <a:r>
              <a:rPr lang="en-US" sz="2404">
                <a:solidFill>
                  <a:srgbClr val="FFFFFF"/>
                </a:solidFill>
                <a:latin typeface="Kagitingan"/>
                <a:ea typeface="Kagitingan"/>
                <a:cs typeface="Kagitingan"/>
                <a:sym typeface="Kagitingan"/>
              </a:rPr>
              <a:t>Actividad: Implementación de APIs para reservas y pagos</a:t>
            </a:r>
          </a:p>
          <a:p>
            <a:pPr marL="0" lvl="0" indent="0" algn="ctr">
              <a:lnSpc>
                <a:spcPts val="2525"/>
              </a:lnSpc>
            </a:pPr>
            <a:r>
              <a:rPr lang="en-US" sz="2404">
                <a:solidFill>
                  <a:srgbClr val="FFFFFF"/>
                </a:solidFill>
                <a:latin typeface="Kagitingan"/>
                <a:ea typeface="Kagitingan"/>
                <a:cs typeface="Kagitingan"/>
                <a:sym typeface="Kagitingan"/>
              </a:rPr>
              <a:t>Duración: 2 semanas</a:t>
            </a:r>
          </a:p>
          <a:p>
            <a:pPr marL="0" lvl="0" indent="0" algn="ctr">
              <a:lnSpc>
                <a:spcPts val="2525"/>
              </a:lnSpc>
            </a:pPr>
            <a:r>
              <a:rPr lang="en-US" sz="2404">
                <a:solidFill>
                  <a:srgbClr val="FFFFFF"/>
                </a:solidFill>
                <a:latin typeface="Kagitingan"/>
                <a:ea typeface="Kagitingan"/>
                <a:cs typeface="Kagitingan"/>
                <a:sym typeface="Kagitingan"/>
              </a:rPr>
              <a:t>Responsable: Erick San Martín (Back-End/DBA)</a:t>
            </a:r>
          </a:p>
          <a:p>
            <a:pPr algn="ctr">
              <a:lnSpc>
                <a:spcPts val="2525"/>
              </a:lnSpc>
            </a:pPr>
            <a:r>
              <a:rPr lang="en-US" sz="2404">
                <a:solidFill>
                  <a:srgbClr val="FFFFFF"/>
                </a:solidFill>
                <a:latin typeface="Kagitingan"/>
                <a:ea typeface="Kagitingan"/>
                <a:cs typeface="Kagitingan"/>
                <a:sym typeface="Kagitingan"/>
              </a:rPr>
              <a:t>Recursos: Django</a:t>
            </a:r>
          </a:p>
        </p:txBody>
      </p:sp>
      <p:sp>
        <p:nvSpPr>
          <p:cNvPr id="18" name="TextBox 18"/>
          <p:cNvSpPr txBox="1"/>
          <p:nvPr/>
        </p:nvSpPr>
        <p:spPr>
          <a:xfrm>
            <a:off x="12991502" y="1323089"/>
            <a:ext cx="4351505" cy="474477"/>
          </a:xfrm>
          <a:prstGeom prst="rect">
            <a:avLst/>
          </a:prstGeom>
        </p:spPr>
        <p:txBody>
          <a:bodyPr lIns="0" tIns="0" rIns="0" bIns="0" rtlCol="0" anchor="t">
            <a:spAutoFit/>
          </a:bodyPr>
          <a:lstStyle/>
          <a:p>
            <a:pPr algn="ctr">
              <a:lnSpc>
                <a:spcPts val="3577"/>
              </a:lnSpc>
            </a:pPr>
            <a:r>
              <a:rPr lang="en-US" sz="3406">
                <a:solidFill>
                  <a:srgbClr val="2C5371"/>
                </a:solidFill>
                <a:latin typeface="Kagitingan"/>
                <a:ea typeface="Kagitingan"/>
                <a:cs typeface="Kagitingan"/>
                <a:sym typeface="Kagitingan"/>
              </a:rPr>
              <a:t>SPRINT 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p:cNvGrpSpPr/>
        <p:nvPr/>
      </p:nvGrpSpPr>
      <p:grpSpPr>
        <a:xfrm>
          <a:off x="0" y="0"/>
          <a:ext cx="0" cy="0"/>
          <a:chOff x="0" y="0"/>
          <a:chExt cx="0" cy="0"/>
        </a:xfrm>
      </p:grpSpPr>
      <p:grpSp>
        <p:nvGrpSpPr>
          <p:cNvPr id="2" name="Group 2"/>
          <p:cNvGrpSpPr/>
          <p:nvPr/>
        </p:nvGrpSpPr>
        <p:grpSpPr>
          <a:xfrm>
            <a:off x="499773" y="1028700"/>
            <a:ext cx="5246595" cy="4114800"/>
            <a:chOff x="0" y="0"/>
            <a:chExt cx="1381819" cy="1083733"/>
          </a:xfrm>
        </p:grpSpPr>
        <p:sp>
          <p:nvSpPr>
            <p:cNvPr id="3" name="Freeform 3"/>
            <p:cNvSpPr/>
            <p:nvPr/>
          </p:nvSpPr>
          <p:spPr>
            <a:xfrm>
              <a:off x="0" y="0"/>
              <a:ext cx="1381819" cy="1083733"/>
            </a:xfrm>
            <a:custGeom>
              <a:avLst/>
              <a:gdLst/>
              <a:ahLst/>
              <a:cxnLst/>
              <a:rect l="l" t="t" r="r" b="b"/>
              <a:pathLst>
                <a:path w="1381819" h="1083733">
                  <a:moveTo>
                    <a:pt x="75256" y="0"/>
                  </a:moveTo>
                  <a:lnTo>
                    <a:pt x="1306563" y="0"/>
                  </a:lnTo>
                  <a:cubicBezTo>
                    <a:pt x="1348126" y="0"/>
                    <a:pt x="1381819" y="33693"/>
                    <a:pt x="1381819" y="75256"/>
                  </a:cubicBezTo>
                  <a:lnTo>
                    <a:pt x="1381819" y="1008477"/>
                  </a:lnTo>
                  <a:cubicBezTo>
                    <a:pt x="1381819" y="1050040"/>
                    <a:pt x="1348126" y="1083733"/>
                    <a:pt x="1306563" y="1083733"/>
                  </a:cubicBezTo>
                  <a:lnTo>
                    <a:pt x="75256" y="1083733"/>
                  </a:lnTo>
                  <a:cubicBezTo>
                    <a:pt x="33693" y="1083733"/>
                    <a:pt x="0" y="1050040"/>
                    <a:pt x="0" y="1008477"/>
                  </a:cubicBezTo>
                  <a:lnTo>
                    <a:pt x="0" y="75256"/>
                  </a:lnTo>
                  <a:cubicBezTo>
                    <a:pt x="0" y="33693"/>
                    <a:pt x="33693" y="0"/>
                    <a:pt x="75256" y="0"/>
                  </a:cubicBezTo>
                  <a:close/>
                </a:path>
              </a:pathLst>
            </a:custGeom>
            <a:solidFill>
              <a:srgbClr val="A8D0F0"/>
            </a:solidFill>
            <a:ln cap="rnd">
              <a:noFill/>
              <a:prstDash val="solid"/>
              <a:round/>
            </a:ln>
          </p:spPr>
          <p:txBody>
            <a:bodyPr/>
            <a:lstStyle/>
            <a:p>
              <a:endParaRPr lang="es-CL"/>
            </a:p>
          </p:txBody>
        </p:sp>
        <p:sp>
          <p:nvSpPr>
            <p:cNvPr id="4" name="TextBox 4"/>
            <p:cNvSpPr txBox="1"/>
            <p:nvPr/>
          </p:nvSpPr>
          <p:spPr>
            <a:xfrm>
              <a:off x="0" y="-47625"/>
              <a:ext cx="1381819" cy="1131358"/>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5" name="Group 5"/>
          <p:cNvGrpSpPr/>
          <p:nvPr/>
        </p:nvGrpSpPr>
        <p:grpSpPr>
          <a:xfrm>
            <a:off x="6420537" y="1028700"/>
            <a:ext cx="5267856" cy="4253595"/>
            <a:chOff x="0" y="0"/>
            <a:chExt cx="1387419" cy="1120288"/>
          </a:xfrm>
        </p:grpSpPr>
        <p:sp>
          <p:nvSpPr>
            <p:cNvPr id="6" name="Freeform 6"/>
            <p:cNvSpPr/>
            <p:nvPr/>
          </p:nvSpPr>
          <p:spPr>
            <a:xfrm>
              <a:off x="0" y="0"/>
              <a:ext cx="1387419" cy="1120288"/>
            </a:xfrm>
            <a:custGeom>
              <a:avLst/>
              <a:gdLst/>
              <a:ahLst/>
              <a:cxnLst/>
              <a:rect l="l" t="t" r="r" b="b"/>
              <a:pathLst>
                <a:path w="1387419" h="1120288">
                  <a:moveTo>
                    <a:pt x="74952" y="0"/>
                  </a:moveTo>
                  <a:lnTo>
                    <a:pt x="1312467" y="0"/>
                  </a:lnTo>
                  <a:cubicBezTo>
                    <a:pt x="1353862" y="0"/>
                    <a:pt x="1387419" y="33557"/>
                    <a:pt x="1387419" y="74952"/>
                  </a:cubicBezTo>
                  <a:lnTo>
                    <a:pt x="1387419" y="1045336"/>
                  </a:lnTo>
                  <a:cubicBezTo>
                    <a:pt x="1387419" y="1086731"/>
                    <a:pt x="1353862" y="1120288"/>
                    <a:pt x="1312467" y="1120288"/>
                  </a:cubicBezTo>
                  <a:lnTo>
                    <a:pt x="74952" y="1120288"/>
                  </a:lnTo>
                  <a:cubicBezTo>
                    <a:pt x="33557" y="1120288"/>
                    <a:pt x="0" y="1086731"/>
                    <a:pt x="0" y="1045336"/>
                  </a:cubicBezTo>
                  <a:lnTo>
                    <a:pt x="0" y="74952"/>
                  </a:lnTo>
                  <a:cubicBezTo>
                    <a:pt x="0" y="33557"/>
                    <a:pt x="33557" y="0"/>
                    <a:pt x="74952" y="0"/>
                  </a:cubicBezTo>
                  <a:close/>
                </a:path>
              </a:pathLst>
            </a:custGeom>
            <a:solidFill>
              <a:srgbClr val="A8D0F0"/>
            </a:solidFill>
            <a:ln cap="rnd">
              <a:noFill/>
              <a:prstDash val="solid"/>
              <a:round/>
            </a:ln>
          </p:spPr>
          <p:txBody>
            <a:bodyPr/>
            <a:lstStyle/>
            <a:p>
              <a:endParaRPr lang="es-CL"/>
            </a:p>
          </p:txBody>
        </p:sp>
        <p:sp>
          <p:nvSpPr>
            <p:cNvPr id="7" name="TextBox 7"/>
            <p:cNvSpPr txBox="1"/>
            <p:nvPr/>
          </p:nvSpPr>
          <p:spPr>
            <a:xfrm>
              <a:off x="0" y="-47625"/>
              <a:ext cx="1387419" cy="1167913"/>
            </a:xfrm>
            <a:prstGeom prst="rect">
              <a:avLst/>
            </a:prstGeom>
          </p:spPr>
          <p:txBody>
            <a:bodyPr lIns="50800" tIns="50800" rIns="50800" bIns="50800" rtlCol="0" anchor="ctr"/>
            <a:lstStyle/>
            <a:p>
              <a:pPr marL="0" lvl="0" indent="0" algn="ctr">
                <a:lnSpc>
                  <a:spcPts val="2659"/>
                </a:lnSpc>
                <a:spcBef>
                  <a:spcPct val="0"/>
                </a:spcBef>
              </a:pPr>
              <a:endParaRPr/>
            </a:p>
          </p:txBody>
        </p:sp>
      </p:grpSp>
      <p:grpSp>
        <p:nvGrpSpPr>
          <p:cNvPr id="8" name="Group 8"/>
          <p:cNvGrpSpPr/>
          <p:nvPr/>
        </p:nvGrpSpPr>
        <p:grpSpPr>
          <a:xfrm>
            <a:off x="12586577" y="1137209"/>
            <a:ext cx="5161354" cy="4223191"/>
            <a:chOff x="0" y="0"/>
            <a:chExt cx="1359369" cy="1112281"/>
          </a:xfrm>
        </p:grpSpPr>
        <p:sp>
          <p:nvSpPr>
            <p:cNvPr id="9" name="Freeform 9"/>
            <p:cNvSpPr/>
            <p:nvPr/>
          </p:nvSpPr>
          <p:spPr>
            <a:xfrm>
              <a:off x="0" y="0"/>
              <a:ext cx="1359369" cy="1112281"/>
            </a:xfrm>
            <a:custGeom>
              <a:avLst/>
              <a:gdLst/>
              <a:ahLst/>
              <a:cxnLst/>
              <a:rect l="l" t="t" r="r" b="b"/>
              <a:pathLst>
                <a:path w="1359369" h="1112281">
                  <a:moveTo>
                    <a:pt x="76499" y="0"/>
                  </a:moveTo>
                  <a:lnTo>
                    <a:pt x="1282870" y="0"/>
                  </a:lnTo>
                  <a:cubicBezTo>
                    <a:pt x="1325119" y="0"/>
                    <a:pt x="1359369" y="34250"/>
                    <a:pt x="1359369" y="76499"/>
                  </a:cubicBezTo>
                  <a:lnTo>
                    <a:pt x="1359369" y="1035782"/>
                  </a:lnTo>
                  <a:cubicBezTo>
                    <a:pt x="1359369" y="1078031"/>
                    <a:pt x="1325119" y="1112281"/>
                    <a:pt x="1282870" y="1112281"/>
                  </a:cubicBezTo>
                  <a:lnTo>
                    <a:pt x="76499" y="1112281"/>
                  </a:lnTo>
                  <a:cubicBezTo>
                    <a:pt x="34250" y="1112281"/>
                    <a:pt x="0" y="1078031"/>
                    <a:pt x="0" y="1035782"/>
                  </a:cubicBezTo>
                  <a:lnTo>
                    <a:pt x="0" y="76499"/>
                  </a:lnTo>
                  <a:cubicBezTo>
                    <a:pt x="0" y="34250"/>
                    <a:pt x="34250" y="0"/>
                    <a:pt x="76499" y="0"/>
                  </a:cubicBezTo>
                  <a:close/>
                </a:path>
              </a:pathLst>
            </a:custGeom>
            <a:solidFill>
              <a:srgbClr val="A8D0F0"/>
            </a:solidFill>
            <a:ln cap="rnd">
              <a:noFill/>
              <a:prstDash val="solid"/>
              <a:round/>
            </a:ln>
          </p:spPr>
          <p:txBody>
            <a:bodyPr/>
            <a:lstStyle/>
            <a:p>
              <a:endParaRPr lang="es-CL"/>
            </a:p>
          </p:txBody>
        </p:sp>
        <p:sp>
          <p:nvSpPr>
            <p:cNvPr id="10" name="TextBox 10"/>
            <p:cNvSpPr txBox="1"/>
            <p:nvPr/>
          </p:nvSpPr>
          <p:spPr>
            <a:xfrm>
              <a:off x="0" y="-47625"/>
              <a:ext cx="1359369" cy="115990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11" name="TextBox 11"/>
          <p:cNvSpPr txBox="1"/>
          <p:nvPr/>
        </p:nvSpPr>
        <p:spPr>
          <a:xfrm>
            <a:off x="540069" y="129633"/>
            <a:ext cx="2273003" cy="1105551"/>
          </a:xfrm>
          <a:prstGeom prst="rect">
            <a:avLst/>
          </a:prstGeom>
        </p:spPr>
        <p:txBody>
          <a:bodyPr lIns="0" tIns="0" rIns="0" bIns="0" rtlCol="0" anchor="t">
            <a:spAutoFit/>
          </a:bodyPr>
          <a:lstStyle/>
          <a:p>
            <a:pPr algn="l">
              <a:lnSpc>
                <a:spcPts val="8435"/>
              </a:lnSpc>
            </a:pPr>
            <a:r>
              <a:rPr lang="en-US" sz="8034">
                <a:solidFill>
                  <a:srgbClr val="A8D0F0"/>
                </a:solidFill>
                <a:latin typeface="Kagitingan"/>
                <a:ea typeface="Kagitingan"/>
                <a:cs typeface="Kagitingan"/>
                <a:sym typeface="Kagitingan"/>
              </a:rPr>
              <a:t>06</a:t>
            </a:r>
          </a:p>
        </p:txBody>
      </p:sp>
      <p:sp>
        <p:nvSpPr>
          <p:cNvPr id="12" name="TextBox 12"/>
          <p:cNvSpPr txBox="1"/>
          <p:nvPr/>
        </p:nvSpPr>
        <p:spPr>
          <a:xfrm>
            <a:off x="11319752" y="126567"/>
            <a:ext cx="6645670" cy="740208"/>
          </a:xfrm>
          <a:prstGeom prst="rect">
            <a:avLst/>
          </a:prstGeom>
        </p:spPr>
        <p:txBody>
          <a:bodyPr lIns="0" tIns="0" rIns="0" bIns="0" rtlCol="0" anchor="t">
            <a:spAutoFit/>
          </a:bodyPr>
          <a:lstStyle/>
          <a:p>
            <a:pPr algn="r">
              <a:lnSpc>
                <a:spcPts val="5623"/>
              </a:lnSpc>
            </a:pPr>
            <a:r>
              <a:rPr lang="en-US" sz="5356">
                <a:solidFill>
                  <a:srgbClr val="FFFFFF"/>
                </a:solidFill>
                <a:latin typeface="Kagitingan"/>
                <a:ea typeface="Kagitingan"/>
                <a:cs typeface="Kagitingan"/>
                <a:sym typeface="Kagitingan"/>
              </a:rPr>
              <a:t>PLAN DE TRABAJO</a:t>
            </a:r>
          </a:p>
        </p:txBody>
      </p:sp>
      <p:sp>
        <p:nvSpPr>
          <p:cNvPr id="13" name="TextBox 13"/>
          <p:cNvSpPr txBox="1"/>
          <p:nvPr/>
        </p:nvSpPr>
        <p:spPr>
          <a:xfrm>
            <a:off x="377135" y="2285335"/>
            <a:ext cx="5206300" cy="3075065"/>
          </a:xfrm>
          <a:prstGeom prst="rect">
            <a:avLst/>
          </a:prstGeom>
        </p:spPr>
        <p:txBody>
          <a:bodyPr lIns="0" tIns="0" rIns="0" bIns="0" rtlCol="0" anchor="t">
            <a:spAutoFit/>
          </a:bodyPr>
          <a:lstStyle/>
          <a:p>
            <a:pPr marL="630583" lvl="1" indent="-315291" algn="ctr">
              <a:lnSpc>
                <a:spcPts val="3066"/>
              </a:lnSpc>
              <a:buFont typeface="Arial"/>
              <a:buChar char="•"/>
            </a:pPr>
            <a:r>
              <a:rPr lang="en-US" sz="2920">
                <a:solidFill>
                  <a:srgbClr val="FFFFFF"/>
                </a:solidFill>
                <a:latin typeface="Kagitingan"/>
                <a:ea typeface="Kagitingan"/>
                <a:cs typeface="Kagitingan"/>
                <a:sym typeface="Kagitingan"/>
              </a:rPr>
              <a:t>Reservas y Pagos</a:t>
            </a:r>
          </a:p>
          <a:p>
            <a:pPr algn="ctr">
              <a:lnSpc>
                <a:spcPts val="3066"/>
              </a:lnSpc>
            </a:pPr>
            <a:r>
              <a:rPr lang="en-US" sz="2920">
                <a:solidFill>
                  <a:srgbClr val="FFFFFF"/>
                </a:solidFill>
                <a:latin typeface="Kagitingan"/>
                <a:ea typeface="Kagitingan"/>
                <a:cs typeface="Kagitingan"/>
                <a:sym typeface="Kagitingan"/>
              </a:rPr>
              <a:t>Actividad: Implementación de interfaces para reservas y pagos</a:t>
            </a:r>
          </a:p>
          <a:p>
            <a:pPr algn="ctr">
              <a:lnSpc>
                <a:spcPts val="3066"/>
              </a:lnSpc>
            </a:pPr>
            <a:r>
              <a:rPr lang="en-US" sz="2920">
                <a:solidFill>
                  <a:srgbClr val="FFFFFF"/>
                </a:solidFill>
                <a:latin typeface="Kagitingan"/>
                <a:ea typeface="Kagitingan"/>
                <a:cs typeface="Kagitingan"/>
                <a:sym typeface="Kagitingan"/>
              </a:rPr>
              <a:t>Duración: 2 semanas</a:t>
            </a:r>
          </a:p>
          <a:p>
            <a:pPr algn="ctr">
              <a:lnSpc>
                <a:spcPts val="3066"/>
              </a:lnSpc>
            </a:pPr>
            <a:r>
              <a:rPr lang="en-US" sz="2920">
                <a:solidFill>
                  <a:srgbClr val="FFFFFF"/>
                </a:solidFill>
                <a:latin typeface="Kagitingan"/>
                <a:ea typeface="Kagitingan"/>
                <a:cs typeface="Kagitingan"/>
                <a:sym typeface="Kagitingan"/>
              </a:rPr>
              <a:t>Responsable: John Herrera </a:t>
            </a:r>
          </a:p>
          <a:p>
            <a:pPr algn="ctr">
              <a:lnSpc>
                <a:spcPts val="3066"/>
              </a:lnSpc>
            </a:pPr>
            <a:r>
              <a:rPr lang="en-US" sz="2920">
                <a:solidFill>
                  <a:srgbClr val="FFFFFF"/>
                </a:solidFill>
                <a:latin typeface="Kagitingan"/>
                <a:ea typeface="Kagitingan"/>
                <a:cs typeface="Kagitingan"/>
                <a:sym typeface="Kagitingan"/>
              </a:rPr>
              <a:t>Recursos: HTML, CSS.</a:t>
            </a:r>
          </a:p>
          <a:p>
            <a:pPr algn="ctr">
              <a:lnSpc>
                <a:spcPts val="3066"/>
              </a:lnSpc>
            </a:pPr>
            <a:endParaRPr lang="en-US" sz="2920">
              <a:solidFill>
                <a:srgbClr val="FFFFFF"/>
              </a:solidFill>
              <a:latin typeface="Kagitingan"/>
              <a:ea typeface="Kagitingan"/>
              <a:cs typeface="Kagitingan"/>
              <a:sym typeface="Kagitingan"/>
            </a:endParaRPr>
          </a:p>
        </p:txBody>
      </p:sp>
      <p:sp>
        <p:nvSpPr>
          <p:cNvPr id="14" name="TextBox 14"/>
          <p:cNvSpPr txBox="1"/>
          <p:nvPr/>
        </p:nvSpPr>
        <p:spPr>
          <a:xfrm>
            <a:off x="644755" y="1334249"/>
            <a:ext cx="4880432" cy="463316"/>
          </a:xfrm>
          <a:prstGeom prst="rect">
            <a:avLst/>
          </a:prstGeom>
        </p:spPr>
        <p:txBody>
          <a:bodyPr lIns="0" tIns="0" rIns="0" bIns="0" rtlCol="0" anchor="t">
            <a:spAutoFit/>
          </a:bodyPr>
          <a:lstStyle/>
          <a:p>
            <a:pPr algn="ctr">
              <a:lnSpc>
                <a:spcPts val="3487"/>
              </a:lnSpc>
            </a:pPr>
            <a:r>
              <a:rPr lang="en-US" sz="3321">
                <a:solidFill>
                  <a:srgbClr val="2C5371"/>
                </a:solidFill>
                <a:latin typeface="Kagitingan"/>
                <a:ea typeface="Kagitingan"/>
                <a:cs typeface="Kagitingan"/>
                <a:sym typeface="Kagitingan"/>
              </a:rPr>
              <a:t>SPRINT 4</a:t>
            </a:r>
          </a:p>
        </p:txBody>
      </p:sp>
      <p:sp>
        <p:nvSpPr>
          <p:cNvPr id="15" name="TextBox 15"/>
          <p:cNvSpPr txBox="1"/>
          <p:nvPr/>
        </p:nvSpPr>
        <p:spPr>
          <a:xfrm>
            <a:off x="6878712" y="1569852"/>
            <a:ext cx="4351505" cy="3455763"/>
          </a:xfrm>
          <a:prstGeom prst="rect">
            <a:avLst/>
          </a:prstGeom>
        </p:spPr>
        <p:txBody>
          <a:bodyPr lIns="0" tIns="0" rIns="0" bIns="0" rtlCol="0" anchor="t">
            <a:spAutoFit/>
          </a:bodyPr>
          <a:lstStyle/>
          <a:p>
            <a:pPr marL="0" lvl="0" indent="0" algn="ctr">
              <a:lnSpc>
                <a:spcPts val="3050"/>
              </a:lnSpc>
            </a:pPr>
            <a:r>
              <a:rPr lang="en-US" sz="2904">
                <a:solidFill>
                  <a:srgbClr val="FFFFFF"/>
                </a:solidFill>
                <a:latin typeface="Kagitingan"/>
                <a:ea typeface="Kagitingan"/>
                <a:cs typeface="Kagitingan"/>
                <a:sym typeface="Kagitingan"/>
              </a:rPr>
              <a:t>Seguridad y Permisos</a:t>
            </a:r>
          </a:p>
          <a:p>
            <a:pPr marL="0" lvl="0" indent="0" algn="ctr">
              <a:lnSpc>
                <a:spcPts val="3050"/>
              </a:lnSpc>
            </a:pPr>
            <a:endParaRPr lang="en-US" sz="2904">
              <a:solidFill>
                <a:srgbClr val="FFFFFF"/>
              </a:solidFill>
              <a:latin typeface="Kagitingan"/>
              <a:ea typeface="Kagitingan"/>
              <a:cs typeface="Kagitingan"/>
              <a:sym typeface="Kagitingan"/>
            </a:endParaRPr>
          </a:p>
          <a:p>
            <a:pPr algn="ctr">
              <a:lnSpc>
                <a:spcPts val="3050"/>
              </a:lnSpc>
            </a:pPr>
            <a:r>
              <a:rPr lang="en-US" sz="2904">
                <a:solidFill>
                  <a:srgbClr val="FFFFFF"/>
                </a:solidFill>
                <a:latin typeface="Kagitingan"/>
                <a:ea typeface="Kagitingan"/>
                <a:cs typeface="Kagitingan"/>
                <a:sym typeface="Kagitingan"/>
              </a:rPr>
              <a:t>Actividad: Implementación de roles de usuario y validaciones de seguridad  </a:t>
            </a:r>
          </a:p>
          <a:p>
            <a:pPr algn="ctr">
              <a:lnSpc>
                <a:spcPts val="3050"/>
              </a:lnSpc>
            </a:pPr>
            <a:r>
              <a:rPr lang="en-US" sz="2904">
                <a:solidFill>
                  <a:srgbClr val="FFFFFF"/>
                </a:solidFill>
                <a:latin typeface="Kagitingan"/>
                <a:ea typeface="Kagitingan"/>
                <a:cs typeface="Kagitingan"/>
                <a:sym typeface="Kagitingan"/>
              </a:rPr>
              <a:t>Duración: 2 semanas  </a:t>
            </a:r>
          </a:p>
          <a:p>
            <a:pPr algn="ctr">
              <a:lnSpc>
                <a:spcPts val="3050"/>
              </a:lnSpc>
            </a:pPr>
            <a:r>
              <a:rPr lang="en-US" sz="2904">
                <a:solidFill>
                  <a:srgbClr val="FFFFFF"/>
                </a:solidFill>
                <a:latin typeface="Kagitingan"/>
                <a:ea typeface="Kagitingan"/>
                <a:cs typeface="Kagitingan"/>
                <a:sym typeface="Kagitingan"/>
              </a:rPr>
              <a:t>Responsable: Erick San Martín  </a:t>
            </a:r>
          </a:p>
          <a:p>
            <a:pPr algn="ctr">
              <a:lnSpc>
                <a:spcPts val="3050"/>
              </a:lnSpc>
            </a:pPr>
            <a:r>
              <a:rPr lang="en-US" sz="2904">
                <a:solidFill>
                  <a:srgbClr val="FFFFFF"/>
                </a:solidFill>
                <a:latin typeface="Kagitingan"/>
                <a:ea typeface="Kagitingan"/>
                <a:cs typeface="Kagitingan"/>
                <a:sym typeface="Kagitingan"/>
              </a:rPr>
              <a:t>Recursos: Django</a:t>
            </a:r>
          </a:p>
        </p:txBody>
      </p:sp>
      <p:sp>
        <p:nvSpPr>
          <p:cNvPr id="16" name="TextBox 16"/>
          <p:cNvSpPr txBox="1"/>
          <p:nvPr/>
        </p:nvSpPr>
        <p:spPr>
          <a:xfrm>
            <a:off x="6968248" y="1066800"/>
            <a:ext cx="4351505" cy="474477"/>
          </a:xfrm>
          <a:prstGeom prst="rect">
            <a:avLst/>
          </a:prstGeom>
        </p:spPr>
        <p:txBody>
          <a:bodyPr lIns="0" tIns="0" rIns="0" bIns="0" rtlCol="0" anchor="t">
            <a:spAutoFit/>
          </a:bodyPr>
          <a:lstStyle/>
          <a:p>
            <a:pPr algn="ctr">
              <a:lnSpc>
                <a:spcPts val="3577"/>
              </a:lnSpc>
            </a:pPr>
            <a:r>
              <a:rPr lang="en-US" sz="3406">
                <a:solidFill>
                  <a:srgbClr val="2C5371"/>
                </a:solidFill>
                <a:latin typeface="Kagitingan"/>
                <a:ea typeface="Kagitingan"/>
                <a:cs typeface="Kagitingan"/>
                <a:sym typeface="Kagitingan"/>
              </a:rPr>
              <a:t>SPRINT 5</a:t>
            </a:r>
          </a:p>
        </p:txBody>
      </p:sp>
      <p:sp>
        <p:nvSpPr>
          <p:cNvPr id="17" name="TextBox 17"/>
          <p:cNvSpPr txBox="1"/>
          <p:nvPr/>
        </p:nvSpPr>
        <p:spPr>
          <a:xfrm>
            <a:off x="12907795" y="1990201"/>
            <a:ext cx="4351505" cy="3160489"/>
          </a:xfrm>
          <a:prstGeom prst="rect">
            <a:avLst/>
          </a:prstGeom>
        </p:spPr>
        <p:txBody>
          <a:bodyPr lIns="0" tIns="0" rIns="0" bIns="0" rtlCol="0" anchor="t">
            <a:spAutoFit/>
          </a:bodyPr>
          <a:lstStyle/>
          <a:p>
            <a:pPr marL="0" lvl="0" indent="0" algn="ctr">
              <a:lnSpc>
                <a:spcPts val="2525"/>
              </a:lnSpc>
            </a:pPr>
            <a:r>
              <a:rPr lang="en-US" sz="2404">
                <a:solidFill>
                  <a:srgbClr val="FFFFFF"/>
                </a:solidFill>
                <a:latin typeface="Kagitingan"/>
                <a:ea typeface="Kagitingan"/>
                <a:cs typeface="Kagitingan"/>
                <a:sym typeface="Kagitingan"/>
              </a:rPr>
              <a:t>Testing en Dispositivos</a:t>
            </a:r>
          </a:p>
          <a:p>
            <a:pPr marL="0" lvl="0" indent="0" algn="ctr">
              <a:lnSpc>
                <a:spcPts val="2525"/>
              </a:lnSpc>
            </a:pPr>
            <a:endParaRPr lang="en-US" sz="2404">
              <a:solidFill>
                <a:srgbClr val="FFFFFF"/>
              </a:solidFill>
              <a:latin typeface="Kagitingan"/>
              <a:ea typeface="Kagitingan"/>
              <a:cs typeface="Kagitingan"/>
              <a:sym typeface="Kagitingan"/>
            </a:endParaRPr>
          </a:p>
          <a:p>
            <a:pPr algn="ctr">
              <a:lnSpc>
                <a:spcPts val="2525"/>
              </a:lnSpc>
            </a:pPr>
            <a:r>
              <a:rPr lang="en-US" sz="2404">
                <a:solidFill>
                  <a:srgbClr val="FFFFFF"/>
                </a:solidFill>
                <a:latin typeface="Kagitingan"/>
                <a:ea typeface="Kagitingan"/>
                <a:cs typeface="Kagitingan"/>
                <a:sym typeface="Kagitingan"/>
              </a:rPr>
              <a:t>Actividad: Pruebas en dispositivos y sistemas operativos</a:t>
            </a:r>
          </a:p>
          <a:p>
            <a:pPr algn="ctr">
              <a:lnSpc>
                <a:spcPts val="2525"/>
              </a:lnSpc>
            </a:pPr>
            <a:r>
              <a:rPr lang="en-US" sz="2404">
                <a:solidFill>
                  <a:srgbClr val="FFFFFF"/>
                </a:solidFill>
                <a:latin typeface="Kagitingan"/>
                <a:ea typeface="Kagitingan"/>
                <a:cs typeface="Kagitingan"/>
                <a:sym typeface="Kagitingan"/>
              </a:rPr>
              <a:t>Duración: 1 semana</a:t>
            </a:r>
          </a:p>
          <a:p>
            <a:pPr algn="ctr">
              <a:lnSpc>
                <a:spcPts val="2525"/>
              </a:lnSpc>
            </a:pPr>
            <a:r>
              <a:rPr lang="en-US" sz="2404">
                <a:solidFill>
                  <a:srgbClr val="FFFFFF"/>
                </a:solidFill>
                <a:latin typeface="Kagitingan"/>
                <a:ea typeface="Kagitingan"/>
                <a:cs typeface="Kagitingan"/>
                <a:sym typeface="Kagitingan"/>
              </a:rPr>
              <a:t>Responsable: Alexander Pulgar (App Móvil)</a:t>
            </a:r>
          </a:p>
          <a:p>
            <a:pPr algn="ctr">
              <a:lnSpc>
                <a:spcPts val="2525"/>
              </a:lnSpc>
            </a:pPr>
            <a:r>
              <a:rPr lang="en-US" sz="2404">
                <a:solidFill>
                  <a:srgbClr val="FFFFFF"/>
                </a:solidFill>
                <a:latin typeface="Kagitingan"/>
                <a:ea typeface="Kagitingan"/>
                <a:cs typeface="Kagitingan"/>
                <a:sym typeface="Kagitingan"/>
              </a:rPr>
              <a:t>Recursos: Dispositivos (iOS, Android)</a:t>
            </a:r>
          </a:p>
        </p:txBody>
      </p:sp>
      <p:sp>
        <p:nvSpPr>
          <p:cNvPr id="18" name="TextBox 18"/>
          <p:cNvSpPr txBox="1"/>
          <p:nvPr/>
        </p:nvSpPr>
        <p:spPr>
          <a:xfrm>
            <a:off x="12991502" y="1323089"/>
            <a:ext cx="4351505" cy="474477"/>
          </a:xfrm>
          <a:prstGeom prst="rect">
            <a:avLst/>
          </a:prstGeom>
        </p:spPr>
        <p:txBody>
          <a:bodyPr lIns="0" tIns="0" rIns="0" bIns="0" rtlCol="0" anchor="t">
            <a:spAutoFit/>
          </a:bodyPr>
          <a:lstStyle/>
          <a:p>
            <a:pPr algn="ctr">
              <a:lnSpc>
                <a:spcPts val="3577"/>
              </a:lnSpc>
            </a:pPr>
            <a:r>
              <a:rPr lang="en-US" sz="3406">
                <a:solidFill>
                  <a:srgbClr val="2C5371"/>
                </a:solidFill>
                <a:latin typeface="Kagitingan"/>
                <a:ea typeface="Kagitingan"/>
                <a:cs typeface="Kagitingan"/>
                <a:sym typeface="Kagitingan"/>
              </a:rPr>
              <a:t>SPRINT 6</a:t>
            </a:r>
          </a:p>
        </p:txBody>
      </p:sp>
      <p:grpSp>
        <p:nvGrpSpPr>
          <p:cNvPr id="19" name="Group 19"/>
          <p:cNvGrpSpPr/>
          <p:nvPr/>
        </p:nvGrpSpPr>
        <p:grpSpPr>
          <a:xfrm>
            <a:off x="6563323" y="5858300"/>
            <a:ext cx="5161354" cy="4223191"/>
            <a:chOff x="0" y="0"/>
            <a:chExt cx="1359369" cy="1112281"/>
          </a:xfrm>
        </p:grpSpPr>
        <p:sp>
          <p:nvSpPr>
            <p:cNvPr id="20" name="Freeform 20"/>
            <p:cNvSpPr/>
            <p:nvPr/>
          </p:nvSpPr>
          <p:spPr>
            <a:xfrm>
              <a:off x="0" y="0"/>
              <a:ext cx="1359369" cy="1112281"/>
            </a:xfrm>
            <a:custGeom>
              <a:avLst/>
              <a:gdLst/>
              <a:ahLst/>
              <a:cxnLst/>
              <a:rect l="l" t="t" r="r" b="b"/>
              <a:pathLst>
                <a:path w="1359369" h="1112281">
                  <a:moveTo>
                    <a:pt x="76499" y="0"/>
                  </a:moveTo>
                  <a:lnTo>
                    <a:pt x="1282870" y="0"/>
                  </a:lnTo>
                  <a:cubicBezTo>
                    <a:pt x="1325119" y="0"/>
                    <a:pt x="1359369" y="34250"/>
                    <a:pt x="1359369" y="76499"/>
                  </a:cubicBezTo>
                  <a:lnTo>
                    <a:pt x="1359369" y="1035782"/>
                  </a:lnTo>
                  <a:cubicBezTo>
                    <a:pt x="1359369" y="1078031"/>
                    <a:pt x="1325119" y="1112281"/>
                    <a:pt x="1282870" y="1112281"/>
                  </a:cubicBezTo>
                  <a:lnTo>
                    <a:pt x="76499" y="1112281"/>
                  </a:lnTo>
                  <a:cubicBezTo>
                    <a:pt x="34250" y="1112281"/>
                    <a:pt x="0" y="1078031"/>
                    <a:pt x="0" y="1035782"/>
                  </a:cubicBezTo>
                  <a:lnTo>
                    <a:pt x="0" y="76499"/>
                  </a:lnTo>
                  <a:cubicBezTo>
                    <a:pt x="0" y="34250"/>
                    <a:pt x="34250" y="0"/>
                    <a:pt x="76499" y="0"/>
                  </a:cubicBezTo>
                  <a:close/>
                </a:path>
              </a:pathLst>
            </a:custGeom>
            <a:solidFill>
              <a:srgbClr val="A8D0F0"/>
            </a:solidFill>
            <a:ln cap="rnd">
              <a:noFill/>
              <a:prstDash val="solid"/>
              <a:round/>
            </a:ln>
          </p:spPr>
          <p:txBody>
            <a:bodyPr/>
            <a:lstStyle/>
            <a:p>
              <a:endParaRPr lang="es-CL"/>
            </a:p>
          </p:txBody>
        </p:sp>
        <p:sp>
          <p:nvSpPr>
            <p:cNvPr id="21" name="TextBox 21"/>
            <p:cNvSpPr txBox="1"/>
            <p:nvPr/>
          </p:nvSpPr>
          <p:spPr>
            <a:xfrm>
              <a:off x="0" y="-47625"/>
              <a:ext cx="1359369" cy="1159906"/>
            </a:xfrm>
            <a:prstGeom prst="rect">
              <a:avLst/>
            </a:prstGeom>
          </p:spPr>
          <p:txBody>
            <a:bodyPr lIns="50800" tIns="50800" rIns="50800" bIns="50800" rtlCol="0" anchor="ctr"/>
            <a:lstStyle/>
            <a:p>
              <a:pPr marL="0" lvl="0" indent="0" algn="ctr">
                <a:lnSpc>
                  <a:spcPts val="2659"/>
                </a:lnSpc>
                <a:spcBef>
                  <a:spcPct val="0"/>
                </a:spcBef>
              </a:pPr>
              <a:endParaRPr/>
            </a:p>
          </p:txBody>
        </p:sp>
      </p:grpSp>
      <p:sp>
        <p:nvSpPr>
          <p:cNvPr id="22" name="TextBox 22"/>
          <p:cNvSpPr txBox="1"/>
          <p:nvPr/>
        </p:nvSpPr>
        <p:spPr>
          <a:xfrm>
            <a:off x="6884541" y="6720816"/>
            <a:ext cx="4351505" cy="2987133"/>
          </a:xfrm>
          <a:prstGeom prst="rect">
            <a:avLst/>
          </a:prstGeom>
        </p:spPr>
        <p:txBody>
          <a:bodyPr lIns="0" tIns="0" rIns="0" bIns="0" rtlCol="0" anchor="t">
            <a:spAutoFit/>
          </a:bodyPr>
          <a:lstStyle/>
          <a:p>
            <a:pPr marL="0" lvl="0" indent="0" algn="ctr">
              <a:lnSpc>
                <a:spcPts val="2945"/>
              </a:lnSpc>
            </a:pPr>
            <a:r>
              <a:rPr lang="en-US" sz="2804">
                <a:solidFill>
                  <a:srgbClr val="FFFFFF"/>
                </a:solidFill>
                <a:latin typeface="Kagitingan"/>
                <a:ea typeface="Kagitingan"/>
                <a:cs typeface="Kagitingan"/>
                <a:sym typeface="Kagitingan"/>
              </a:rPr>
              <a:t>Cierre</a:t>
            </a:r>
          </a:p>
          <a:p>
            <a:pPr marL="0" lvl="0" indent="0" algn="ctr">
              <a:lnSpc>
                <a:spcPts val="2945"/>
              </a:lnSpc>
            </a:pPr>
            <a:r>
              <a:rPr lang="en-US" sz="2804">
                <a:solidFill>
                  <a:srgbClr val="FFFFFF"/>
                </a:solidFill>
                <a:latin typeface="Kagitingan"/>
                <a:ea typeface="Kagitingan"/>
                <a:cs typeface="Kagitingan"/>
                <a:sym typeface="Kagitingan"/>
              </a:rPr>
              <a:t>Actividad: Finalización y pruebas finales</a:t>
            </a:r>
          </a:p>
          <a:p>
            <a:pPr marL="0" lvl="0" indent="0" algn="ctr">
              <a:lnSpc>
                <a:spcPts val="2945"/>
              </a:lnSpc>
            </a:pPr>
            <a:r>
              <a:rPr lang="en-US" sz="2804">
                <a:solidFill>
                  <a:srgbClr val="FFFFFF"/>
                </a:solidFill>
                <a:latin typeface="Kagitingan"/>
                <a:ea typeface="Kagitingan"/>
                <a:cs typeface="Kagitingan"/>
                <a:sym typeface="Kagitingan"/>
              </a:rPr>
              <a:t>Duración: 1 semana</a:t>
            </a:r>
          </a:p>
          <a:p>
            <a:pPr marL="0" lvl="0" indent="0" algn="ctr">
              <a:lnSpc>
                <a:spcPts val="2945"/>
              </a:lnSpc>
            </a:pPr>
            <a:r>
              <a:rPr lang="en-US" sz="2804">
                <a:solidFill>
                  <a:srgbClr val="FFFFFF"/>
                </a:solidFill>
                <a:latin typeface="Kagitingan"/>
                <a:ea typeface="Kagitingan"/>
                <a:cs typeface="Kagitingan"/>
                <a:sym typeface="Kagitingan"/>
              </a:rPr>
              <a:t>Responsable: Equipo completo</a:t>
            </a:r>
          </a:p>
          <a:p>
            <a:pPr algn="ctr">
              <a:lnSpc>
                <a:spcPts val="2945"/>
              </a:lnSpc>
            </a:pPr>
            <a:r>
              <a:rPr lang="en-US" sz="2804">
                <a:solidFill>
                  <a:srgbClr val="FFFFFF"/>
                </a:solidFill>
                <a:latin typeface="Kagitingan"/>
                <a:ea typeface="Kagitingan"/>
                <a:cs typeface="Kagitingan"/>
                <a:sym typeface="Kagitingan"/>
              </a:rPr>
              <a:t>Recursos: Plataforma completa, checklist</a:t>
            </a:r>
          </a:p>
        </p:txBody>
      </p:sp>
      <p:sp>
        <p:nvSpPr>
          <p:cNvPr id="23" name="TextBox 23"/>
          <p:cNvSpPr txBox="1"/>
          <p:nvPr/>
        </p:nvSpPr>
        <p:spPr>
          <a:xfrm>
            <a:off x="6968248" y="6044179"/>
            <a:ext cx="4351505" cy="474477"/>
          </a:xfrm>
          <a:prstGeom prst="rect">
            <a:avLst/>
          </a:prstGeom>
        </p:spPr>
        <p:txBody>
          <a:bodyPr lIns="0" tIns="0" rIns="0" bIns="0" rtlCol="0" anchor="t">
            <a:spAutoFit/>
          </a:bodyPr>
          <a:lstStyle/>
          <a:p>
            <a:pPr algn="ctr">
              <a:lnSpc>
                <a:spcPts val="3577"/>
              </a:lnSpc>
            </a:pPr>
            <a:r>
              <a:rPr lang="en-US" sz="3406">
                <a:solidFill>
                  <a:srgbClr val="2C5371"/>
                </a:solidFill>
                <a:latin typeface="Kagitingan"/>
                <a:ea typeface="Kagitingan"/>
                <a:cs typeface="Kagitingan"/>
                <a:sym typeface="Kagitingan"/>
              </a:rPr>
              <a:t>SPRINT 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C5371"/>
        </a:solidFill>
        <a:effectLst/>
      </p:bgPr>
    </p:bg>
    <p:spTree>
      <p:nvGrpSpPr>
        <p:cNvPr id="1" name="">
          <a:extLst>
            <a:ext uri="{FF2B5EF4-FFF2-40B4-BE49-F238E27FC236}">
              <a16:creationId xmlns:a16="http://schemas.microsoft.com/office/drawing/2014/main" id="{30940605-0990-29F6-CABB-B563A6866AC5}"/>
            </a:ext>
          </a:extLst>
        </p:cNvPr>
        <p:cNvGrpSpPr/>
        <p:nvPr/>
      </p:nvGrpSpPr>
      <p:grpSpPr>
        <a:xfrm>
          <a:off x="0" y="0"/>
          <a:ext cx="0" cy="0"/>
          <a:chOff x="0" y="0"/>
          <a:chExt cx="0" cy="0"/>
        </a:xfrm>
      </p:grpSpPr>
      <p:sp>
        <p:nvSpPr>
          <p:cNvPr id="11" name="TextBox 11">
            <a:extLst>
              <a:ext uri="{FF2B5EF4-FFF2-40B4-BE49-F238E27FC236}">
                <a16:creationId xmlns:a16="http://schemas.microsoft.com/office/drawing/2014/main" id="{10C836E4-4DC2-A834-71DF-671B5FF5D6C6}"/>
              </a:ext>
            </a:extLst>
          </p:cNvPr>
          <p:cNvSpPr txBox="1"/>
          <p:nvPr/>
        </p:nvSpPr>
        <p:spPr>
          <a:xfrm>
            <a:off x="540069" y="129633"/>
            <a:ext cx="2273003" cy="1105551"/>
          </a:xfrm>
          <a:prstGeom prst="rect">
            <a:avLst/>
          </a:prstGeom>
        </p:spPr>
        <p:txBody>
          <a:bodyPr lIns="0" tIns="0" rIns="0" bIns="0" rtlCol="0" anchor="t">
            <a:spAutoFit/>
          </a:bodyPr>
          <a:lstStyle/>
          <a:p>
            <a:pPr algn="l">
              <a:lnSpc>
                <a:spcPts val="8435"/>
              </a:lnSpc>
            </a:pPr>
            <a:r>
              <a:rPr lang="en-US" sz="8034" dirty="0">
                <a:solidFill>
                  <a:srgbClr val="A8D0F0"/>
                </a:solidFill>
                <a:latin typeface="Kagitingan"/>
                <a:ea typeface="Kagitingan"/>
                <a:cs typeface="Kagitingan"/>
                <a:sym typeface="Kagitingan"/>
              </a:rPr>
              <a:t>07</a:t>
            </a:r>
          </a:p>
        </p:txBody>
      </p:sp>
      <p:sp>
        <p:nvSpPr>
          <p:cNvPr id="12" name="TextBox 12">
            <a:extLst>
              <a:ext uri="{FF2B5EF4-FFF2-40B4-BE49-F238E27FC236}">
                <a16:creationId xmlns:a16="http://schemas.microsoft.com/office/drawing/2014/main" id="{89CC84F3-3E9A-15B1-6507-9EEAB09AA5CF}"/>
              </a:ext>
            </a:extLst>
          </p:cNvPr>
          <p:cNvSpPr txBox="1"/>
          <p:nvPr/>
        </p:nvSpPr>
        <p:spPr>
          <a:xfrm>
            <a:off x="7596882" y="682408"/>
            <a:ext cx="3094235" cy="734560"/>
          </a:xfrm>
          <a:prstGeom prst="rect">
            <a:avLst/>
          </a:prstGeom>
        </p:spPr>
        <p:txBody>
          <a:bodyPr wrap="square" lIns="0" tIns="0" rIns="0" bIns="0" rtlCol="0" anchor="t">
            <a:spAutoFit/>
          </a:bodyPr>
          <a:lstStyle/>
          <a:p>
            <a:pPr algn="r">
              <a:lnSpc>
                <a:spcPts val="5623"/>
              </a:lnSpc>
            </a:pPr>
            <a:r>
              <a:rPr lang="en-US" sz="6000" dirty="0">
                <a:solidFill>
                  <a:srgbClr val="FFFFFF"/>
                </a:solidFill>
                <a:latin typeface="Kagitingan"/>
                <a:ea typeface="Kagitingan"/>
                <a:cs typeface="Kagitingan"/>
                <a:sym typeface="Kagitingan"/>
              </a:rPr>
              <a:t>Roadmap</a:t>
            </a:r>
          </a:p>
        </p:txBody>
      </p:sp>
      <p:pic>
        <p:nvPicPr>
          <p:cNvPr id="25" name="Imagen 24" descr="Tabla&#10;&#10;El contenido generado por IA puede ser incorrecto.">
            <a:extLst>
              <a:ext uri="{FF2B5EF4-FFF2-40B4-BE49-F238E27FC236}">
                <a16:creationId xmlns:a16="http://schemas.microsoft.com/office/drawing/2014/main" id="{9383876C-7948-0129-A7EC-23EEEE47EFBA}"/>
              </a:ext>
            </a:extLst>
          </p:cNvPr>
          <p:cNvPicPr>
            <a:picLocks noChangeAspect="1"/>
          </p:cNvPicPr>
          <p:nvPr/>
        </p:nvPicPr>
        <p:blipFill>
          <a:blip r:embed="rId2">
            <a:extLst>
              <a:ext uri="{28A0092B-C50C-407E-A947-70E740481C1C}">
                <a14:useLocalDpi xmlns:a14="http://schemas.microsoft.com/office/drawing/2010/main" val="0"/>
              </a:ext>
            </a:extLst>
          </a:blip>
          <a:srcRect l="1666" t="30552" r="1660" b="30722"/>
          <a:stretch>
            <a:fillRect/>
          </a:stretch>
        </p:blipFill>
        <p:spPr>
          <a:xfrm>
            <a:off x="112643" y="2759508"/>
            <a:ext cx="18062714" cy="3581400"/>
          </a:xfrm>
          <a:prstGeom prst="rect">
            <a:avLst/>
          </a:prstGeom>
        </p:spPr>
      </p:pic>
    </p:spTree>
    <p:extLst>
      <p:ext uri="{BB962C8B-B14F-4D97-AF65-F5344CB8AC3E}">
        <p14:creationId xmlns:p14="http://schemas.microsoft.com/office/powerpoint/2010/main" val="3952144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1018</Words>
  <Application>Microsoft Office PowerPoint</Application>
  <PresentationFormat>Personalizado</PresentationFormat>
  <Paragraphs>128</Paragraphs>
  <Slides>10</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10</vt:i4>
      </vt:variant>
    </vt:vector>
  </HeadingPairs>
  <TitlesOfParts>
    <vt:vector size="14" baseType="lpstr">
      <vt:lpstr>Calibri</vt:lpstr>
      <vt:lpstr>Kagitingan</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Tecnología Informática Digital Innovadora Software Iconos Profesional Corporativo Azul</dc:title>
  <cp:lastModifiedBy>Daniel Pulgar</cp:lastModifiedBy>
  <cp:revision>3</cp:revision>
  <dcterms:created xsi:type="dcterms:W3CDTF">2006-08-16T00:00:00Z</dcterms:created>
  <dcterms:modified xsi:type="dcterms:W3CDTF">2025-09-03T21:51:20Z</dcterms:modified>
  <dc:identifier>DAGx8jH9tbw</dc:identifier>
</cp:coreProperties>
</file>