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8"/>
  </p:notesMasterIdLst>
  <p:handoutMasterIdLst>
    <p:handoutMasterId r:id="rId9"/>
  </p:handoutMasterIdLst>
  <p:sldIdLst>
    <p:sldId id="351" r:id="rId5"/>
    <p:sldId id="355" r:id="rId6"/>
    <p:sldId id="354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ference" id="{533F119A-8C32-DE45-B067-74E96483FA9A}">
          <p14:sldIdLst>
            <p14:sldId id="351"/>
          </p14:sldIdLst>
        </p14:section>
        <p14:section name="Trial &amp; Error" id="{7935775E-5D4A-144C-98D4-929289A834FC}">
          <p14:sldIdLst>
            <p14:sldId id="355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8E15"/>
    <a:srgbClr val="965C10"/>
    <a:srgbClr val="C07816"/>
    <a:srgbClr val="DF8611"/>
    <a:srgbClr val="595A5D"/>
    <a:srgbClr val="414042"/>
    <a:srgbClr val="DCDCDC"/>
    <a:srgbClr val="4F81BD"/>
    <a:srgbClr val="0C9B2E"/>
    <a:srgbClr val="FFF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3" autoAdjust="0"/>
    <p:restoredTop sz="81433" autoAdjust="0"/>
  </p:normalViewPr>
  <p:slideViewPr>
    <p:cSldViewPr snapToGrid="0" showGuides="1">
      <p:cViewPr>
        <p:scale>
          <a:sx n="125" d="100"/>
          <a:sy n="125" d="100"/>
        </p:scale>
        <p:origin x="616" y="200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A24E7-EA52-FC4C-8639-FD4EB19463DA}" type="datetimeFigureOut">
              <a:rPr lang="en-US" smtClean="0"/>
              <a:t>3/4/16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252-8011-A248-8C39-4C28565D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80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3/4/16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50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 application trying to access Cool App will do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dns</a:t>
            </a:r>
            <a:r>
              <a:rPr lang="en-US" baseline="0" dirty="0" smtClean="0"/>
              <a:t> query (</a:t>
            </a:r>
            <a:r>
              <a:rPr lang="en-US" baseline="0" dirty="0" err="1" smtClean="0"/>
              <a:t>nslookup</a:t>
            </a:r>
            <a:r>
              <a:rPr lang="en-US" baseline="0" dirty="0" smtClean="0"/>
              <a:t> cool-</a:t>
            </a:r>
            <a:r>
              <a:rPr lang="en-US" baseline="0" dirty="0" err="1" smtClean="0"/>
              <a:t>app.ecsdomain.com</a:t>
            </a:r>
            <a:r>
              <a:rPr lang="en-US" baseline="0" dirty="0" smtClean="0"/>
              <a:t>). Because this architecture is implemented using ‘private hosted zone’ feature of Route53, the service will respond with a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8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5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emf"/><Relationship Id="rId5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6656" y="1453896"/>
            <a:ext cx="7772400" cy="832104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35353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session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8943" y="2432220"/>
            <a:ext cx="7786115" cy="921643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5353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speaker name &amp; job title</a:t>
            </a:r>
            <a:endParaRPr lang="en-US" dirty="0"/>
          </a:p>
        </p:txBody>
      </p:sp>
      <p:pic>
        <p:nvPicPr>
          <p:cNvPr id="5" name="Picture 4" descr="Powerpoint-stock-light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530352"/>
            <a:ext cx="8434683" cy="822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0248" y="4544568"/>
            <a:ext cx="610095" cy="2286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4929886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©2015, Amazon Web Services, Inc. or its affiliates. All rights reserved</a:t>
            </a:r>
            <a:endParaRPr lang="en-US" sz="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49868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616205" y="2749868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754043" y="2749868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89750" y="2749868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7200" y="1227138"/>
            <a:ext cx="1797050" cy="1344612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616205" y="1227138"/>
            <a:ext cx="1797050" cy="1344612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754043" y="1227138"/>
            <a:ext cx="1797050" cy="1344612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889750" y="1227138"/>
            <a:ext cx="1797050" cy="1344612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444" y="2271349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642776" y="2271349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06111" y="2271349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79444" y="4070518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642776" y="4070518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06111" y="4070518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79450" y="1047750"/>
            <a:ext cx="1924050" cy="110066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642776" y="1047750"/>
            <a:ext cx="1924050" cy="110066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06111" y="1047750"/>
            <a:ext cx="1924050" cy="110066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79450" y="2889250"/>
            <a:ext cx="1924050" cy="110066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642776" y="2889250"/>
            <a:ext cx="1924050" cy="110066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06111" y="2889250"/>
            <a:ext cx="1924050" cy="110066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26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WS Summi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werpoint-stock-light-0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941832"/>
            <a:ext cx="4023360" cy="23640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87358" y="4556347"/>
            <a:ext cx="569284" cy="214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7182" y="4571826"/>
            <a:ext cx="669636" cy="25091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741089" y="2806810"/>
            <a:ext cx="166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CHICAGO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929886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©2015, Amazon Web Services, Inc. or its affiliates. All rights reserved</a:t>
            </a:r>
            <a:endParaRPr lang="en-US" sz="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12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AWS Summi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915186"/>
            <a:ext cx="4023359" cy="23640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87358" y="4556347"/>
            <a:ext cx="569284" cy="21431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430987" y="2830666"/>
            <a:ext cx="2282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CHICAGO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4929886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©2015, Amazon Web Services, Inc. or its affiliates. All rights reserved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99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7182" y="4571826"/>
            <a:ext cx="669636" cy="250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941832"/>
            <a:ext cx="4023359" cy="2364036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741089" y="2806810"/>
            <a:ext cx="166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CHICAGO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46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Thank Yo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755310"/>
            <a:ext cx="4023359" cy="2364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87358" y="4556347"/>
            <a:ext cx="569284" cy="21431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430987" y="2830666"/>
            <a:ext cx="2282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CHICAGO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range 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6656" y="1453896"/>
            <a:ext cx="7772400" cy="832104"/>
          </a:xfrm>
          <a:effectLst>
            <a:outerShdw blurRad="111125" dist="12700" dir="5100000" algn="ctr" rotWithShape="0">
              <a:srgbClr val="965C10">
                <a:alpha val="74000"/>
              </a:srgbClr>
            </a:outerShdw>
          </a:effectLst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session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8943" y="2432220"/>
            <a:ext cx="7786115" cy="921643"/>
          </a:xfrm>
          <a:effectLst>
            <a:outerShdw blurRad="111125" dist="12700" dir="5100000" algn="ctr" rotWithShape="0">
              <a:srgbClr val="965C10">
                <a:alpha val="74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speaker name &amp; job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538647"/>
            <a:ext cx="8434683" cy="806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67490" y="4548868"/>
            <a:ext cx="609020" cy="22927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4929886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©2015, Amazon Web Services, Inc. or its affiliates. All rights reserved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1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874520"/>
            <a:ext cx="7772400" cy="1021556"/>
          </a:xfrm>
        </p:spPr>
        <p:txBody>
          <a:bodyPr anchor="ctr">
            <a:noAutofit/>
          </a:bodyPr>
          <a:lstStyle>
            <a:lvl1pPr algn="ctr">
              <a:defRPr sz="2800" b="1" cap="none">
                <a:solidFill>
                  <a:srgbClr val="353535"/>
                </a:solidFill>
              </a:defRPr>
            </a:lvl1pPr>
          </a:lstStyle>
          <a:p>
            <a:r>
              <a:rPr lang="en-US" dirty="0" smtClean="0"/>
              <a:t>Click to add section name</a:t>
            </a:r>
            <a:endParaRPr lang="en-US" dirty="0"/>
          </a:p>
        </p:txBody>
      </p:sp>
      <p:pic>
        <p:nvPicPr>
          <p:cNvPr id="4" name="Picture 3" descr="Powerpoint-stock-light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960120"/>
            <a:ext cx="8434683" cy="822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0248" y="4544568"/>
            <a:ext cx="61009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874520"/>
            <a:ext cx="7772400" cy="1021556"/>
          </a:xfrm>
          <a:effectLst>
            <a:outerShdw blurRad="111125" dist="12700" dir="5100000" algn="tl" rotWithShape="0">
              <a:srgbClr val="965C10">
                <a:alpha val="74000"/>
              </a:srgbClr>
            </a:outerShdw>
          </a:effectLst>
        </p:spPr>
        <p:txBody>
          <a:bodyPr anchor="ctr">
            <a:noAutofit/>
          </a:bodyPr>
          <a:lstStyle>
            <a:lvl1pPr algn="ctr">
              <a:defRPr sz="28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add section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968415"/>
            <a:ext cx="8434683" cy="806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67490" y="4548868"/>
            <a:ext cx="609020" cy="22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9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42900" y="1085850"/>
            <a:ext cx="8458200" cy="3771899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200151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200151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200151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912" y="4699140"/>
            <a:ext cx="883650" cy="3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5" r:id="rId2"/>
    <p:sldLayoutId id="2147483676" r:id="rId3"/>
    <p:sldLayoutId id="2147483677" r:id="rId4"/>
    <p:sldLayoutId id="2147483696" r:id="rId5"/>
    <p:sldLayoutId id="2147483694" r:id="rId6"/>
    <p:sldLayoutId id="2147483678" r:id="rId7"/>
    <p:sldLayoutId id="2147483679" r:id="rId8"/>
    <p:sldLayoutId id="2147483689" r:id="rId9"/>
    <p:sldLayoutId id="2147483690" r:id="rId10"/>
    <p:sldLayoutId id="2147483691" r:id="rId11"/>
    <p:sldLayoutId id="2147483680" r:id="rId12"/>
    <p:sldLayoutId id="2147483681" r:id="rId13"/>
    <p:sldLayoutId id="2147483682" r:id="rId14"/>
    <p:sldLayoutId id="2147483683" r:id="rId15"/>
    <p:sldLayoutId id="2147483692" r:id="rId16"/>
    <p:sldLayoutId id="2147483697" r:id="rId17"/>
    <p:sldLayoutId id="2147483693" r:id="rId18"/>
    <p:sldLayoutId id="2147483698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595A5D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595A5D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595A5D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595A5D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331065" y="4123125"/>
            <a:ext cx="892556" cy="884182"/>
            <a:chOff x="4185742" y="822171"/>
            <a:chExt cx="892556" cy="884182"/>
          </a:xfrm>
        </p:grpSpPr>
        <p:sp>
          <p:nvSpPr>
            <p:cNvPr id="46" name="TextBox 45"/>
            <p:cNvSpPr txBox="1"/>
            <p:nvPr/>
          </p:nvSpPr>
          <p:spPr>
            <a:xfrm>
              <a:off x="4185742" y="822171"/>
              <a:ext cx="892556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EC2 Container Service</a:t>
              </a:r>
              <a:endParaRPr lang="en-US" b="1" dirty="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2629" y="1225130"/>
              <a:ext cx="517543" cy="481223"/>
            </a:xfrm>
            <a:prstGeom prst="rect">
              <a:avLst/>
            </a:prstGeom>
          </p:spPr>
        </p:pic>
      </p:grpSp>
      <p:cxnSp>
        <p:nvCxnSpPr>
          <p:cNvPr id="49" name="Straight Connector 47"/>
          <p:cNvCxnSpPr>
            <a:stCxn id="39" idx="1"/>
            <a:endCxn id="47" idx="1"/>
          </p:cNvCxnSpPr>
          <p:nvPr/>
        </p:nvCxnSpPr>
        <p:spPr>
          <a:xfrm rot="10800000" flipH="1" flipV="1">
            <a:off x="1097178" y="2832972"/>
            <a:ext cx="1400773" cy="1933723"/>
          </a:xfrm>
          <a:prstGeom prst="bentConnector3">
            <a:avLst>
              <a:gd name="adj1" fmla="val -1632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7"/>
          <p:cNvCxnSpPr>
            <a:stCxn id="40" idx="1"/>
            <a:endCxn id="47" idx="1"/>
          </p:cNvCxnSpPr>
          <p:nvPr/>
        </p:nvCxnSpPr>
        <p:spPr>
          <a:xfrm rot="10800000" flipV="1">
            <a:off x="2497952" y="2832972"/>
            <a:ext cx="906970" cy="1933723"/>
          </a:xfrm>
          <a:prstGeom prst="bentConnector3">
            <a:avLst>
              <a:gd name="adj1" fmla="val 125205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79" y="533268"/>
            <a:ext cx="352372" cy="370354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4261345" y="1676672"/>
            <a:ext cx="837174" cy="4092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StockApp</a:t>
            </a:r>
            <a:endParaRPr lang="en-US" sz="800" dirty="0"/>
          </a:p>
        </p:txBody>
      </p:sp>
      <p:sp>
        <p:nvSpPr>
          <p:cNvPr id="55" name="Rounded Rectangle 54"/>
          <p:cNvSpPr/>
          <p:nvPr/>
        </p:nvSpPr>
        <p:spPr>
          <a:xfrm>
            <a:off x="854500" y="1127398"/>
            <a:ext cx="2243668" cy="2348726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6" name="TextBox 32"/>
          <p:cNvSpPr txBox="1">
            <a:spLocks noChangeArrowheads="1"/>
          </p:cNvSpPr>
          <p:nvPr/>
        </p:nvSpPr>
        <p:spPr bwMode="auto">
          <a:xfrm>
            <a:off x="1505499" y="3213778"/>
            <a:ext cx="950838" cy="20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AZ 1</a:t>
            </a:r>
            <a:endParaRPr lang="en-US" sz="900" b="1" dirty="0">
              <a:solidFill>
                <a:srgbClr val="F7981F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57" name="TextBox 36"/>
          <p:cNvSpPr txBox="1">
            <a:spLocks noChangeArrowheads="1"/>
          </p:cNvSpPr>
          <p:nvPr/>
        </p:nvSpPr>
        <p:spPr bwMode="auto">
          <a:xfrm>
            <a:off x="1438130" y="2982031"/>
            <a:ext cx="1019264" cy="2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EC2 instance A 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49996" y="1373280"/>
            <a:ext cx="2015836" cy="18356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9" name="Picture 58" descr="EC2-Instan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52" y="1163419"/>
            <a:ext cx="358599" cy="376898"/>
          </a:xfrm>
          <a:prstGeom prst="rect">
            <a:avLst/>
          </a:prstGeom>
        </p:spPr>
      </p:pic>
      <p:sp>
        <p:nvSpPr>
          <p:cNvPr id="64" name="TextBox 32"/>
          <p:cNvSpPr txBox="1">
            <a:spLocks noChangeArrowheads="1"/>
          </p:cNvSpPr>
          <p:nvPr/>
        </p:nvSpPr>
        <p:spPr bwMode="auto">
          <a:xfrm>
            <a:off x="3813972" y="3208929"/>
            <a:ext cx="950838" cy="20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rPr>
              <a:t>AZ 2</a:t>
            </a:r>
            <a:endParaRPr lang="en-US" sz="900" b="1" dirty="0">
              <a:solidFill>
                <a:srgbClr val="F7981F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853001" y="2205572"/>
            <a:ext cx="837174" cy="4092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WeatherApp</a:t>
            </a:r>
            <a:endParaRPr lang="en-US" sz="800" dirty="0"/>
          </a:p>
        </p:txBody>
      </p:sp>
      <p:sp>
        <p:nvSpPr>
          <p:cNvPr id="71" name="Rounded Rectangle 70"/>
          <p:cNvSpPr/>
          <p:nvPr/>
        </p:nvSpPr>
        <p:spPr>
          <a:xfrm>
            <a:off x="662091" y="294640"/>
            <a:ext cx="4915750" cy="358648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72929" y="441372"/>
            <a:ext cx="393353" cy="133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smtClean="0">
                <a:latin typeface="Helvetica Neue"/>
                <a:cs typeface="Helvetica Neue"/>
              </a:rPr>
              <a:t>ELB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80034" y="992318"/>
            <a:ext cx="4697116" cy="2785776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8" name="TextBox 31"/>
          <p:cNvSpPr txBox="1">
            <a:spLocks noChangeArrowheads="1"/>
          </p:cNvSpPr>
          <p:nvPr/>
        </p:nvSpPr>
        <p:spPr bwMode="auto">
          <a:xfrm>
            <a:off x="1398528" y="3526924"/>
            <a:ext cx="3441909" cy="20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Helvetica Neue"/>
                <a:ea typeface="Verdana" pitchFamily="34" charset="0"/>
                <a:cs typeface="Helvetica Neue"/>
              </a:rPr>
              <a:t>Auto Scaling group</a:t>
            </a:r>
            <a:endParaRPr lang="en-US" sz="900" b="1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97179" y="2711033"/>
            <a:ext cx="604296" cy="2438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ECS Agent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404922" y="2711033"/>
            <a:ext cx="604296" cy="2438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ECS Agent</a:t>
            </a:r>
            <a:endParaRPr lang="en-US" sz="800" dirty="0"/>
          </a:p>
        </p:txBody>
      </p:sp>
      <p:pic>
        <p:nvPicPr>
          <p:cNvPr id="74" name="Picture 73" descr="VPC-Clou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96" y="-91440"/>
            <a:ext cx="599171" cy="599171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3179282" y="1127398"/>
            <a:ext cx="2243668" cy="2348726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4" name="TextBox 36"/>
          <p:cNvSpPr txBox="1">
            <a:spLocks noChangeArrowheads="1"/>
          </p:cNvSpPr>
          <p:nvPr/>
        </p:nvSpPr>
        <p:spPr bwMode="auto">
          <a:xfrm>
            <a:off x="3808457" y="2976554"/>
            <a:ext cx="1019264" cy="2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EC2 instance B 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320323" y="1367803"/>
            <a:ext cx="2015836" cy="18356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6" name="Picture 65" descr="EC2-Instan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79" y="1157942"/>
            <a:ext cx="358599" cy="376898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1162634" y="1678653"/>
            <a:ext cx="837174" cy="40922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PortalApp</a:t>
            </a:r>
            <a:endParaRPr lang="en-US" sz="800" dirty="0"/>
          </a:p>
        </p:txBody>
      </p:sp>
      <p:pic>
        <p:nvPicPr>
          <p:cNvPr id="70" name="Picture 69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376" y="520288"/>
            <a:ext cx="352372" cy="37035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4329726" y="428392"/>
            <a:ext cx="393353" cy="133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ELB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73" name="Picture 72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73" y="525178"/>
            <a:ext cx="352372" cy="370354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244523" y="433282"/>
            <a:ext cx="393353" cy="133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smtClean="0">
                <a:latin typeface="Helvetica Neue"/>
                <a:cs typeface="Helvetica Neue"/>
              </a:rPr>
              <a:t>ELB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02" y="2057295"/>
            <a:ext cx="544781" cy="65373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941790" y="2738219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AWS</a:t>
            </a:r>
          </a:p>
          <a:p>
            <a:pPr algn="ctr"/>
            <a:r>
              <a:rPr lang="en-US" sz="1000" b="1" dirty="0" smtClean="0"/>
              <a:t>Lambda</a:t>
            </a:r>
            <a:endParaRPr lang="en-US" sz="10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37" y="3869534"/>
            <a:ext cx="525324" cy="59631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501924" y="4519179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 smtClean="0"/>
              <a:t>CloudWatch</a:t>
            </a:r>
            <a:r>
              <a:rPr lang="en-US" sz="1000" b="1" dirty="0" smtClean="0"/>
              <a:t> Events</a:t>
            </a:r>
            <a:endParaRPr lang="en-US" sz="1000" b="1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409" y="1536158"/>
            <a:ext cx="544782" cy="54478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217895" y="2100343"/>
            <a:ext cx="1075693" cy="48847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/>
              <a:t>Route </a:t>
            </a:r>
            <a:r>
              <a:rPr lang="en-US" sz="1000" b="1" smtClean="0"/>
              <a:t>53 Private Hosted </a:t>
            </a:r>
            <a:r>
              <a:rPr lang="en-US" sz="1000" b="1" dirty="0" smtClean="0"/>
              <a:t>Zone</a:t>
            </a:r>
            <a:endParaRPr lang="en-US" sz="10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865" y="4101719"/>
            <a:ext cx="537316" cy="64478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825696" y="4805505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AWS</a:t>
            </a:r>
            <a:br>
              <a:rPr lang="en-US" sz="1000" b="1" dirty="0" smtClean="0"/>
            </a:br>
            <a:r>
              <a:rPr lang="en-US" sz="1000" b="1" dirty="0" err="1" smtClean="0"/>
              <a:t>CloudTrail</a:t>
            </a:r>
            <a:endParaRPr lang="en-US" sz="1000" b="1" dirty="0"/>
          </a:p>
        </p:txBody>
      </p:sp>
      <p:cxnSp>
        <p:nvCxnSpPr>
          <p:cNvPr id="11" name="Curved Connector 10"/>
          <p:cNvCxnSpPr>
            <a:stCxn id="47" idx="3"/>
            <a:endCxn id="43" idx="1"/>
          </p:cNvCxnSpPr>
          <p:nvPr/>
        </p:nvCxnSpPr>
        <p:spPr>
          <a:xfrm flipV="1">
            <a:off x="3015495" y="4424109"/>
            <a:ext cx="2009370" cy="34258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3" idx="3"/>
            <a:endCxn id="34" idx="1"/>
          </p:cNvCxnSpPr>
          <p:nvPr/>
        </p:nvCxnSpPr>
        <p:spPr>
          <a:xfrm flipV="1">
            <a:off x="5562181" y="4167691"/>
            <a:ext cx="1148856" cy="256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34" idx="3"/>
            <a:endCxn id="32" idx="3"/>
          </p:cNvCxnSpPr>
          <p:nvPr/>
        </p:nvCxnSpPr>
        <p:spPr>
          <a:xfrm flipV="1">
            <a:off x="7236361" y="2384164"/>
            <a:ext cx="1390322" cy="1783527"/>
          </a:xfrm>
          <a:prstGeom prst="curvedConnector3">
            <a:avLst>
              <a:gd name="adj1" fmla="val 11644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32" idx="1"/>
            <a:endCxn id="41" idx="3"/>
          </p:cNvCxnSpPr>
          <p:nvPr/>
        </p:nvCxnSpPr>
        <p:spPr>
          <a:xfrm rot="10800000">
            <a:off x="7160192" y="1808550"/>
            <a:ext cx="921711" cy="5756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47"/>
          <p:cNvCxnSpPr>
            <a:stCxn id="70" idx="0"/>
            <a:endCxn id="41" idx="1"/>
          </p:cNvCxnSpPr>
          <p:nvPr/>
        </p:nvCxnSpPr>
        <p:spPr>
          <a:xfrm rot="16200000" flipH="1">
            <a:off x="5002854" y="195995"/>
            <a:ext cx="1288261" cy="1936847"/>
          </a:xfrm>
          <a:prstGeom prst="bentConnector4">
            <a:avLst>
              <a:gd name="adj1" fmla="val -24843"/>
              <a:gd name="adj2" fmla="val 5454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47"/>
          <p:cNvCxnSpPr>
            <a:stCxn id="12" idx="0"/>
            <a:endCxn id="41" idx="1"/>
          </p:cNvCxnSpPr>
          <p:nvPr/>
        </p:nvCxnSpPr>
        <p:spPr>
          <a:xfrm rot="16200000" flipH="1">
            <a:off x="3830946" y="-975914"/>
            <a:ext cx="1275281" cy="4293644"/>
          </a:xfrm>
          <a:prstGeom prst="bentConnector4">
            <a:avLst>
              <a:gd name="adj1" fmla="val -26689"/>
              <a:gd name="adj2" fmla="val 7950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47"/>
          <p:cNvCxnSpPr>
            <a:stCxn id="73" idx="0"/>
            <a:endCxn id="41" idx="1"/>
          </p:cNvCxnSpPr>
          <p:nvPr/>
        </p:nvCxnSpPr>
        <p:spPr>
          <a:xfrm rot="16200000" flipH="1">
            <a:off x="3462698" y="-1344162"/>
            <a:ext cx="1283371" cy="5022050"/>
          </a:xfrm>
          <a:prstGeom prst="bentConnector4">
            <a:avLst>
              <a:gd name="adj1" fmla="val -26520"/>
              <a:gd name="adj2" fmla="val 8230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47"/>
          <p:cNvCxnSpPr>
            <a:stCxn id="70" idx="2"/>
            <a:endCxn id="27" idx="1"/>
          </p:cNvCxnSpPr>
          <p:nvPr/>
        </p:nvCxnSpPr>
        <p:spPr>
          <a:xfrm rot="5400000">
            <a:off x="3974632" y="1177356"/>
            <a:ext cx="990644" cy="417217"/>
          </a:xfrm>
          <a:prstGeom prst="bentConnector4">
            <a:avLst>
              <a:gd name="adj1" fmla="val 39673"/>
              <a:gd name="adj2" fmla="val 15479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47"/>
          <p:cNvCxnSpPr>
            <a:stCxn id="12" idx="2"/>
            <a:endCxn id="69" idx="3"/>
          </p:cNvCxnSpPr>
          <p:nvPr/>
        </p:nvCxnSpPr>
        <p:spPr>
          <a:xfrm rot="16200000" flipH="1">
            <a:off x="1752688" y="1472699"/>
            <a:ext cx="1506564" cy="368410"/>
          </a:xfrm>
          <a:prstGeom prst="bentConnector4">
            <a:avLst>
              <a:gd name="adj1" fmla="val 43209"/>
              <a:gd name="adj2" fmla="val 16205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47"/>
          <p:cNvCxnSpPr>
            <a:stCxn id="73" idx="2"/>
            <a:endCxn id="68" idx="3"/>
          </p:cNvCxnSpPr>
          <p:nvPr/>
        </p:nvCxnSpPr>
        <p:spPr>
          <a:xfrm rot="16200000" flipH="1">
            <a:off x="1302716" y="1186174"/>
            <a:ext cx="987735" cy="406449"/>
          </a:xfrm>
          <a:prstGeom prst="bentConnector4">
            <a:avLst>
              <a:gd name="adj1" fmla="val 39642"/>
              <a:gd name="adj2" fmla="val 156243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48899" y="4737525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ECS API Log</a:t>
            </a:r>
            <a:endParaRPr 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5693685" y="1601195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CNAME mapping</a:t>
            </a:r>
            <a:endParaRPr lang="en-US" sz="8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10" y="1380772"/>
            <a:ext cx="245364" cy="2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VPC-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96" y="0"/>
            <a:ext cx="599171" cy="5991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331065" y="3665925"/>
            <a:ext cx="892556" cy="884182"/>
            <a:chOff x="4185742" y="822171"/>
            <a:chExt cx="892556" cy="884182"/>
          </a:xfrm>
        </p:grpSpPr>
        <p:sp>
          <p:nvSpPr>
            <p:cNvPr id="46" name="TextBox 45"/>
            <p:cNvSpPr txBox="1"/>
            <p:nvPr/>
          </p:nvSpPr>
          <p:spPr>
            <a:xfrm>
              <a:off x="4185742" y="822171"/>
              <a:ext cx="892556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EC2 Container Service</a:t>
              </a:r>
              <a:endParaRPr lang="en-US" b="1" dirty="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2629" y="1225130"/>
              <a:ext cx="517543" cy="481223"/>
            </a:xfrm>
            <a:prstGeom prst="rect">
              <a:avLst/>
            </a:prstGeom>
          </p:spPr>
        </p:pic>
      </p:grpSp>
      <p:cxnSp>
        <p:nvCxnSpPr>
          <p:cNvPr id="48" name="Straight Connector 47"/>
          <p:cNvCxnSpPr>
            <a:stCxn id="43" idx="1"/>
            <a:endCxn id="47" idx="1"/>
          </p:cNvCxnSpPr>
          <p:nvPr/>
        </p:nvCxnSpPr>
        <p:spPr>
          <a:xfrm rot="10800000" flipH="1" flipV="1">
            <a:off x="1076312" y="1869440"/>
            <a:ext cx="1421640" cy="2440056"/>
          </a:xfrm>
          <a:prstGeom prst="bentConnector3">
            <a:avLst>
              <a:gd name="adj1" fmla="val -1608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7"/>
          <p:cNvCxnSpPr>
            <a:stCxn id="39" idx="1"/>
            <a:endCxn id="47" idx="1"/>
          </p:cNvCxnSpPr>
          <p:nvPr/>
        </p:nvCxnSpPr>
        <p:spPr>
          <a:xfrm rot="10800000" flipV="1">
            <a:off x="2497953" y="1857310"/>
            <a:ext cx="156199" cy="2452186"/>
          </a:xfrm>
          <a:prstGeom prst="bentConnector3">
            <a:avLst>
              <a:gd name="adj1" fmla="val 246352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7"/>
          <p:cNvCxnSpPr>
            <a:stCxn id="40" idx="1"/>
            <a:endCxn id="47" idx="1"/>
          </p:cNvCxnSpPr>
          <p:nvPr/>
        </p:nvCxnSpPr>
        <p:spPr>
          <a:xfrm rot="10800000" flipV="1">
            <a:off x="2497952" y="1857310"/>
            <a:ext cx="1825452" cy="2452186"/>
          </a:xfrm>
          <a:prstGeom prst="bentConnector3">
            <a:avLst>
              <a:gd name="adj1" fmla="val 27367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62091" y="386080"/>
            <a:ext cx="4915750" cy="3007360"/>
            <a:chOff x="662090" y="386080"/>
            <a:chExt cx="5952069" cy="3464560"/>
          </a:xfrm>
        </p:grpSpPr>
        <p:pic>
          <p:nvPicPr>
            <p:cNvPr id="12" name="Picture 11" descr="Amazon-Elastic-Load-Balacing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920" y="686653"/>
              <a:ext cx="426658" cy="426658"/>
            </a:xfrm>
            <a:prstGeom prst="rect">
              <a:avLst/>
            </a:prstGeom>
          </p:spPr>
        </p:pic>
        <p:sp>
          <p:nvSpPr>
            <p:cNvPr id="27" name="Rounded Rectangle 26"/>
            <p:cNvSpPr/>
            <p:nvPr/>
          </p:nvSpPr>
          <p:spPr>
            <a:xfrm>
              <a:off x="5154502" y="2549124"/>
              <a:ext cx="1013664" cy="4714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Cool App</a:t>
              </a:r>
              <a:endParaRPr lang="en-US" sz="1200" dirty="0"/>
            </a:p>
          </p:txBody>
        </p:sp>
        <p:sp>
          <p:nvSpPr>
            <p:cNvPr id="41" name="TextBox 36"/>
            <p:cNvSpPr txBox="1">
              <a:spLocks noChangeArrowheads="1"/>
            </p:cNvSpPr>
            <p:nvPr/>
          </p:nvSpPr>
          <p:spPr bwMode="auto">
            <a:xfrm>
              <a:off x="1155015" y="3120578"/>
              <a:ext cx="115011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EC2 instance a 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035953" y="1629915"/>
              <a:ext cx="1294468" cy="1469939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44" name="Picture 43" descr="EC2-Instanc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610" y="1388150"/>
              <a:ext cx="434197" cy="434197"/>
            </a:xfrm>
            <a:prstGeom prst="rect">
              <a:avLst/>
            </a:prstGeom>
          </p:spPr>
        </p:pic>
        <p:sp>
          <p:nvSpPr>
            <p:cNvPr id="55" name="Rounded Rectangle 54"/>
            <p:cNvSpPr/>
            <p:nvPr/>
          </p:nvSpPr>
          <p:spPr>
            <a:xfrm>
              <a:off x="931966" y="1345440"/>
              <a:ext cx="3406354" cy="2047999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6" name="TextBox 32"/>
            <p:cNvSpPr txBox="1">
              <a:spLocks noChangeArrowheads="1"/>
            </p:cNvSpPr>
            <p:nvPr/>
          </p:nvSpPr>
          <p:spPr bwMode="auto">
            <a:xfrm>
              <a:off x="2060150" y="3386436"/>
              <a:ext cx="115129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AZ 1</a:t>
              </a:r>
              <a:endParaRPr lang="en-US" sz="9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  <p:sp>
          <p:nvSpPr>
            <p:cNvPr id="57" name="TextBox 36"/>
            <p:cNvSpPr txBox="1">
              <a:spLocks noChangeArrowheads="1"/>
            </p:cNvSpPr>
            <p:nvPr/>
          </p:nvSpPr>
          <p:spPr bwMode="auto">
            <a:xfrm>
              <a:off x="2985100" y="3119366"/>
              <a:ext cx="1234141" cy="274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EC2 instance b 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950064" y="1628702"/>
              <a:ext cx="1294468" cy="1469939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59" name="Picture 58" descr="EC2-Instanc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721" y="1386937"/>
              <a:ext cx="434197" cy="434197"/>
            </a:xfrm>
            <a:prstGeom prst="rect">
              <a:avLst/>
            </a:prstGeom>
          </p:spPr>
        </p:pic>
        <p:sp>
          <p:nvSpPr>
            <p:cNvPr id="60" name="TextBox 36"/>
            <p:cNvSpPr txBox="1">
              <a:spLocks noChangeArrowheads="1"/>
            </p:cNvSpPr>
            <p:nvPr/>
          </p:nvSpPr>
          <p:spPr bwMode="auto">
            <a:xfrm>
              <a:off x="5100672" y="3118150"/>
              <a:ext cx="115011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EC2 instance c 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981610" y="1627487"/>
              <a:ext cx="1294468" cy="1469939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62" name="Picture 61" descr="EC2-Instanc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5267" y="1385722"/>
              <a:ext cx="434197" cy="434197"/>
            </a:xfrm>
            <a:prstGeom prst="rect">
              <a:avLst/>
            </a:prstGeom>
          </p:spPr>
        </p:pic>
        <p:sp>
          <p:nvSpPr>
            <p:cNvPr id="63" name="Rounded Rectangle 62"/>
            <p:cNvSpPr/>
            <p:nvPr/>
          </p:nvSpPr>
          <p:spPr>
            <a:xfrm>
              <a:off x="4815841" y="1349674"/>
              <a:ext cx="1520390" cy="2074246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4" name="TextBox 32"/>
            <p:cNvSpPr txBox="1">
              <a:spLocks noChangeArrowheads="1"/>
            </p:cNvSpPr>
            <p:nvPr/>
          </p:nvSpPr>
          <p:spPr bwMode="auto">
            <a:xfrm>
              <a:off x="5080631" y="3380086"/>
              <a:ext cx="115129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AZ 2</a:t>
              </a:r>
              <a:endParaRPr lang="en-US" sz="9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104728" y="2542774"/>
              <a:ext cx="1013664" cy="4714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Cool App</a:t>
              </a:r>
              <a:endParaRPr lang="en-US" sz="12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62090" y="386080"/>
              <a:ext cx="5952069" cy="346456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9778" y="580786"/>
              <a:ext cx="47627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smtClean="0">
                  <a:latin typeface="Helvetica Neue"/>
                  <a:cs typeface="Helvetica Neue"/>
                </a:rPr>
                <a:t>ELB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36" name="Elbow Connector 35"/>
            <p:cNvCxnSpPr>
              <a:stCxn id="12" idx="2"/>
              <a:endCxn id="69" idx="1"/>
            </p:cNvCxnSpPr>
            <p:nvPr/>
          </p:nvCxnSpPr>
          <p:spPr>
            <a:xfrm rot="5400000">
              <a:off x="2917398" y="1300642"/>
              <a:ext cx="1665183" cy="1290521"/>
            </a:xfrm>
            <a:prstGeom prst="bentConnector4">
              <a:avLst>
                <a:gd name="adj1" fmla="val 42922"/>
                <a:gd name="adj2" fmla="val 117714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12" idx="2"/>
              <a:endCxn id="27" idx="1"/>
            </p:cNvCxnSpPr>
            <p:nvPr/>
          </p:nvCxnSpPr>
          <p:spPr>
            <a:xfrm rot="16200000" flipH="1">
              <a:off x="3939109" y="1569450"/>
              <a:ext cx="1671533" cy="75925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804897" y="1189824"/>
              <a:ext cx="5687343" cy="2406816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8" name="TextBox 31"/>
            <p:cNvSpPr txBox="1">
              <a:spLocks noChangeArrowheads="1"/>
            </p:cNvSpPr>
            <p:nvPr/>
          </p:nvSpPr>
          <p:spPr bwMode="auto">
            <a:xfrm>
              <a:off x="1104022" y="3607866"/>
              <a:ext cx="416751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74108" y="1940498"/>
              <a:ext cx="731691" cy="280955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ECS Agent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095267" y="1940498"/>
              <a:ext cx="731691" cy="280955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ECS Agent</a:t>
              </a:r>
              <a:endParaRPr lang="en-US" sz="8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163635" y="1966200"/>
              <a:ext cx="886521" cy="25750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ECS Agent</a:t>
              </a:r>
              <a:endParaRPr lang="en-US" sz="800" dirty="0"/>
            </a:p>
          </p:txBody>
        </p:sp>
      </p:grpSp>
      <p:cxnSp>
        <p:nvCxnSpPr>
          <p:cNvPr id="67" name="Straight Connector 66"/>
          <p:cNvCxnSpPr>
            <a:stCxn id="51" idx="1"/>
            <a:endCxn id="47" idx="3"/>
          </p:cNvCxnSpPr>
          <p:nvPr/>
        </p:nvCxnSpPr>
        <p:spPr>
          <a:xfrm rot="10800000">
            <a:off x="3015495" y="4309497"/>
            <a:ext cx="3756514" cy="547"/>
          </a:xfrm>
          <a:prstGeom prst="bentConnector3">
            <a:avLst>
              <a:gd name="adj1" fmla="val 50000"/>
            </a:avLst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917407" y="3979757"/>
            <a:ext cx="284249" cy="28424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7145691" y="3405296"/>
            <a:ext cx="284249" cy="28424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09" y="3929264"/>
            <a:ext cx="634631" cy="7615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81" y="2309865"/>
            <a:ext cx="598179" cy="71781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6786685" y="4720088"/>
            <a:ext cx="6295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 smtClean="0">
                <a:latin typeface="Helvetica Neue"/>
                <a:cs typeface="Helvetica Neue"/>
              </a:rPr>
              <a:t>CloudTrail</a:t>
            </a:r>
            <a:endParaRPr lang="en-US" sz="1100" dirty="0">
              <a:latin typeface="Helvetica Neue"/>
              <a:cs typeface="Helvetica Neue"/>
            </a:endParaRPr>
          </a:p>
        </p:txBody>
      </p:sp>
      <p:cxnSp>
        <p:nvCxnSpPr>
          <p:cNvPr id="80" name="Straight Connector 66"/>
          <p:cNvCxnSpPr>
            <a:stCxn id="52" idx="2"/>
            <a:endCxn id="51" idx="0"/>
          </p:cNvCxnSpPr>
          <p:nvPr/>
        </p:nvCxnSpPr>
        <p:spPr>
          <a:xfrm>
            <a:off x="7076271" y="3027680"/>
            <a:ext cx="13054" cy="901584"/>
          </a:xfrm>
          <a:prstGeom prst="straightConnector1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2560" y="3891280"/>
            <a:ext cx="148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halkboard"/>
                <a:cs typeface="Chalkboard"/>
              </a:rPr>
              <a:t>Launch ‘cool-app’ service</a:t>
            </a:r>
            <a:endParaRPr lang="en-US" sz="1000" dirty="0">
              <a:latin typeface="Chalkboard"/>
              <a:cs typeface="Chalkboard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77760" y="3139440"/>
            <a:ext cx="1209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Chalkboard"/>
                <a:cs typeface="Chalkboard"/>
              </a:rPr>
              <a:t>Cloudtrail</a:t>
            </a:r>
            <a:r>
              <a:rPr lang="en-US" sz="1000" dirty="0" smtClean="0">
                <a:latin typeface="Chalkboard"/>
                <a:cs typeface="Chalkboard"/>
              </a:rPr>
              <a:t> captures this event and triggers Lambda function </a:t>
            </a:r>
            <a:endParaRPr lang="en-US" sz="1000" dirty="0">
              <a:latin typeface="Chalkboard"/>
              <a:cs typeface="Chalkboard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60" y="794200"/>
            <a:ext cx="648520" cy="648520"/>
          </a:xfrm>
          <a:prstGeom prst="rect">
            <a:avLst/>
          </a:prstGeom>
        </p:spPr>
      </p:pic>
      <p:cxnSp>
        <p:nvCxnSpPr>
          <p:cNvPr id="83" name="Straight Connector 66"/>
          <p:cNvCxnSpPr>
            <a:stCxn id="82" idx="2"/>
            <a:endCxn id="52" idx="0"/>
          </p:cNvCxnSpPr>
          <p:nvPr/>
        </p:nvCxnSpPr>
        <p:spPr>
          <a:xfrm flipH="1">
            <a:off x="7076271" y="1442720"/>
            <a:ext cx="15349" cy="867145"/>
          </a:xfrm>
          <a:prstGeom prst="straightConnector1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000062" y="1391131"/>
            <a:ext cx="892556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Route 53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7092182" y="2955771"/>
            <a:ext cx="643781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Lambda</a:t>
            </a:r>
            <a:endParaRPr lang="en-US" b="1" dirty="0"/>
          </a:p>
        </p:txBody>
      </p:sp>
      <p:sp>
        <p:nvSpPr>
          <p:cNvPr id="86" name="Oval 85"/>
          <p:cNvSpPr/>
          <p:nvPr/>
        </p:nvSpPr>
        <p:spPr>
          <a:xfrm>
            <a:off x="7145691" y="1688256"/>
            <a:ext cx="284249" cy="28424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508240" y="1615440"/>
            <a:ext cx="120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halkboard"/>
                <a:cs typeface="Chalkboard"/>
              </a:rPr>
              <a:t>Lambda updates Route53 records</a:t>
            </a:r>
            <a:endParaRPr lang="en-US" sz="1000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8429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923280" y="314960"/>
            <a:ext cx="2854960" cy="4064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4" name="Picture 73" descr="VPC-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96" y="0"/>
            <a:ext cx="599171" cy="599171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331065" y="3665925"/>
            <a:ext cx="892556" cy="884182"/>
            <a:chOff x="4185742" y="822171"/>
            <a:chExt cx="892556" cy="884182"/>
          </a:xfrm>
        </p:grpSpPr>
        <p:sp>
          <p:nvSpPr>
            <p:cNvPr id="46" name="TextBox 45"/>
            <p:cNvSpPr txBox="1"/>
            <p:nvPr/>
          </p:nvSpPr>
          <p:spPr>
            <a:xfrm>
              <a:off x="4185742" y="822171"/>
              <a:ext cx="892556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EC2 Container Service</a:t>
              </a:r>
              <a:endParaRPr lang="en-US" b="1" dirty="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2629" y="1225130"/>
              <a:ext cx="517543" cy="481223"/>
            </a:xfrm>
            <a:prstGeom prst="rect">
              <a:avLst/>
            </a:prstGeom>
          </p:spPr>
        </p:pic>
      </p:grpSp>
      <p:cxnSp>
        <p:nvCxnSpPr>
          <p:cNvPr id="48" name="Straight Connector 47"/>
          <p:cNvCxnSpPr>
            <a:stCxn id="43" idx="1"/>
            <a:endCxn id="47" idx="1"/>
          </p:cNvCxnSpPr>
          <p:nvPr/>
        </p:nvCxnSpPr>
        <p:spPr>
          <a:xfrm rot="10800000" flipH="1" flipV="1">
            <a:off x="1076312" y="1869440"/>
            <a:ext cx="1421640" cy="2440056"/>
          </a:xfrm>
          <a:prstGeom prst="bentConnector3">
            <a:avLst>
              <a:gd name="adj1" fmla="val -1608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7"/>
          <p:cNvCxnSpPr>
            <a:stCxn id="39" idx="1"/>
            <a:endCxn id="47" idx="1"/>
          </p:cNvCxnSpPr>
          <p:nvPr/>
        </p:nvCxnSpPr>
        <p:spPr>
          <a:xfrm rot="10800000" flipV="1">
            <a:off x="2497953" y="1857310"/>
            <a:ext cx="156199" cy="2452186"/>
          </a:xfrm>
          <a:prstGeom prst="bentConnector3">
            <a:avLst>
              <a:gd name="adj1" fmla="val 246352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7"/>
          <p:cNvCxnSpPr>
            <a:stCxn id="40" idx="1"/>
            <a:endCxn id="47" idx="1"/>
          </p:cNvCxnSpPr>
          <p:nvPr/>
        </p:nvCxnSpPr>
        <p:spPr>
          <a:xfrm rot="10800000" flipV="1">
            <a:off x="2497952" y="1857310"/>
            <a:ext cx="1825452" cy="2452186"/>
          </a:xfrm>
          <a:prstGeom prst="bentConnector3">
            <a:avLst>
              <a:gd name="adj1" fmla="val 27367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62091" y="386080"/>
            <a:ext cx="4915750" cy="3007360"/>
            <a:chOff x="662090" y="386080"/>
            <a:chExt cx="5952069" cy="3464560"/>
          </a:xfrm>
        </p:grpSpPr>
        <p:pic>
          <p:nvPicPr>
            <p:cNvPr id="12" name="Picture 11" descr="Amazon-Elastic-Load-Balacing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920" y="686653"/>
              <a:ext cx="426658" cy="426658"/>
            </a:xfrm>
            <a:prstGeom prst="rect">
              <a:avLst/>
            </a:prstGeom>
          </p:spPr>
        </p:pic>
        <p:sp>
          <p:nvSpPr>
            <p:cNvPr id="27" name="Rounded Rectangle 26"/>
            <p:cNvSpPr/>
            <p:nvPr/>
          </p:nvSpPr>
          <p:spPr>
            <a:xfrm>
              <a:off x="5154502" y="2549124"/>
              <a:ext cx="1013664" cy="4714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Cool App</a:t>
              </a:r>
              <a:endParaRPr lang="en-US" sz="1200" dirty="0"/>
            </a:p>
          </p:txBody>
        </p:sp>
        <p:sp>
          <p:nvSpPr>
            <p:cNvPr id="41" name="TextBox 36"/>
            <p:cNvSpPr txBox="1">
              <a:spLocks noChangeArrowheads="1"/>
            </p:cNvSpPr>
            <p:nvPr/>
          </p:nvSpPr>
          <p:spPr bwMode="auto">
            <a:xfrm>
              <a:off x="1155015" y="3120578"/>
              <a:ext cx="115011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EC2 instance a 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035953" y="1629915"/>
              <a:ext cx="1294468" cy="1469939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44" name="Picture 43" descr="EC2-Instanc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610" y="1388150"/>
              <a:ext cx="434197" cy="434197"/>
            </a:xfrm>
            <a:prstGeom prst="rect">
              <a:avLst/>
            </a:prstGeom>
          </p:spPr>
        </p:pic>
        <p:sp>
          <p:nvSpPr>
            <p:cNvPr id="55" name="Rounded Rectangle 54"/>
            <p:cNvSpPr/>
            <p:nvPr/>
          </p:nvSpPr>
          <p:spPr>
            <a:xfrm>
              <a:off x="931966" y="1345440"/>
              <a:ext cx="3406354" cy="2047999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6" name="TextBox 32"/>
            <p:cNvSpPr txBox="1">
              <a:spLocks noChangeArrowheads="1"/>
            </p:cNvSpPr>
            <p:nvPr/>
          </p:nvSpPr>
          <p:spPr bwMode="auto">
            <a:xfrm>
              <a:off x="2060150" y="3386436"/>
              <a:ext cx="115129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AZ 1</a:t>
              </a:r>
              <a:endParaRPr lang="en-US" sz="9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  <p:sp>
          <p:nvSpPr>
            <p:cNvPr id="57" name="TextBox 36"/>
            <p:cNvSpPr txBox="1">
              <a:spLocks noChangeArrowheads="1"/>
            </p:cNvSpPr>
            <p:nvPr/>
          </p:nvSpPr>
          <p:spPr bwMode="auto">
            <a:xfrm>
              <a:off x="2985100" y="3119366"/>
              <a:ext cx="1234141" cy="274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EC2 instance b 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950064" y="1628702"/>
              <a:ext cx="1294468" cy="1469939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59" name="Picture 58" descr="EC2-Instanc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721" y="1386937"/>
              <a:ext cx="434197" cy="434197"/>
            </a:xfrm>
            <a:prstGeom prst="rect">
              <a:avLst/>
            </a:prstGeom>
          </p:spPr>
        </p:pic>
        <p:sp>
          <p:nvSpPr>
            <p:cNvPr id="60" name="TextBox 36"/>
            <p:cNvSpPr txBox="1">
              <a:spLocks noChangeArrowheads="1"/>
            </p:cNvSpPr>
            <p:nvPr/>
          </p:nvSpPr>
          <p:spPr bwMode="auto">
            <a:xfrm>
              <a:off x="5100672" y="3118150"/>
              <a:ext cx="115011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EC2 instance c 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981610" y="1627487"/>
              <a:ext cx="1294468" cy="1469939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62" name="Picture 61" descr="EC2-Instanc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5267" y="1385722"/>
              <a:ext cx="434197" cy="434197"/>
            </a:xfrm>
            <a:prstGeom prst="rect">
              <a:avLst/>
            </a:prstGeom>
          </p:spPr>
        </p:pic>
        <p:sp>
          <p:nvSpPr>
            <p:cNvPr id="63" name="Rounded Rectangle 62"/>
            <p:cNvSpPr/>
            <p:nvPr/>
          </p:nvSpPr>
          <p:spPr>
            <a:xfrm>
              <a:off x="4815841" y="1349674"/>
              <a:ext cx="1520390" cy="2074246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4" name="TextBox 32"/>
            <p:cNvSpPr txBox="1">
              <a:spLocks noChangeArrowheads="1"/>
            </p:cNvSpPr>
            <p:nvPr/>
          </p:nvSpPr>
          <p:spPr bwMode="auto">
            <a:xfrm>
              <a:off x="5080631" y="3380086"/>
              <a:ext cx="115129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AZ 2</a:t>
              </a:r>
              <a:endParaRPr lang="en-US" sz="9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104728" y="2542774"/>
              <a:ext cx="1013664" cy="4714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Cool App</a:t>
              </a:r>
              <a:endParaRPr lang="en-US" sz="12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62090" y="386080"/>
              <a:ext cx="5952069" cy="346456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9778" y="580786"/>
              <a:ext cx="47627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smtClean="0">
                  <a:latin typeface="Helvetica Neue"/>
                  <a:cs typeface="Helvetica Neue"/>
                </a:rPr>
                <a:t>ELB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36" name="Elbow Connector 35"/>
            <p:cNvCxnSpPr>
              <a:stCxn id="12" idx="2"/>
              <a:endCxn id="69" idx="1"/>
            </p:cNvCxnSpPr>
            <p:nvPr/>
          </p:nvCxnSpPr>
          <p:spPr>
            <a:xfrm rot="5400000">
              <a:off x="2917398" y="1300642"/>
              <a:ext cx="1665183" cy="1290521"/>
            </a:xfrm>
            <a:prstGeom prst="bentConnector4">
              <a:avLst>
                <a:gd name="adj1" fmla="val 42922"/>
                <a:gd name="adj2" fmla="val 117714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12" idx="2"/>
              <a:endCxn id="27" idx="1"/>
            </p:cNvCxnSpPr>
            <p:nvPr/>
          </p:nvCxnSpPr>
          <p:spPr>
            <a:xfrm rot="16200000" flipH="1">
              <a:off x="3939109" y="1569450"/>
              <a:ext cx="1671533" cy="75925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804897" y="1189824"/>
              <a:ext cx="5687343" cy="2406816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8" name="TextBox 31"/>
            <p:cNvSpPr txBox="1">
              <a:spLocks noChangeArrowheads="1"/>
            </p:cNvSpPr>
            <p:nvPr/>
          </p:nvSpPr>
          <p:spPr bwMode="auto">
            <a:xfrm>
              <a:off x="1104022" y="3607866"/>
              <a:ext cx="416751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74108" y="1940498"/>
              <a:ext cx="731691" cy="280955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ECS Agent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095267" y="1940498"/>
              <a:ext cx="731691" cy="280955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ECS Agent</a:t>
              </a:r>
              <a:endParaRPr lang="en-US" sz="8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163635" y="1966200"/>
              <a:ext cx="886521" cy="25750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ECS Agent</a:t>
              </a:r>
              <a:endParaRPr lang="en-US" sz="800" dirty="0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6231606" y="394238"/>
            <a:ext cx="2150394" cy="4092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halkduster"/>
                <a:cs typeface="Chalkduster"/>
              </a:rPr>
              <a:t>Cool App design</a:t>
            </a:r>
            <a:endParaRPr lang="en-US" sz="1200" dirty="0">
              <a:latin typeface="Chalkduster"/>
              <a:cs typeface="Chalkduster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83120" y="934720"/>
            <a:ext cx="1493520" cy="538480"/>
            <a:chOff x="5963920" y="1097280"/>
            <a:chExt cx="1493520" cy="538480"/>
          </a:xfrm>
        </p:grpSpPr>
        <p:sp>
          <p:nvSpPr>
            <p:cNvPr id="3" name="Oval Callout 2"/>
            <p:cNvSpPr/>
            <p:nvPr/>
          </p:nvSpPr>
          <p:spPr>
            <a:xfrm>
              <a:off x="5963920" y="1097280"/>
              <a:ext cx="1290320" cy="538480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74080" y="1148080"/>
              <a:ext cx="1483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latin typeface="Chalkboard"/>
                  <a:cs typeface="Chalkboard"/>
                </a:rPr>
                <a:t>serviceName</a:t>
              </a:r>
              <a:r>
                <a:rPr lang="en-US" sz="1000" dirty="0" smtClean="0">
                  <a:latin typeface="Chalkboard"/>
                  <a:cs typeface="Chalkboard"/>
                </a:rPr>
                <a:t> ‘cool-app’ was launched</a:t>
              </a:r>
              <a:endParaRPr lang="en-US" sz="1000" dirty="0">
                <a:latin typeface="Chalkboard"/>
                <a:cs typeface="Chalkboard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055360" y="1676400"/>
            <a:ext cx="1584960" cy="690880"/>
            <a:chOff x="5872480" y="1097280"/>
            <a:chExt cx="1584960" cy="690880"/>
          </a:xfrm>
        </p:grpSpPr>
        <p:sp>
          <p:nvSpPr>
            <p:cNvPr id="65" name="Oval Callout 64"/>
            <p:cNvSpPr/>
            <p:nvPr/>
          </p:nvSpPr>
          <p:spPr>
            <a:xfrm>
              <a:off x="5872480" y="1097280"/>
              <a:ext cx="1381760" cy="690880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74080" y="1148080"/>
              <a:ext cx="14833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latin typeface="Chalkboard"/>
                  <a:cs typeface="Chalkboard"/>
                </a:rPr>
                <a:t>serviceName</a:t>
              </a:r>
              <a:r>
                <a:rPr lang="en-US" sz="1000" dirty="0" smtClean="0">
                  <a:latin typeface="Chalkboard"/>
                  <a:cs typeface="Chalkboard"/>
                </a:rPr>
                <a:t> ‘cool-app’ is attached to </a:t>
              </a:r>
              <a:r>
                <a:rPr lang="en-US" sz="1000" dirty="0" err="1" smtClean="0">
                  <a:latin typeface="Chalkboard"/>
                  <a:cs typeface="Chalkboard"/>
                </a:rPr>
                <a:t>elbDNSName</a:t>
              </a:r>
              <a:endParaRPr lang="en-US" sz="1000" dirty="0">
                <a:latin typeface="Chalkboard"/>
                <a:cs typeface="Chalkboard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76160" y="2418080"/>
            <a:ext cx="1493520" cy="538480"/>
            <a:chOff x="5963920" y="1097280"/>
            <a:chExt cx="1493520" cy="538480"/>
          </a:xfrm>
        </p:grpSpPr>
        <p:sp>
          <p:nvSpPr>
            <p:cNvPr id="70" name="Oval Callout 69"/>
            <p:cNvSpPr/>
            <p:nvPr/>
          </p:nvSpPr>
          <p:spPr>
            <a:xfrm>
              <a:off x="5963920" y="1097280"/>
              <a:ext cx="1290320" cy="538480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74080" y="1148080"/>
              <a:ext cx="1483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latin typeface="Chalkboard"/>
                  <a:cs typeface="Chalkboard"/>
                </a:rPr>
                <a:t>serviceName</a:t>
              </a:r>
              <a:r>
                <a:rPr lang="en-US" sz="1000" dirty="0" smtClean="0">
                  <a:latin typeface="Chalkboard"/>
                  <a:cs typeface="Chalkboard"/>
                </a:rPr>
                <a:t> ‘app2’ was launched</a:t>
              </a:r>
              <a:endParaRPr lang="en-US" sz="1000" dirty="0">
                <a:latin typeface="Chalkboard"/>
                <a:cs typeface="Chalkboard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65520" y="2976880"/>
            <a:ext cx="1493520" cy="538480"/>
            <a:chOff x="5963920" y="1097280"/>
            <a:chExt cx="1493520" cy="538480"/>
          </a:xfrm>
        </p:grpSpPr>
        <p:sp>
          <p:nvSpPr>
            <p:cNvPr id="76" name="Oval Callout 75"/>
            <p:cNvSpPr/>
            <p:nvPr/>
          </p:nvSpPr>
          <p:spPr>
            <a:xfrm>
              <a:off x="5963920" y="1097280"/>
              <a:ext cx="1290320" cy="538480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974080" y="1148080"/>
              <a:ext cx="1483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latin typeface="Chalkboard"/>
                  <a:cs typeface="Chalkboard"/>
                </a:rPr>
                <a:t>serviceName</a:t>
              </a:r>
              <a:r>
                <a:rPr lang="en-US" sz="1000" dirty="0" smtClean="0">
                  <a:latin typeface="Chalkboard"/>
                  <a:cs typeface="Chalkboard"/>
                </a:rPr>
                <a:t> ‘app2’ was terminated</a:t>
              </a:r>
              <a:endParaRPr lang="en-US" sz="1000" dirty="0">
                <a:latin typeface="Chalkboard"/>
                <a:cs typeface="Chalkboard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38240" y="3840480"/>
            <a:ext cx="226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lkboard"/>
                <a:cs typeface="Chalkboard"/>
              </a:rPr>
              <a:t>Infrastructure updates notified via Chat messages</a:t>
            </a:r>
            <a:endParaRPr lang="en-US" sz="1200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15077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Template-Light_Chicago Summit 201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F352BE0-3202-4DEC-97A5-7E6668BEC497}" vid="{3AACD442-B06E-4A4F-823D-A19B076AAD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AFA3B0ACA374E8E7F529FA55CC4B3" ma:contentTypeVersion="0" ma:contentTypeDescription="Create a new document." ma:contentTypeScope="" ma:versionID="af20cc4359026876f720f22944f857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F666976-6F50-44A7-AD9D-79A97110D4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 Template-Light_Chicago Summit 2015.potx</Template>
  <TotalTime>15878</TotalTime>
  <Words>198</Words>
  <Application>Microsoft Macintosh PowerPoint</Application>
  <PresentationFormat>On-screen Show (16:9)</PresentationFormat>
  <Paragraphs>67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Calibri</vt:lpstr>
      <vt:lpstr>Calibri Light</vt:lpstr>
      <vt:lpstr>Chalkboard</vt:lpstr>
      <vt:lpstr>Chalkduster</vt:lpstr>
      <vt:lpstr>Consolas</vt:lpstr>
      <vt:lpstr>Helvetica Neue</vt:lpstr>
      <vt:lpstr>Lucida Console</vt:lpstr>
      <vt:lpstr>Times New Roman</vt:lpstr>
      <vt:lpstr>Verdana</vt:lpstr>
      <vt:lpstr>Arial</vt:lpstr>
      <vt:lpstr>Slide Template-Light_Chicago Summit 2015</vt:lpstr>
      <vt:lpstr>PowerPoint Presentation</vt:lpstr>
      <vt:lpstr>PowerPoint Presentation</vt:lpstr>
      <vt:lpstr>PowerPoint Presentation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Ingrid Berendt</dc:creator>
  <cp:lastModifiedBy>Microsoft Office User</cp:lastModifiedBy>
  <cp:revision>137</cp:revision>
  <dcterms:created xsi:type="dcterms:W3CDTF">2015-05-11T20:16:56Z</dcterms:created>
  <dcterms:modified xsi:type="dcterms:W3CDTF">2016-03-04T21:19:46Z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0x01010049DAFA3B0ACA374E8E7F529FA55CC4B3</vt:lpwstr>
  </property>
</Properties>
</file>